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8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8" r:id="rId19"/>
    <p:sldId id="279" r:id="rId20"/>
    <p:sldId id="280" r:id="rId21"/>
    <p:sldId id="282" r:id="rId22"/>
    <p:sldId id="283" r:id="rId23"/>
    <p:sldId id="28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62" d="100"/>
          <a:sy n="62" d="100"/>
        </p:scale>
        <p:origin x="16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CEA5A9-71FD-46B4-988E-53EC08BCF40A}" type="datetimeFigureOut">
              <a:rPr lang="en-US" smtClean="0"/>
              <a:t>05-Mar-20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261F89-A909-48EC-A9C7-AA050D90C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457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528962-2B25-4CB7-9F26-CE832E7FA3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Header Placeholder 4">
            <a:extLst>
              <a:ext uri="{FF2B5EF4-FFF2-40B4-BE49-F238E27FC236}">
                <a16:creationId xmlns="" xmlns:a16="http://schemas.microsoft.com/office/drawing/2014/main" id="{617806E5-50D4-4A3E-887A-D93E8F2A463D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Shane Alpert – The Terrascope</a:t>
            </a:r>
          </a:p>
        </p:txBody>
      </p:sp>
    </p:spTree>
    <p:extLst>
      <p:ext uri="{BB962C8B-B14F-4D97-AF65-F5344CB8AC3E}">
        <p14:creationId xmlns:p14="http://schemas.microsoft.com/office/powerpoint/2010/main" val="945389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28962-2B25-4CB7-9F26-CE832E7FA335}" type="slidenum">
              <a:rPr lang="en-US" smtClean="0"/>
              <a:t>3</a:t>
            </a:fld>
            <a:endParaRPr 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="" xmlns:a16="http://schemas.microsoft.com/office/drawing/2014/main" id="{38BAE741-E1CC-4F8B-AB57-DB0506E46F37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Shane Alpert – The Terrascope</a:t>
            </a:r>
          </a:p>
        </p:txBody>
      </p:sp>
    </p:spTree>
    <p:extLst>
      <p:ext uri="{BB962C8B-B14F-4D97-AF65-F5344CB8AC3E}">
        <p14:creationId xmlns:p14="http://schemas.microsoft.com/office/powerpoint/2010/main" val="37941046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28962-2B25-4CB7-9F26-CE832E7FA335}" type="slidenum">
              <a:rPr lang="en-US" smtClean="0"/>
              <a:t>4</a:t>
            </a:fld>
            <a:endParaRPr 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="" xmlns:a16="http://schemas.microsoft.com/office/drawing/2014/main" id="{4818823A-1FAD-44A4-B758-1687E4976130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Shane Alpert – The Terrascope</a:t>
            </a:r>
          </a:p>
        </p:txBody>
      </p:sp>
    </p:spTree>
    <p:extLst>
      <p:ext uri="{BB962C8B-B14F-4D97-AF65-F5344CB8AC3E}">
        <p14:creationId xmlns:p14="http://schemas.microsoft.com/office/powerpoint/2010/main" val="36158833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28962-2B25-4CB7-9F26-CE832E7FA335}" type="slidenum">
              <a:rPr lang="en-US" smtClean="0"/>
              <a:t>9</a:t>
            </a:fld>
            <a:endParaRPr 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="" xmlns:a16="http://schemas.microsoft.com/office/drawing/2014/main" id="{6CEFF676-BF6C-4B90-8586-85DBD323A34C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Shane Alpert – The Terrascope</a:t>
            </a:r>
          </a:p>
        </p:txBody>
      </p:sp>
    </p:spTree>
    <p:extLst>
      <p:ext uri="{BB962C8B-B14F-4D97-AF65-F5344CB8AC3E}">
        <p14:creationId xmlns:p14="http://schemas.microsoft.com/office/powerpoint/2010/main" val="26651777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Turbulence</a:t>
            </a:r>
            <a:r>
              <a:rPr lang="en-GB" baseline="0" dirty="0" smtClean="0"/>
              <a:t> due to wet, dense air inside the cloud spread unevenly. Rising warm air and other air from outside hits the uneven dense pockets on the inside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61F89-A909-48EC-A9C7-AA050D90CB7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6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78D11-A1FD-4681-9B99-4B78F18A38A8}" type="datetime1">
              <a:rPr lang="en-US" smtClean="0"/>
              <a:t>05-Mar-20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Shane Alpert – The Terrascope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DE437-0D68-44D9-A4EB-C9AE05BEB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270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B92E1-7504-4383-9AAE-3347818485B9}" type="datetime1">
              <a:rPr lang="en-US" smtClean="0"/>
              <a:t>05-Mar-20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Shane Alpert – The Terrascope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DE437-0D68-44D9-A4EB-C9AE05BEB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77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CE38A-C39C-403E-9523-F66B7B0A56CD}" type="datetime1">
              <a:rPr lang="en-US" smtClean="0"/>
              <a:t>05-Mar-20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Shane Alpert – The Terrascope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DE437-0D68-44D9-A4EB-C9AE05BEB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48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BE452-3CF7-441E-8345-0857DBB33E72}" type="datetime1">
              <a:rPr lang="en-US" smtClean="0"/>
              <a:t>05-Mar-20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Shane Alpert – The Terrascope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DE437-0D68-44D9-A4EB-C9AE05BEB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175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EC961-F257-438D-ADEF-3EE0F5D634E6}" type="datetime1">
              <a:rPr lang="en-US" smtClean="0"/>
              <a:t>05-Mar-20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Shane Alpert – The Terrascope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DE437-0D68-44D9-A4EB-C9AE05BEB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544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1FA33-6AFA-45BA-82CD-B6B0A09BCAFB}" type="datetime1">
              <a:rPr lang="en-US" smtClean="0"/>
              <a:t>05-Mar-20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Shane Alpert – The Terrascope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DE437-0D68-44D9-A4EB-C9AE05BEB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396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9F730-0AC1-49FD-BB76-1CCC08A88CF9}" type="datetime1">
              <a:rPr lang="en-US" smtClean="0"/>
              <a:t>05-Mar-20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Shane Alpert – The Terrascope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DE437-0D68-44D9-A4EB-C9AE05BEB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448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D7E0F-78EB-4FDF-A416-14A3F4DD8827}" type="datetime1">
              <a:rPr lang="en-US" smtClean="0"/>
              <a:t>05-Mar-20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Shane Alpert – The Terrascope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DE437-0D68-44D9-A4EB-C9AE05BEB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34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96FE2-937D-4DC1-BE0A-51B539655AD9}" type="datetime1">
              <a:rPr lang="en-US" smtClean="0"/>
              <a:t>05-Mar-20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Shane Alpert – The Terrascope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DE437-0D68-44D9-A4EB-C9AE05BEB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59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48C33-CE44-4DA1-AC47-5BF328CE75A1}" type="datetime1">
              <a:rPr lang="en-US" smtClean="0"/>
              <a:t>05-Mar-20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Shane Alpert – The Terrascope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DE437-0D68-44D9-A4EB-C9AE05BEB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715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DA546-67CB-49CA-8D0E-13E2C9CCBBDA}" type="datetime1">
              <a:rPr lang="en-US" smtClean="0"/>
              <a:t>05-Mar-20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Shane Alpert – The Terrascope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DE437-0D68-44D9-A4EB-C9AE05BEB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112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6BE983-C26F-41C1-AB33-0F6BE71628BB}" type="datetime1">
              <a:rPr lang="en-US" smtClean="0"/>
              <a:t>05-Mar-20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Shane Alpert – The Terrascope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DE437-0D68-44D9-A4EB-C9AE05BEB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4784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2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0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17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673" y="0"/>
            <a:ext cx="1241534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9" y="8313"/>
            <a:ext cx="9144000" cy="1612669"/>
          </a:xfrm>
        </p:spPr>
        <p:txBody>
          <a:bodyPr>
            <a:normAutofit fontScale="90000"/>
          </a:bodyPr>
          <a:lstStyle/>
          <a:p>
            <a:pPr algn="r"/>
            <a:r>
              <a:rPr lang="en-US" b="1" dirty="0"/>
              <a:t>The atmosphere as a telescope: </a:t>
            </a:r>
            <a:br>
              <a:rPr lang="en-US" b="1" dirty="0"/>
            </a:br>
            <a:r>
              <a:rPr lang="en-US" b="1" dirty="0"/>
              <a:t>the </a:t>
            </a:r>
            <a:r>
              <a:rPr lang="en-US" b="1" dirty="0" err="1"/>
              <a:t>Terrascope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5834005"/>
            <a:ext cx="9144000" cy="1023995"/>
          </a:xfrm>
        </p:spPr>
        <p:txBody>
          <a:bodyPr/>
          <a:lstStyle/>
          <a:p>
            <a:pPr algn="l"/>
            <a:r>
              <a:rPr lang="en-US" dirty="0"/>
              <a:t>Shane Alpert</a:t>
            </a:r>
          </a:p>
          <a:p>
            <a:pPr algn="l"/>
            <a:r>
              <a:rPr lang="en-US" dirty="0"/>
              <a:t>Advisors: Paul M. </a:t>
            </a:r>
            <a:r>
              <a:rPr lang="en-US" dirty="0" err="1"/>
              <a:t>Visser</a:t>
            </a:r>
            <a:r>
              <a:rPr lang="en-US" dirty="0"/>
              <a:t> &amp; Daphne </a:t>
            </a:r>
            <a:r>
              <a:rPr lang="en-US" dirty="0" err="1"/>
              <a:t>Stam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425" y="5834005"/>
            <a:ext cx="2280822" cy="1479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86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Geometric Optics – Amplification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DE437-0D68-44D9-A4EB-C9AE05BEBD24}" type="slidenum">
              <a:rPr lang="en-US" smtClean="0"/>
              <a:t>10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757517" y="3535341"/>
                <a:ext cx="3203330" cy="2087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GB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: </m:t>
                      </m:r>
                      <m:r>
                        <a:rPr lang="en-GB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𝑎𝑚𝑝𝑙𝑖𝑓𝑖𝑐𝑎𝑡𝑖𝑜𝑛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           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: </m:t>
                      </m:r>
                      <m:r>
                        <a:rPr lang="en-GB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𝑖𝑚𝑝𝑎𝑐𝑡</m:t>
                      </m:r>
                      <m:r>
                        <a:rPr lang="en-GB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GB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𝑝𝑎𝑟𝑎𝑚𝑒𝑡𝑒𝑟</m:t>
                      </m:r>
                      <m:r>
                        <a:rPr lang="en-GB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GB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𝑡𝑜</m:t>
                      </m:r>
                      <m:r>
                        <a:rPr lang="en-GB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GB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𝑠𝑡𝑟𝑖𝑘𝑒</m:t>
                      </m:r>
                      <m:r>
                        <a:rPr lang="en-GB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GB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𝑡𝑜𝑝</m:t>
                      </m:r>
                      <m:r>
                        <a:rPr lang="en-GB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 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           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: </m:t>
                      </m:r>
                      <m:r>
                        <a:rPr lang="en-GB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𝑖𝑚𝑝𝑎𝑐𝑡</m:t>
                      </m:r>
                      <m:r>
                        <a:rPr lang="en-GB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GB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𝑝𝑎𝑟𝑎𝑚𝑒𝑡𝑒𝑟</m:t>
                      </m:r>
                      <m:r>
                        <a:rPr lang="en-GB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GB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𝑡𝑜</m:t>
                      </m:r>
                      <m:r>
                        <a:rPr lang="en-GB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GB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𝑠𝑡𝑟𝑖𝑘𝑒</m:t>
                      </m:r>
                      <m:r>
                        <a:rPr lang="en-GB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GB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𝑏𝑜𝑡𝑡𝑜𝑚</m:t>
                      </m:r>
                      <m:r>
                        <a:rPr lang="en-GB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            </m:t>
                      </m:r>
                      <m:r>
                        <a:rPr lang="en-GB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𝑊</m:t>
                      </m:r>
                      <m:r>
                        <a:rPr lang="en-GB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: </m:t>
                      </m:r>
                      <m:r>
                        <a:rPr lang="en-GB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𝑎𝑝𝑒𝑟𝑡𝑢𝑟𝑒</m:t>
                      </m:r>
                      <m:r>
                        <a:rPr lang="en-GB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(</m:t>
                      </m:r>
                      <m:r>
                        <a:rPr lang="en-GB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𝑑𝑖𝑎𝑚𝑡𝑒𝑟</m:t>
                      </m:r>
                      <m:r>
                        <a:rPr lang="en-GB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 </m:t>
                      </m:r>
                      <m:r>
                        <a:rPr lang="en-GB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𝑜𝑓</m:t>
                      </m:r>
                      <m:r>
                        <a:rPr lang="en-GB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GB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𝑑𝑒𝑡𝑒𝑐𝑡𝑜𝑟</m:t>
                      </m:r>
                      <m:r>
                        <a:rPr lang="en-GB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            </m:t>
                      </m:r>
                      <m:r>
                        <a:rPr lang="en-GB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𝜖</m:t>
                      </m:r>
                      <m:r>
                        <a:rPr lang="en-GB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: </m:t>
                      </m:r>
                      <m:r>
                        <a:rPr lang="en-GB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𝑙𝑜𝑠𝑠</m:t>
                      </m:r>
                      <m:r>
                        <a:rPr lang="en-GB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GB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𝑝𝑎𝑟𝑎𝑚𝑒𝑡𝑒𝑟</m:t>
                      </m:r>
                      <m:r>
                        <a:rPr lang="en-GB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GB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𝑑𝑢𝑒</m:t>
                      </m:r>
                      <m:r>
                        <a:rPr lang="en-GB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GB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𝑡𝑜</m:t>
                      </m:r>
                      <m:r>
                        <a:rPr lang="en-GB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GB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𝑒𝑥𝑡𝑖𝑛𝑐𝑡𝑖𝑜𝑛</m:t>
                      </m:r>
                      <m:r>
                        <a:rPr lang="en-GB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517" y="3535341"/>
                <a:ext cx="3203330" cy="2087110"/>
              </a:xfrm>
              <a:prstGeom prst="rect">
                <a:avLst/>
              </a:prstGeom>
              <a:blipFill>
                <a:blip r:embed="rId2"/>
                <a:stretch>
                  <a:fillRect r="-484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8760643" y="2253222"/>
                <a:ext cx="1317027" cy="6183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𝜖</m:t>
                          </m:r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~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55,000</m:t>
                          </m:r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𝑊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0643" y="2253222"/>
                <a:ext cx="1317027" cy="61831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5875750" y="2184165"/>
                <a:ext cx="1623842" cy="6873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𝜖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b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b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lin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𝑊</m:t>
                                      </m:r>
                                    </m:num>
                                    <m:den>
                                      <m: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5750" y="2184165"/>
                <a:ext cx="1623842" cy="68736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>
          <a:xfrm>
            <a:off x="7849764" y="2562377"/>
            <a:ext cx="666750" cy="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416889" y="2195968"/>
                <a:ext cx="3214150" cy="6655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𝑖𝑛𝑡𝑒𝑛𝑠𝑖𝑡𝑦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𝑤𝑖𝑡h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𝐸𝑎𝑟𝑡h</m:t>
                          </m:r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𝑖𝑛𝑡𝑒𝑛𝑠𝑖𝑡𝑦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𝑤𝑖𝑡h𝑜𝑢𝑡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𝐸𝑎𝑟𝑡h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6889" y="2195968"/>
                <a:ext cx="3214150" cy="66556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>
            <a:off x="5043811" y="2562377"/>
            <a:ext cx="666750" cy="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2730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Geometric Optics – Angular Resolution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DE437-0D68-44D9-A4EB-C9AE05BEBD24}" type="slidenum">
              <a:rPr lang="en-US" smtClean="0"/>
              <a:t>11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571" y="1690688"/>
            <a:ext cx="10271311" cy="4090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143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Atmospheric Effects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DE437-0D68-44D9-A4EB-C9AE05BEBD24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4594412" cy="46320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796" y="2334932"/>
            <a:ext cx="5297607" cy="307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842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Atmospheric Effects – Absorption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DE437-0D68-44D9-A4EB-C9AE05BEBD24}" type="slidenum">
              <a:rPr lang="en-US" smtClean="0"/>
              <a:t>13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73" y="1835129"/>
            <a:ext cx="3970399" cy="387369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140" y="2918135"/>
            <a:ext cx="7674199" cy="1707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557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Atmospheric Effects – Absorption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Natural line broadening: </a:t>
            </a:r>
          </a:p>
          <a:p>
            <a:pPr marL="457200" lvl="1" indent="0">
              <a:buNone/>
            </a:pPr>
            <a:r>
              <a:rPr lang="en-GB" dirty="0" smtClean="0"/>
              <a:t>uncertainty in quantum energy states</a:t>
            </a:r>
          </a:p>
          <a:p>
            <a:endParaRPr lang="en-GB" dirty="0" smtClean="0"/>
          </a:p>
          <a:p>
            <a:r>
              <a:rPr lang="en-GB" dirty="0" smtClean="0"/>
              <a:t>Doppler broadening: </a:t>
            </a:r>
          </a:p>
          <a:p>
            <a:pPr marL="457200" lvl="1" indent="0">
              <a:buNone/>
            </a:pPr>
            <a:r>
              <a:rPr lang="en-GB" dirty="0" smtClean="0"/>
              <a:t>Maxwell velocity distribution of gas</a:t>
            </a:r>
          </a:p>
          <a:p>
            <a:endParaRPr lang="en-GB" dirty="0" smtClean="0"/>
          </a:p>
          <a:p>
            <a:r>
              <a:rPr lang="en-GB" dirty="0" smtClean="0"/>
              <a:t>Pressure broadening: </a:t>
            </a:r>
          </a:p>
          <a:p>
            <a:pPr marL="457200" lvl="1" indent="0">
              <a:buNone/>
            </a:pPr>
            <a:r>
              <a:rPr lang="en-GB" dirty="0" smtClean="0"/>
              <a:t>collisions between particles</a:t>
            </a:r>
          </a:p>
          <a:p>
            <a:endParaRPr lang="en-GB" dirty="0" smtClean="0"/>
          </a:p>
          <a:p>
            <a:r>
              <a:rPr lang="en-GB" dirty="0" smtClean="0"/>
              <a:t>Power/saturation broadening: </a:t>
            </a:r>
          </a:p>
          <a:p>
            <a:pPr marL="457200" lvl="1" indent="0">
              <a:buNone/>
            </a:pPr>
            <a:r>
              <a:rPr lang="en-GB" dirty="0" smtClean="0"/>
              <a:t>increased intensity of light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DE437-0D68-44D9-A4EB-C9AE05BEBD2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42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Atmospheric Effects – Scattering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GB" dirty="0" smtClean="0"/>
                  <a:t>Rayleigh:</a:t>
                </a:r>
              </a:p>
              <a:p>
                <a:pPr lvl="1"/>
                <a:r>
                  <a:rPr lang="en-GB" dirty="0"/>
                  <a:t>Upper atmosphere, dust/N</a:t>
                </a:r>
                <a:r>
                  <a:rPr lang="en-GB" baseline="-25000" dirty="0"/>
                  <a:t>2</a:t>
                </a:r>
                <a:r>
                  <a:rPr lang="en-GB" dirty="0"/>
                  <a:t>/O</a:t>
                </a:r>
                <a:r>
                  <a:rPr lang="en-GB" baseline="-25000" dirty="0"/>
                  <a:t>2</a:t>
                </a:r>
                <a:r>
                  <a:rPr lang="en-GB" dirty="0"/>
                  <a:t>, intensity inversely proportional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𝜆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lang="en-GB" dirty="0" smtClean="0"/>
              </a:p>
              <a:p>
                <a:endParaRPr lang="en-GB" dirty="0"/>
              </a:p>
              <a:p>
                <a:r>
                  <a:rPr lang="en-GB" dirty="0"/>
                  <a:t>Mie</a:t>
                </a:r>
                <a:r>
                  <a:rPr lang="en-GB" dirty="0" smtClean="0"/>
                  <a:t>:</a:t>
                </a:r>
              </a:p>
              <a:p>
                <a:pPr lvl="1"/>
                <a:r>
                  <a:rPr lang="en-GB" dirty="0"/>
                  <a:t>Lower atmosphere, clouds, intensity independent of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𝜆</m:t>
                    </m:r>
                  </m:oMath>
                </a14:m>
                <a:r>
                  <a:rPr lang="en-GB" dirty="0"/>
                  <a:t> / can depend on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𝑟</m:t>
                    </m:r>
                  </m:oMath>
                </a14:m>
                <a:endParaRPr lang="en-GB" dirty="0"/>
              </a:p>
              <a:p>
                <a:endParaRPr lang="en-GB" dirty="0"/>
              </a:p>
              <a:p>
                <a:pPr marL="0" indent="0">
                  <a:buNone/>
                </a:pPr>
                <a:endParaRPr lang="en-GB" dirty="0" smtClean="0"/>
              </a:p>
              <a:p>
                <a:r>
                  <a:rPr lang="en-GB" dirty="0" smtClean="0"/>
                  <a:t>Single vs. multiple scattering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DE437-0D68-44D9-A4EB-C9AE05BEBD24}" type="slidenum">
              <a:rPr lang="en-US" smtClean="0"/>
              <a:t>15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9262783" y="296200"/>
                <a:ext cx="1047916" cy="6127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2783" y="296200"/>
                <a:ext cx="1047916" cy="61279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9262783" y="1042637"/>
                <a:ext cx="1438833" cy="12891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GB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: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𝑠𝑐𝑎𝑡𝑡𝑒𝑟𝑖𝑛𝑔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𝑝𝑎𝑟𝑎𝑚𝑒𝑡𝑒𝑟</m:t>
                      </m:r>
                    </m:oMath>
                  </m:oMathPara>
                </a14:m>
                <a:endParaRPr lang="en-GB" b="0" i="1" dirty="0" smtClean="0"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𝑟</m:t>
                      </m:r>
                      <m:r>
                        <a:rPr lang="en-GB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: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𝑚𝑜𝑙𝑒𝑐𝑢𝑙𝑒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𝑟𝑎𝑑𝑖𝑢𝑠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GB" b="0" i="1" dirty="0" smtClean="0"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𝜆</m:t>
                      </m:r>
                      <m:r>
                        <a:rPr lang="en-GB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: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𝑙𝑖𝑔h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𝑠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𝑤𝑎𝑣𝑒𝑙𝑒𝑛𝑔𝑡h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2783" y="1042637"/>
                <a:ext cx="1438833" cy="1289199"/>
              </a:xfrm>
              <a:prstGeom prst="rect">
                <a:avLst/>
              </a:prstGeom>
              <a:blipFill rotWithShape="0">
                <a:blip r:embed="rId4"/>
                <a:stretch>
                  <a:fillRect r="-78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575244" y="1870074"/>
                <a:ext cx="82965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≪1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5244" y="1870074"/>
                <a:ext cx="829651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871722" y="3290134"/>
                <a:ext cx="78957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∼1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1722" y="3290134"/>
                <a:ext cx="789575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0456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Atmospheric Effects – Clouds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728882" cy="4351338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R</a:t>
            </a:r>
            <a:r>
              <a:rPr lang="en-GB" dirty="0" smtClean="0"/>
              <a:t>ising, cooling air </a:t>
            </a:r>
            <a:r>
              <a:rPr lang="en-GB" dirty="0" smtClean="0">
                <a:sym typeface="Wingdings" panose="05000000000000000000" pitchFamily="2" charset="2"/>
              </a:rPr>
              <a:t> cools to dew point</a:t>
            </a:r>
          </a:p>
          <a:p>
            <a:endParaRPr lang="en-GB" dirty="0" smtClean="0">
              <a:sym typeface="Wingdings" panose="05000000000000000000" pitchFamily="2" charset="2"/>
            </a:endParaRPr>
          </a:p>
          <a:p>
            <a:r>
              <a:rPr lang="en-GB" dirty="0" smtClean="0">
                <a:sym typeface="Wingdings" panose="05000000000000000000" pitchFamily="2" charset="2"/>
              </a:rPr>
              <a:t>Condensation nuclei  water </a:t>
            </a:r>
            <a:r>
              <a:rPr lang="en-GB" dirty="0">
                <a:sym typeface="Wingdings" panose="05000000000000000000" pitchFamily="2" charset="2"/>
              </a:rPr>
              <a:t>vapour and ice </a:t>
            </a:r>
            <a:r>
              <a:rPr lang="en-GB" dirty="0" smtClean="0">
                <a:sym typeface="Wingdings" panose="05000000000000000000" pitchFamily="2" charset="2"/>
              </a:rPr>
              <a:t>crystals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Altitude dependence</a:t>
            </a:r>
          </a:p>
          <a:p>
            <a:endParaRPr lang="en-GB" dirty="0" smtClean="0"/>
          </a:p>
          <a:p>
            <a:r>
              <a:rPr lang="en-GB" dirty="0" smtClean="0"/>
              <a:t>Scattering</a:t>
            </a:r>
          </a:p>
          <a:p>
            <a:endParaRPr lang="en-GB" dirty="0" smtClean="0"/>
          </a:p>
          <a:p>
            <a:r>
              <a:rPr lang="en-GB" dirty="0" smtClean="0"/>
              <a:t>Turbulence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DE437-0D68-44D9-A4EB-C9AE05BEBD24}" type="slidenum">
              <a:rPr lang="en-US" smtClean="0"/>
              <a:t>16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070" y="2120877"/>
            <a:ext cx="5741730" cy="3760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417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Atmospheric Effects – Turbulence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5203004" cy="4530725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>
                <a:sym typeface="Wingdings" panose="05000000000000000000" pitchFamily="2" charset="2"/>
              </a:rPr>
              <a:t>High Reynold’s </a:t>
            </a:r>
            <a:r>
              <a:rPr lang="en-GB" dirty="0" smtClean="0">
                <a:sym typeface="Wingdings" panose="05000000000000000000" pitchFamily="2" charset="2"/>
              </a:rPr>
              <a:t>number  density to viscosity</a:t>
            </a:r>
          </a:p>
          <a:p>
            <a:endParaRPr lang="en-GB" dirty="0">
              <a:sym typeface="Wingdings" panose="05000000000000000000" pitchFamily="2" charset="2"/>
            </a:endParaRPr>
          </a:p>
          <a:p>
            <a:r>
              <a:rPr lang="en-GB" dirty="0" smtClean="0">
                <a:sym typeface="Wingdings" panose="05000000000000000000" pitchFamily="2" charset="2"/>
              </a:rPr>
              <a:t>Eddies and turbulent cascades</a:t>
            </a:r>
          </a:p>
          <a:p>
            <a:endParaRPr lang="en-GB" dirty="0" smtClean="0">
              <a:sym typeface="Wingdings" panose="05000000000000000000" pitchFamily="2" charset="2"/>
            </a:endParaRPr>
          </a:p>
          <a:p>
            <a:r>
              <a:rPr lang="en-GB" dirty="0" smtClean="0">
                <a:sym typeface="Wingdings" panose="05000000000000000000" pitchFamily="2" charset="2"/>
              </a:rPr>
              <a:t>Refractive index fluctuations  </a:t>
            </a:r>
          </a:p>
          <a:p>
            <a:endParaRPr lang="en-GB" dirty="0" smtClean="0">
              <a:sym typeface="Wingdings" panose="05000000000000000000" pitchFamily="2" charset="2"/>
            </a:endParaRPr>
          </a:p>
          <a:p>
            <a:r>
              <a:rPr lang="en-GB" dirty="0" smtClean="0">
                <a:sym typeface="Wingdings" panose="05000000000000000000" pitchFamily="2" charset="2"/>
              </a:rPr>
              <a:t>Structure constant used to describe turbulence strength </a:t>
            </a:r>
          </a:p>
          <a:p>
            <a:endParaRPr lang="en-GB" dirty="0">
              <a:sym typeface="Wingdings" panose="05000000000000000000" pitchFamily="2" charset="2"/>
            </a:endParaRPr>
          </a:p>
          <a:p>
            <a:r>
              <a:rPr lang="en-GB" dirty="0" smtClean="0">
                <a:sym typeface="Wingdings" panose="05000000000000000000" pitchFamily="2" charset="2"/>
              </a:rPr>
              <a:t>Fried parameter used to describe optical quality </a:t>
            </a:r>
          </a:p>
          <a:p>
            <a:endParaRPr lang="en-GB" dirty="0" smtClean="0">
              <a:sym typeface="Wingdings" panose="05000000000000000000" pitchFamily="2" charset="2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DE437-0D68-44D9-A4EB-C9AE05BEBD24}" type="slidenum">
              <a:rPr lang="en-US" smtClean="0"/>
              <a:t>17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204" y="2368783"/>
            <a:ext cx="5667734" cy="2758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270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618694" cy="1325563"/>
          </a:xfrm>
        </p:spPr>
        <p:txBody>
          <a:bodyPr/>
          <a:lstStyle/>
          <a:p>
            <a:r>
              <a:rPr lang="en-GB" dirty="0" smtClean="0"/>
              <a:t>Atmospheric Effects – Transmission, Reflection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095" y="1825625"/>
            <a:ext cx="5619809" cy="435133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DE437-0D68-44D9-A4EB-C9AE05BEBD2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14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Atmospheric Effects – Airglow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315" y="1501065"/>
            <a:ext cx="4855285" cy="485528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DE437-0D68-44D9-A4EB-C9AE05BEBD2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99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</a:t>
            </a:r>
          </a:p>
          <a:p>
            <a:pPr lvl="1"/>
            <a:r>
              <a:rPr lang="en-GB" dirty="0" smtClean="0"/>
              <a:t>Telescopes</a:t>
            </a:r>
          </a:p>
          <a:p>
            <a:pPr lvl="1"/>
            <a:r>
              <a:rPr lang="en-GB" dirty="0" err="1" smtClean="0"/>
              <a:t>Terrascope</a:t>
            </a:r>
            <a:endParaRPr lang="en-GB" dirty="0" smtClean="0"/>
          </a:p>
          <a:p>
            <a:pPr lvl="1"/>
            <a:r>
              <a:rPr lang="en-GB" dirty="0" smtClean="0"/>
              <a:t>Research Questions</a:t>
            </a:r>
            <a:endParaRPr lang="en-US" dirty="0"/>
          </a:p>
          <a:p>
            <a:endParaRPr lang="en-GB" dirty="0" smtClean="0"/>
          </a:p>
          <a:p>
            <a:r>
              <a:rPr lang="en-GB" dirty="0" smtClean="0"/>
              <a:t>Geometric </a:t>
            </a:r>
            <a:r>
              <a:rPr lang="en-GB" dirty="0"/>
              <a:t>Optics</a:t>
            </a:r>
          </a:p>
          <a:p>
            <a:r>
              <a:rPr lang="en-GB" dirty="0"/>
              <a:t>Atmospheric Effects</a:t>
            </a:r>
          </a:p>
          <a:p>
            <a:endParaRPr lang="en-GB" dirty="0" smtClean="0"/>
          </a:p>
          <a:p>
            <a:r>
              <a:rPr lang="en-GB" dirty="0" smtClean="0"/>
              <a:t>Thesis research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DE437-0D68-44D9-A4EB-C9AE05BEBD2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Atmospheric Effects - Variability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791635" cy="4351338"/>
          </a:xfrm>
        </p:spPr>
        <p:txBody>
          <a:bodyPr/>
          <a:lstStyle/>
          <a:p>
            <a:r>
              <a:rPr lang="en-GB" dirty="0" smtClean="0"/>
              <a:t>Length scales</a:t>
            </a:r>
          </a:p>
          <a:p>
            <a:endParaRPr lang="en-GB" dirty="0" smtClean="0"/>
          </a:p>
          <a:p>
            <a:r>
              <a:rPr lang="en-GB" dirty="0" smtClean="0"/>
              <a:t>Time scales</a:t>
            </a:r>
          </a:p>
          <a:p>
            <a:endParaRPr lang="en-GB" dirty="0" smtClean="0"/>
          </a:p>
          <a:p>
            <a:r>
              <a:rPr lang="en-GB" dirty="0" smtClean="0"/>
              <a:t>Position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DE437-0D68-44D9-A4EB-C9AE05BEBD24}" type="slidenum">
              <a:rPr lang="en-US" smtClean="0"/>
              <a:t>20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780" y="1541930"/>
            <a:ext cx="6680020" cy="22143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780" y="4006219"/>
            <a:ext cx="6680020" cy="21707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780" y="1958118"/>
            <a:ext cx="6680020" cy="373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348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Thesis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Starting point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On- and off- axis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Symmetry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Atmospheric TP profiles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Clouds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Turbulence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Airglow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Amplification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Image 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DE437-0D68-44D9-A4EB-C9AE05BEBD2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68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Refractive index structure constant</a:t>
            </a:r>
          </a:p>
          <a:p>
            <a:r>
              <a:rPr lang="en-US" dirty="0" err="1" smtClean="0"/>
              <a:t>r.i.</a:t>
            </a:r>
            <a:r>
              <a:rPr lang="en-US" dirty="0" smtClean="0"/>
              <a:t> fluctuations </a:t>
            </a:r>
            <a:r>
              <a:rPr lang="en-US" dirty="0" err="1" smtClean="0"/>
              <a:t>inc</a:t>
            </a:r>
            <a:r>
              <a:rPr lang="en-US" dirty="0" smtClean="0"/>
              <a:t> with eddy size </a:t>
            </a:r>
            <a:r>
              <a:rPr lang="en-US" dirty="0" err="1" smtClean="0"/>
              <a:t>inc</a:t>
            </a:r>
            <a:endParaRPr lang="en-US" dirty="0" smtClean="0"/>
          </a:p>
          <a:p>
            <a:r>
              <a:rPr lang="en-US" dirty="0" smtClean="0"/>
              <a:t>Eddy temp higher than surrounding air have higher </a:t>
            </a:r>
            <a:r>
              <a:rPr lang="en-US" dirty="0" err="1" smtClean="0"/>
              <a:t>r.i.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err="1" smtClean="0"/>
              <a:t>Murty</a:t>
            </a:r>
            <a:r>
              <a:rPr lang="en-US" dirty="0" smtClean="0"/>
              <a:t> 1979, Laser beam propagation in atmospheric turbulence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DE437-0D68-44D9-A4EB-C9AE05BEBD24}" type="slidenum">
              <a:rPr lang="en-US" smtClean="0"/>
              <a:t>22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550406" y="1690688"/>
                <a:ext cx="2014462" cy="6631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〈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〉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2/3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0406" y="1690688"/>
                <a:ext cx="2014462" cy="66319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488944" y="2375532"/>
                <a:ext cx="2131930" cy="3796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〈"/>
                              <m:endChr m:val="〉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𝛿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𝑙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2/3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8944" y="2375532"/>
                <a:ext cx="2131930" cy="37965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927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Thesis Research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DE437-0D68-44D9-A4EB-C9AE05BEBD24}" type="slidenum">
              <a:rPr lang="en-US" smtClean="0"/>
              <a:t>23</a:t>
            </a:fld>
            <a:endParaRPr lang="en-US"/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3858910"/>
              </p:ext>
            </p:extLst>
          </p:nvPr>
        </p:nvGraphicFramePr>
        <p:xfrm>
          <a:off x="838200" y="1825625"/>
          <a:ext cx="10515600" cy="4287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78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2578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Kipping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This Thesis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Start</a:t>
                      </a:r>
                      <a:r>
                        <a:rPr lang="en-US" sz="1600" baseline="0" dirty="0"/>
                        <a:t> with source, end with detector</a:t>
                      </a:r>
                      <a:endParaRPr lang="en-US" sz="160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Start with detector, end with source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On-</a:t>
                      </a:r>
                      <a:r>
                        <a:rPr lang="en-US" sz="1600" baseline="0" dirty="0"/>
                        <a:t> and off-axis calculated separately</a:t>
                      </a:r>
                      <a:endParaRPr lang="en-US" sz="160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Trace</a:t>
                      </a:r>
                      <a:r>
                        <a:rPr lang="en-US" sz="1600" baseline="0" dirty="0"/>
                        <a:t> all rays to account for both on- and off-axis</a:t>
                      </a:r>
                      <a:endParaRPr lang="en-US" sz="160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dirty="0"/>
                        <a:t>Assume symmetry for on-axis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Don’t assume symmetry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Off-axis</a:t>
                      </a:r>
                      <a:r>
                        <a:rPr lang="en-US" sz="1600" baseline="0" dirty="0"/>
                        <a:t> denoted by offset distance, Q</a:t>
                      </a:r>
                      <a:endParaRPr lang="en-US" sz="160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Off-axis</a:t>
                      </a:r>
                      <a:r>
                        <a:rPr lang="en-US" sz="1600" baseline="0" dirty="0"/>
                        <a:t> denoted by offset angle</a:t>
                      </a:r>
                      <a:endParaRPr lang="en-US" sz="160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/>
                        <a:t>Atmospheric TP profiles average over global climate</a:t>
                      </a:r>
                      <a:endParaRPr lang="en-US" sz="160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Model local atmospheric TP profiles, </a:t>
                      </a:r>
                      <a:r>
                        <a:rPr lang="en-US" sz="1600" baseline="0" dirty="0"/>
                        <a:t>not averaged</a:t>
                      </a:r>
                      <a:endParaRPr lang="en-US" sz="160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Accounts</a:t>
                      </a:r>
                      <a:r>
                        <a:rPr lang="en-US" sz="1600" baseline="0" dirty="0"/>
                        <a:t> for clouds by averaging</a:t>
                      </a:r>
                      <a:endParaRPr lang="en-US" sz="160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/>
                        <a:t>Model local affects of clouds (different types of scattering, absorption, and transmission)</a:t>
                      </a:r>
                      <a:endParaRPr lang="en-US" sz="160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Ignored turbulence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Include</a:t>
                      </a:r>
                      <a:r>
                        <a:rPr lang="en-US" sz="1600" baseline="0" dirty="0"/>
                        <a:t> turbulence</a:t>
                      </a:r>
                      <a:endParaRPr lang="en-US" sz="160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Ignored airglow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Include airglow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Approximate amplification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Numerically calculate amplification from</a:t>
                      </a:r>
                      <a:r>
                        <a:rPr lang="en-US" sz="1600" baseline="0" dirty="0"/>
                        <a:t> light rays</a:t>
                      </a:r>
                      <a:endParaRPr lang="en-US" sz="160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Calculate shape of lensing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Get picture of different</a:t>
                      </a:r>
                      <a:r>
                        <a:rPr lang="en-US" sz="1600" baseline="0" dirty="0"/>
                        <a:t> types of sources</a:t>
                      </a:r>
                      <a:endParaRPr lang="en-US" sz="160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998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 – Telescopes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GB" dirty="0"/>
                  <a:t>“Astronomers crave photons”</a:t>
                </a:r>
              </a:p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𝑆𝑖𝑔𝑛𝑎𝑙</m:t>
                        </m:r>
                      </m:num>
                      <m:den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𝑁𝑜𝑖𝑠𝑒</m:t>
                        </m:r>
                      </m:den>
                    </m:f>
                  </m:oMath>
                </a14:m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</m:oMath>
                </a14:m>
                <a:r>
                  <a:rPr lang="en-GB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# 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𝑝h𝑜𝑡𝑜𝑛𝑠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𝑢𝑛𝑖𝑡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𝑡𝑖𝑚𝑒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𝑡𝑒𝑙𝑒𝑠𝑐𝑜𝑝𝑒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𝑎𝑟𝑒𝑎</m:t>
                        </m:r>
                      </m:e>
                    </m:rad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𝑡𝑒𝑙𝑒𝑠𝑐𝑜𝑝𝑒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𝑑𝑖𝑎𝑚𝑒𝑡𝑒𝑟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dirty="0">
                    <a:ea typeface="Cambria Math" panose="02040503050406030204" pitchFamily="18" charset="0"/>
                  </a:rPr>
                  <a:t>Types of Telescopes</a:t>
                </a:r>
              </a:p>
              <a:p>
                <a:pPr lvl="1"/>
                <a:r>
                  <a:rPr lang="en-US" dirty="0">
                    <a:ea typeface="Cambria Math" panose="02040503050406030204" pitchFamily="18" charset="0"/>
                  </a:rPr>
                  <a:t>Refractive</a:t>
                </a:r>
              </a:p>
              <a:p>
                <a:pPr lvl="1"/>
                <a:endParaRPr lang="en-US" dirty="0">
                  <a:ea typeface="Cambria Math" panose="02040503050406030204" pitchFamily="18" charset="0"/>
                </a:endParaRPr>
              </a:p>
              <a:p>
                <a:pPr lvl="1"/>
                <a:endParaRPr lang="en-US" dirty="0">
                  <a:ea typeface="Cambria Math" panose="02040503050406030204" pitchFamily="18" charset="0"/>
                </a:endParaRPr>
              </a:p>
              <a:p>
                <a:pPr lvl="1"/>
                <a:endParaRPr lang="en-US" dirty="0">
                  <a:ea typeface="Cambria Math" panose="02040503050406030204" pitchFamily="18" charset="0"/>
                </a:endParaRPr>
              </a:p>
              <a:p>
                <a:pPr lvl="1"/>
                <a:r>
                  <a:rPr lang="en-US" dirty="0">
                    <a:ea typeface="Cambria Math" panose="02040503050406030204" pitchFamily="18" charset="0"/>
                  </a:rPr>
                  <a:t>Reflective</a:t>
                </a:r>
              </a:p>
              <a:p>
                <a:pPr lvl="8"/>
                <a:endParaRPr lang="en-GB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657600" lvl="8" indent="0">
                  <a:buNone/>
                </a:pPr>
                <a:endParaRPr lang="en-GB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GB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GB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043" t="-1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1" r="3363"/>
          <a:stretch/>
        </p:blipFill>
        <p:spPr>
          <a:xfrm>
            <a:off x="4018624" y="3496418"/>
            <a:ext cx="5437229" cy="31429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074" y="3496418"/>
            <a:ext cx="4654330" cy="155986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074" y="5056280"/>
            <a:ext cx="4654330" cy="1458819"/>
          </a:xfrm>
          <a:prstGeom prst="rect">
            <a:avLst/>
          </a:prstGeom>
        </p:spPr>
      </p:pic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DE437-0D68-44D9-A4EB-C9AE05BEBD2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246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 – Telescopes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GB" dirty="0"/>
                  <a:t>“Astronomers crave photons” , but increasingly expensive</a:t>
                </a:r>
              </a:p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𝑆𝑖𝑔𝑛𝑎𝑙</m:t>
                        </m:r>
                      </m:num>
                      <m:den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𝑁𝑜𝑖𝑠𝑒</m:t>
                        </m:r>
                      </m:den>
                    </m:f>
                  </m:oMath>
                </a14:m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</m:oMath>
                </a14:m>
                <a:r>
                  <a:rPr lang="en-GB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# 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𝑝h𝑜𝑡𝑜𝑛𝑠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𝑢𝑛𝑖𝑡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𝑡𝑖𝑚𝑒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𝑡𝑒𝑙𝑒𝑠𝑐𝑜𝑝𝑒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𝑎𝑟𝑒𝑎</m:t>
                        </m:r>
                      </m:e>
                    </m:rad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𝑡𝑒𝑙𝑒𝑠𝑐𝑜𝑝𝑒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𝑑𝑖𝑎𝑚𝑒𝑡𝑒𝑟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8"/>
                <a:endParaRPr lang="en-GB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657600" lvl="8" indent="0">
                  <a:buNone/>
                </a:pPr>
                <a:endParaRPr lang="en-GB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GB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GB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043" t="-1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DE437-0D68-44D9-A4EB-C9AE05BEBD2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09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 – </a:t>
            </a:r>
            <a:r>
              <a:rPr lang="en-GB" dirty="0" err="1" smtClean="0"/>
              <a:t>Terrascope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/>
                  <a:t>Alternative: natural lenses		</a:t>
                </a:r>
              </a:p>
              <a:p>
                <a:pPr lvl="1"/>
                <a:r>
                  <a:rPr lang="en-GB" dirty="0"/>
                  <a:t>Earth’s atmosphere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GB" dirty="0"/>
              </a:p>
              <a:p>
                <a:pPr lvl="2">
                  <a:buClr>
                    <a:srgbClr val="00B050"/>
                  </a:buClr>
                  <a:buFont typeface="Wingdings" panose="05000000000000000000" pitchFamily="2" charset="2"/>
                  <a:buChar char="ü"/>
                </a:pPr>
                <a:r>
                  <a:rPr lang="en-GB" dirty="0"/>
                  <a:t>Distance?</a:t>
                </a:r>
              </a:p>
              <a:p>
                <a:pPr lvl="2">
                  <a:buClr>
                    <a:srgbClr val="00B050"/>
                  </a:buClr>
                  <a:buFont typeface="Wingdings" panose="05000000000000000000" pitchFamily="2" charset="2"/>
                  <a:buChar char="ü"/>
                </a:pPr>
                <a:r>
                  <a:rPr lang="en-GB" dirty="0"/>
                  <a:t>Amplification?</a:t>
                </a:r>
              </a:p>
              <a:p>
                <a:pPr lvl="2">
                  <a:buClr>
                    <a:srgbClr val="00B050"/>
                  </a:buClr>
                  <a:buFont typeface="Wingdings" panose="05000000000000000000" pitchFamily="2" charset="2"/>
                  <a:buChar char="ü"/>
                </a:pPr>
                <a:r>
                  <a:rPr lang="en-GB" dirty="0"/>
                  <a:t>Atmospheric effects?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614" y="1825625"/>
            <a:ext cx="5998186" cy="360624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DE437-0D68-44D9-A4EB-C9AE05BEBD24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396" y="3815356"/>
            <a:ext cx="9055243" cy="3042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725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</a:t>
            </a:r>
            <a:r>
              <a:rPr lang="en-US" dirty="0"/>
              <a:t>– </a:t>
            </a:r>
            <a:r>
              <a:rPr lang="en-US" dirty="0" err="1" smtClean="0"/>
              <a:t>Terrascope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Earth’s atmosphere</a:t>
            </a:r>
          </a:p>
          <a:p>
            <a:pPr marL="685800" lvl="2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GB" sz="2400" dirty="0"/>
              <a:t>Distance: </a:t>
            </a:r>
            <a:r>
              <a:rPr lang="en-GB" sz="2400" dirty="0" smtClean="0"/>
              <a:t>1.5 </a:t>
            </a:r>
            <a:r>
              <a:rPr lang="en-GB" sz="2400" dirty="0"/>
              <a:t>× 10</a:t>
            </a:r>
            <a:r>
              <a:rPr lang="en-GB" sz="2400" baseline="30000" dirty="0"/>
              <a:t>6</a:t>
            </a:r>
            <a:r>
              <a:rPr lang="en-GB" sz="2400" dirty="0"/>
              <a:t> </a:t>
            </a:r>
            <a:r>
              <a:rPr lang="en-GB" sz="2400" dirty="0" smtClean="0"/>
              <a:t>km</a:t>
            </a:r>
          </a:p>
          <a:p>
            <a:pPr marL="685800" lvl="2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GB" sz="2400" dirty="0" smtClean="0"/>
              <a:t>Amplification: 22,500 </a:t>
            </a:r>
          </a:p>
          <a:p>
            <a:pPr marL="685800" lvl="2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GB" sz="2400" dirty="0" smtClean="0"/>
              <a:t>Atmospheric </a:t>
            </a:r>
            <a:r>
              <a:rPr lang="en-GB" sz="2400" dirty="0"/>
              <a:t>effects: extinction coefficients not too severe and clouds avoided if detector is far enough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The simplified model, the proof of concept, seems to work. But what happens when we incorporate complexities?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DE437-0D68-44D9-A4EB-C9AE05BEBD2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84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– Research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/>
              <a:t>Can the </a:t>
            </a:r>
            <a:r>
              <a:rPr lang="en-US" sz="4000" dirty="0" err="1" smtClean="0"/>
              <a:t>Terrascope</a:t>
            </a:r>
            <a:r>
              <a:rPr lang="en-US" sz="4000" dirty="0" smtClean="0"/>
              <a:t> be a useful telescope, and if so, to what extent?</a:t>
            </a:r>
            <a:endParaRPr lang="en-US" sz="4000" dirty="0"/>
          </a:p>
          <a:p>
            <a:endParaRPr lang="en-US" sz="4000" dirty="0"/>
          </a:p>
          <a:p>
            <a:pPr lvl="1"/>
            <a:r>
              <a:rPr lang="en-US" sz="3000" dirty="0"/>
              <a:t>What assumptions underlie the simplified model of using the </a:t>
            </a:r>
            <a:r>
              <a:rPr lang="en-US" sz="3000" dirty="0" smtClean="0"/>
              <a:t>Earth’s atmosphere </a:t>
            </a:r>
            <a:r>
              <a:rPr lang="en-US" sz="3000" dirty="0"/>
              <a:t>as a telescope?</a:t>
            </a:r>
          </a:p>
          <a:p>
            <a:pPr lvl="1"/>
            <a:endParaRPr lang="en-US" sz="3000" dirty="0"/>
          </a:p>
          <a:p>
            <a:pPr lvl="1"/>
            <a:r>
              <a:rPr lang="en-US" sz="3000" dirty="0"/>
              <a:t>What effects will diminish the </a:t>
            </a:r>
            <a:r>
              <a:rPr lang="en-US" sz="3000" dirty="0" smtClean="0"/>
              <a:t>quality </a:t>
            </a:r>
            <a:r>
              <a:rPr lang="en-US" sz="3000" dirty="0"/>
              <a:t>of the </a:t>
            </a:r>
            <a:r>
              <a:rPr lang="en-US" sz="3000" dirty="0" err="1"/>
              <a:t>Terrascope</a:t>
            </a:r>
            <a:r>
              <a:rPr lang="en-US" sz="3000" dirty="0"/>
              <a:t>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DE437-0D68-44D9-A4EB-C9AE05BEBD2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264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Geometric Optics – Refraction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95" y="1594334"/>
            <a:ext cx="2577628" cy="225591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DE437-0D68-44D9-A4EB-C9AE05BEBD24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441" y="2375583"/>
            <a:ext cx="2963456" cy="32958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716" y="3359586"/>
            <a:ext cx="3964763" cy="2996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512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Geometric Optics – Ray-Tracing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724" y="-1"/>
            <a:ext cx="4115276" cy="2577939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8031424" y="2757325"/>
                <a:ext cx="6096000" cy="300659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7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60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𝑁</m:t>
                      </m:r>
                      <m:r>
                        <a:rPr lang="en-GB" sz="160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: </m:t>
                      </m:r>
                      <m:r>
                        <a:rPr lang="en-GB" sz="160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𝑛𝑢𝑚𝑏𝑒𝑟</m:t>
                      </m:r>
                      <m:r>
                        <a:rPr lang="en-GB" sz="160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GB" sz="160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𝑜𝑓</m:t>
                      </m:r>
                      <m:r>
                        <a:rPr lang="en-GB" sz="160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GB" sz="160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𝑠h𝑒𝑙𝑙𝑠</m:t>
                      </m:r>
                    </m:oMath>
                  </m:oMathPara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7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6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𝑟𝑒𝑓𝑟𝑎𝑐𝑡𝑖𝑣𝑒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𝑖𝑛𝑑𝑒𝑥</m:t>
                      </m:r>
                    </m:oMath>
                  </m:oMathPara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7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en-GB" sz="1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: </m:t>
                      </m:r>
                      <m:r>
                        <a:rPr lang="en-GB" sz="1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𝑖𝑚𝑝𝑎𝑐𝑡</m:t>
                      </m:r>
                      <m:r>
                        <a:rPr lang="en-GB" sz="1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GB" sz="1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𝑝𝑎𝑟𝑎𝑚𝑒𝑡𝑒𝑟</m:t>
                      </m:r>
                    </m:oMath>
                  </m:oMathPara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7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𝑖</m:t>
                      </m:r>
                      <m:r>
                        <a:rPr lang="en-GB" sz="1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: </m:t>
                      </m:r>
                      <m:r>
                        <a:rPr lang="en-GB" sz="1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𝑖𝑛𝑐𝑖𝑑𝑒𝑛𝑐𝑒</m:t>
                      </m:r>
                    </m:oMath>
                  </m:oMathPara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7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𝑟</m:t>
                      </m:r>
                      <m:r>
                        <a:rPr lang="en-GB" sz="1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: </m:t>
                      </m:r>
                      <m:r>
                        <a:rPr lang="en-GB" sz="1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𝑟𝑒𝑓𝑟𝑎𝑐𝑡𝑖𝑜𝑛</m:t>
                      </m:r>
                    </m:oMath>
                  </m:oMathPara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7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GB" sz="1600" i="1">
                          <a:latin typeface="Cambria Math" panose="02040503050406030204" pitchFamily="18" charset="0"/>
                        </a:rPr>
                        <m:t>: 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𝑎𝑛𝑔𝑙𝑒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𝑖𝑛𝑐𝑖𝑑𝑒𝑛𝑐𝑒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𝑟𝑒𝑓𝑟𝑎𝑐𝑡𝑖𝑜𝑛</m:t>
                      </m:r>
                    </m:oMath>
                  </m:oMathPara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7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𝑅</m:t>
                      </m:r>
                      <m:r>
                        <a:rPr lang="en-GB" sz="1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: </m:t>
                      </m:r>
                      <m:r>
                        <a:rPr lang="en-GB" sz="1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𝑟𝑎𝑑𝑖𝑢𝑠</m:t>
                      </m:r>
                      <m:r>
                        <a:rPr lang="en-GB" sz="1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GB" sz="1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𝑜𝑓</m:t>
                      </m:r>
                      <m:r>
                        <a:rPr lang="en-GB" sz="1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GB" sz="1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𝐸𝑎𝑟𝑡h</m:t>
                      </m:r>
                    </m:oMath>
                  </m:oMathPara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7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𝑍</m:t>
                      </m:r>
                      <m:r>
                        <a:rPr lang="en-GB" sz="1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: </m:t>
                      </m:r>
                      <m:r>
                        <a:rPr lang="en-GB" sz="1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𝑡𝑜𝑡𝑎𝑙</m:t>
                      </m:r>
                      <m:r>
                        <a:rPr lang="en-GB" sz="1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GB" sz="1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𝑎𝑙𝑡𝑖𝑡𝑢𝑑𝑒</m:t>
                      </m:r>
                      <m:r>
                        <a:rPr lang="en-GB" sz="1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GB" sz="1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𝑜𝑓</m:t>
                      </m:r>
                      <m:r>
                        <a:rPr lang="en-GB" sz="1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GB" sz="1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𝑎𝑡𝑚𝑜𝑠𝑝h𝑒𝑟𝑒</m:t>
                      </m:r>
                    </m:oMath>
                  </m:oMathPara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7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a:rPr lang="en-GB" sz="1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𝑍</m:t>
                          </m:r>
                        </m:num>
                        <m:den>
                          <m:r>
                            <a:rPr lang="en-GB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𝑁</m:t>
                          </m:r>
                        </m:den>
                      </m:f>
                      <m:r>
                        <a:rPr lang="en-GB" sz="1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: </m:t>
                      </m:r>
                      <m:r>
                        <a:rPr lang="en-GB" sz="1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𝑠h𝑒𝑙𝑙</m:t>
                      </m:r>
                      <m:r>
                        <a:rPr lang="en-GB" sz="1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GB" sz="1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𝑡h𝑖𝑐𝑘𝑛𝑒𝑠𝑠</m:t>
                      </m:r>
                    </m:oMath>
                  </m:oMathPara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7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𝑗</m:t>
                      </m:r>
                      <m:r>
                        <a:rPr lang="en-GB" sz="1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: </m:t>
                      </m:r>
                      <m:r>
                        <a:rPr lang="en-GB" sz="1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𝑠h𝑒𝑙𝑙</m:t>
                      </m:r>
                      <m:r>
                        <a:rPr lang="en-GB" sz="1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GB" sz="1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𝑛𝑢𝑚𝑏𝑒𝑟</m:t>
                      </m:r>
                      <m:r>
                        <a:rPr lang="en-GB" sz="1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(</m:t>
                      </m:r>
                      <m:r>
                        <a:rPr lang="en-GB" sz="1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𝑠h𝑎𝑙𝑙𝑜𝑤</m:t>
                      </m:r>
                      <m:r>
                        <a:rPr lang="en-GB" sz="1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GB" sz="1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𝑡𝑜</m:t>
                      </m:r>
                      <m:r>
                        <a:rPr lang="en-GB" sz="1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GB" sz="1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𝑑𝑒𝑒𝑝</m:t>
                      </m:r>
                      <m:r>
                        <a:rPr lang="en-GB" sz="1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1424" y="2757325"/>
                <a:ext cx="6096000" cy="3006592"/>
              </a:xfrm>
              <a:prstGeom prst="rect">
                <a:avLst/>
              </a:prstGeom>
              <a:blipFill>
                <a:blip r:embed="rId4"/>
                <a:stretch>
                  <a:fillRect t="-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573656" y="1613552"/>
                <a:ext cx="2621872" cy="3916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func>
                      <m:r>
                        <a:rPr lang="en-US" i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656" y="1613552"/>
                <a:ext cx="2621872" cy="391646"/>
              </a:xfrm>
              <a:prstGeom prst="rect">
                <a:avLst/>
              </a:prstGeom>
              <a:blipFill rotWithShape="0">
                <a:blip r:embed="rId5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573656" y="4478629"/>
                <a:ext cx="1790298" cy="3916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−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656" y="4478629"/>
                <a:ext cx="1790298" cy="391646"/>
              </a:xfrm>
              <a:prstGeom prst="rect">
                <a:avLst/>
              </a:prstGeom>
              <a:blipFill rotWithShape="0">
                <a:blip r:embed="rId6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3591" y="2266508"/>
                <a:ext cx="3262142" cy="6228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,1</m:t>
                              </m:r>
                            </m:sub>
                          </m:s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= 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num>
                            <m:den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den>
                          </m:f>
                        </m:e>
                      </m:func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𝑁h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1" y="2266508"/>
                <a:ext cx="3262142" cy="62286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566985" y="3162275"/>
                <a:ext cx="2283830" cy="6635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,1</m:t>
                              </m:r>
                            </m:sub>
                          </m:s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= 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e>
                      </m:func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𝑁h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985" y="3162275"/>
                <a:ext cx="2283830" cy="66358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4012059" y="2192962"/>
                <a:ext cx="3396314" cy="6964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= 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den>
                          </m:f>
                        </m:e>
                      </m:func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+(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+1)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2059" y="2192962"/>
                <a:ext cx="3396314" cy="696409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4011109" y="3161222"/>
                <a:ext cx="3206711" cy="6964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= 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den>
                          </m:f>
                        </m:e>
                      </m:func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+(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+1)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1109" y="3161222"/>
                <a:ext cx="3206711" cy="696409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573656" y="5005212"/>
                <a:ext cx="1542602" cy="9025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=2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𝑙𝑖𝑚𝑖𝑡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656" y="5005212"/>
                <a:ext cx="1542602" cy="902555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/>
          <p:cNvCxnSpPr/>
          <p:nvPr/>
        </p:nvCxnSpPr>
        <p:spPr>
          <a:xfrm>
            <a:off x="3133725" y="2577939"/>
            <a:ext cx="666750" cy="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133725" y="4531918"/>
                <a:ext cx="3065391" cy="4044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7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: </m:t>
                      </m:r>
                      <m:r>
                        <a:rPr lang="en-GB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𝑑𝑒𝑓𝑙𝑒𝑐𝑡𝑖𝑜𝑛</m:t>
                      </m:r>
                      <m:r>
                        <a:rPr lang="en-GB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GB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𝑎𝑛𝑔𝑙𝑒</m:t>
                      </m:r>
                      <m:r>
                        <a:rPr lang="en-GB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GB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𝑜𝑓</m:t>
                      </m:r>
                      <m:r>
                        <a:rPr lang="en-GB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GB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𝑟𝑎𝑦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3725" y="4531918"/>
                <a:ext cx="3065391" cy="404470"/>
              </a:xfrm>
              <a:prstGeom prst="rect">
                <a:avLst/>
              </a:prstGeom>
              <a:blipFill rotWithShape="0">
                <a:blip r:embed="rId12"/>
                <a:stretch>
                  <a:fillRect t="-4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133725" y="5329207"/>
                <a:ext cx="2878032" cy="3888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7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Δ</m:t>
                      </m:r>
                      <m:r>
                        <a:rPr lang="en-GB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: </m:t>
                      </m:r>
                      <m:r>
                        <a:rPr lang="en-GB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𝑡𝑜𝑡𝑎𝑙</m:t>
                      </m:r>
                      <m:r>
                        <a:rPr lang="en-GB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GB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𝑑𝑒𝑓𝑙𝑒𝑐𝑡𝑖𝑜𝑛</m:t>
                      </m:r>
                      <m:r>
                        <a:rPr lang="en-GB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GB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𝑎𝑛𝑔𝑙𝑒</m:t>
                      </m:r>
                      <m:r>
                        <a:rPr lang="en-GB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3725" y="5329207"/>
                <a:ext cx="2878032" cy="388824"/>
              </a:xfrm>
              <a:prstGeom prst="rect">
                <a:avLst/>
              </a:prstGeom>
              <a:blipFill rotWithShape="0">
                <a:blip r:embed="rId13"/>
                <a:stretch>
                  <a:fillRect t="-7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DE437-0D68-44D9-A4EB-C9AE05BEBD24}" type="slidenum">
              <a:rPr lang="en-US" smtClean="0"/>
              <a:t>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566985" y="6042704"/>
                <a:ext cx="196656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𝑐𝑟𝑖𝑡</m:t>
                          </m:r>
                        </m:sub>
                      </m:sSub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cot</m:t>
                          </m:r>
                        </m:fNam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𝑐𝑟𝑖𝑡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985" y="6042704"/>
                <a:ext cx="1966564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3133725" y="6099570"/>
                <a:ext cx="1707134" cy="3888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7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𝐹</m:t>
                      </m:r>
                      <m:r>
                        <a:rPr lang="en-GB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: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𝑖𝑛𝑛𝑒𝑟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𝑓𝑜𝑐𝑢𝑠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3725" y="6099570"/>
                <a:ext cx="1707134" cy="388824"/>
              </a:xfrm>
              <a:prstGeom prst="rect">
                <a:avLst/>
              </a:prstGeom>
              <a:blipFill>
                <a:blip r:embed="rId15"/>
                <a:stretch>
                  <a:fillRect t="-7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006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7" grpId="0"/>
      <p:bldP spid="18" grpId="0"/>
      <p:bldP spid="19" grpId="0"/>
      <p:bldP spid="20" grpId="0"/>
      <p:bldP spid="22" grpId="0"/>
      <p:bldP spid="3" grpId="0"/>
      <p:bldP spid="7" grpId="0"/>
      <p:bldP spid="10" grpId="0"/>
      <p:bldP spid="21" grpId="1"/>
    </p:bld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</TotalTime>
  <Words>604</Words>
  <Application>Microsoft Office PowerPoint</Application>
  <PresentationFormat>Widescreen</PresentationFormat>
  <Paragraphs>215</Paragraphs>
  <Slides>23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Cambria Math</vt:lpstr>
      <vt:lpstr>Times New Roman</vt:lpstr>
      <vt:lpstr>Wingdings</vt:lpstr>
      <vt:lpstr>1_Office Theme</vt:lpstr>
      <vt:lpstr>The atmosphere as a telescope:  the Terrascope</vt:lpstr>
      <vt:lpstr>Outline</vt:lpstr>
      <vt:lpstr>Introduction – Telescopes</vt:lpstr>
      <vt:lpstr>Introduction – Telescopes</vt:lpstr>
      <vt:lpstr>Introduction – Terrascope</vt:lpstr>
      <vt:lpstr>Introduction – Terrascope </vt:lpstr>
      <vt:lpstr>Introduction – Research Questions</vt:lpstr>
      <vt:lpstr>Geometric Optics – Refraction </vt:lpstr>
      <vt:lpstr>Geometric Optics – Ray-Tracing</vt:lpstr>
      <vt:lpstr>Geometric Optics – Amplification</vt:lpstr>
      <vt:lpstr>Geometric Optics – Angular Resolution</vt:lpstr>
      <vt:lpstr>Atmospheric Effects</vt:lpstr>
      <vt:lpstr>Atmospheric Effects – Absorption </vt:lpstr>
      <vt:lpstr>Atmospheric Effects – Absorption </vt:lpstr>
      <vt:lpstr>Atmospheric Effects – Scattering </vt:lpstr>
      <vt:lpstr>Atmospheric Effects – Clouds </vt:lpstr>
      <vt:lpstr>Atmospheric Effects – Turbulence </vt:lpstr>
      <vt:lpstr>Atmospheric Effects – Transmission, Reflection</vt:lpstr>
      <vt:lpstr>Atmospheric Effects – Airglow </vt:lpstr>
      <vt:lpstr>Atmospheric Effects - Variability</vt:lpstr>
      <vt:lpstr>Thesis Research</vt:lpstr>
      <vt:lpstr>PowerPoint Presentation</vt:lpstr>
      <vt:lpstr>Thesis Research</vt:lpstr>
    </vt:vector>
  </TitlesOfParts>
  <Company>TU Delft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atmosphere as a telescope:  the Terrascope</dc:title>
  <dc:creator>Shane Alpert</dc:creator>
  <cp:lastModifiedBy>Shane Alpert</cp:lastModifiedBy>
  <cp:revision>30</cp:revision>
  <dcterms:created xsi:type="dcterms:W3CDTF">2020-03-04T11:56:42Z</dcterms:created>
  <dcterms:modified xsi:type="dcterms:W3CDTF">2020-03-05T09:24:40Z</dcterms:modified>
</cp:coreProperties>
</file>