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0"/>
  </p:notesMasterIdLst>
  <p:handoutMasterIdLst>
    <p:handoutMasterId r:id="rId21"/>
  </p:handoutMasterIdLst>
  <p:sldIdLst>
    <p:sldId id="256" r:id="rId3"/>
    <p:sldId id="265" r:id="rId4"/>
    <p:sldId id="270" r:id="rId5"/>
    <p:sldId id="266" r:id="rId6"/>
    <p:sldId id="272" r:id="rId7"/>
    <p:sldId id="273" r:id="rId8"/>
    <p:sldId id="275" r:id="rId9"/>
    <p:sldId id="274" r:id="rId10"/>
    <p:sldId id="276" r:id="rId11"/>
    <p:sldId id="277" r:id="rId12"/>
    <p:sldId id="278" r:id="rId13"/>
    <p:sldId id="279" r:id="rId14"/>
    <p:sldId id="281" r:id="rId15"/>
    <p:sldId id="282" r:id="rId16"/>
    <p:sldId id="284" r:id="rId17"/>
    <p:sldId id="280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2" autoAdjust="0"/>
    <p:restoredTop sz="96327" autoAdjust="0"/>
  </p:normalViewPr>
  <p:slideViewPr>
    <p:cSldViewPr snapToGrid="0" snapToObjects="1">
      <p:cViewPr varScale="1">
        <p:scale>
          <a:sx n="116" d="100"/>
          <a:sy n="116" d="100"/>
        </p:scale>
        <p:origin x="12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E3B3E-782A-9745-8E84-372F7B6771BF}" type="datetimeFigureOut">
              <a:rPr lang="en-US" smtClean="0"/>
              <a:t>6/16/21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71C0A-6FC9-E54E-92BE-11816E6C8A1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06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7BEB3-210D-7542-98B2-599353412861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FD953-1565-A44F-AA09-3D64A87BEE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738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FD953-1565-A44F-AA09-3D64A87BEE7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332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FD953-1565-A44F-AA09-3D64A87BEE7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541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2192" y="822995"/>
            <a:ext cx="7265534" cy="2972717"/>
          </a:xfrm>
        </p:spPr>
        <p:txBody>
          <a:bodyPr>
            <a:noAutofit/>
          </a:bodyPr>
          <a:lstStyle>
            <a:lvl1pPr algn="l">
              <a:defRPr sz="7800">
                <a:solidFill>
                  <a:srgbClr val="00A6D6"/>
                </a:solidFill>
                <a:latin typeface="Arial"/>
                <a:cs typeface="Arial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2192" y="4271063"/>
            <a:ext cx="7067378" cy="1367736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83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87433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13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2" name="Afbeelding 2" descr="TUDelft_LogoZWAR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146" y="6218336"/>
            <a:ext cx="1104294" cy="430675"/>
          </a:xfrm>
          <a:prstGeom prst="rect">
            <a:avLst/>
          </a:prstGeom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651560" y="6420935"/>
            <a:ext cx="2316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rgbClr val="00A6D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557312C-2AB5-4E4E-8F57-D0081D5FE9E6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-3990281" y="55821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5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2A2416-1570-3849-86F9-07F78746E1B2}" type="datetimeFigureOut">
              <a:rPr lang="en-US" smtClean="0"/>
              <a:t>6/16/21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832CF66-B496-874C-8E08-71A5E0622B6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5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5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emf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3106" y="274638"/>
            <a:ext cx="71064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3106" y="1600200"/>
            <a:ext cx="7106464" cy="4648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Rectangle 28"/>
          <p:cNvSpPr>
            <a:spLocks noChangeArrowheads="1"/>
          </p:cNvSpPr>
          <p:nvPr userDrawn="1"/>
        </p:nvSpPr>
        <p:spPr bwMode="auto">
          <a:xfrm>
            <a:off x="-1" y="13"/>
            <a:ext cx="1576384" cy="6857987"/>
          </a:xfrm>
          <a:prstGeom prst="rect">
            <a:avLst/>
          </a:prstGeom>
          <a:solidFill>
            <a:srgbClr val="00A6D6"/>
          </a:solidFill>
          <a:ln w="9525">
            <a:noFill/>
            <a:miter lim="800000"/>
            <a:headEnd/>
            <a:tailEnd/>
          </a:ln>
        </p:spPr>
        <p:txBody>
          <a:bodyPr wrap="none" lIns="91436" tIns="45719" rIns="91436" bIns="45719" anchor="ctr"/>
          <a:lstStyle/>
          <a:p>
            <a:pPr algn="r"/>
            <a:endParaRPr lang="nl-NL" sz="2100" dirty="0">
              <a:latin typeface="Tahoma" pitchFamily="34" charset="0"/>
            </a:endParaRPr>
          </a:p>
        </p:txBody>
      </p:sp>
      <p:pic>
        <p:nvPicPr>
          <p:cNvPr id="8" name="Picture 3" descr="TU_P5#white.eps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63" y="6108245"/>
            <a:ext cx="1368883" cy="843232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651560" y="6420935"/>
            <a:ext cx="2316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rgbClr val="00A6D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557312C-2AB5-4E4E-8F57-D0081D5FE9E6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24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0A6D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583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600200"/>
            <a:ext cx="835832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7" name="Afbeelding 2" descr="TUDelft_LogoZWART.eps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146" y="6218336"/>
            <a:ext cx="1104294" cy="430675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6651560" y="6420935"/>
            <a:ext cx="23163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rgbClr val="00A6D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557312C-2AB5-4E4E-8F57-D0081D5FE9E6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4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0A6D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0240" y="674005"/>
            <a:ext cx="6577959" cy="2926445"/>
          </a:xfrm>
        </p:spPr>
        <p:txBody>
          <a:bodyPr>
            <a:normAutofit/>
          </a:bodyPr>
          <a:lstStyle/>
          <a:p>
            <a:pPr algn="l"/>
            <a:r>
              <a:rPr lang="en-US" sz="8800" dirty="0">
                <a:latin typeface="Arial"/>
                <a:cs typeface="Arial"/>
              </a:rPr>
              <a:t>Literature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0240" y="3886200"/>
            <a:ext cx="5892160" cy="1752600"/>
          </a:xfrm>
        </p:spPr>
        <p:txBody>
          <a:bodyPr/>
          <a:lstStyle/>
          <a:p>
            <a:pPr algn="l"/>
            <a:r>
              <a:rPr lang="en-US" dirty="0">
                <a:latin typeface="Arial"/>
                <a:cs typeface="Arial"/>
              </a:rPr>
              <a:t>Presentation 16/06/2021</a:t>
            </a:r>
          </a:p>
        </p:txBody>
      </p:sp>
    </p:spTree>
    <p:extLst>
      <p:ext uri="{BB962C8B-B14F-4D97-AF65-F5344CB8AC3E}">
        <p14:creationId xmlns:p14="http://schemas.microsoft.com/office/powerpoint/2010/main" val="3087952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EC6538-7436-E240-9BB0-BA863934D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836" y="129209"/>
            <a:ext cx="8358328" cy="759032"/>
          </a:xfrm>
        </p:spPr>
        <p:txBody>
          <a:bodyPr/>
          <a:lstStyle/>
          <a:p>
            <a:r>
              <a:rPr lang="en-GB" dirty="0" err="1"/>
              <a:t>Numerics</a:t>
            </a:r>
            <a:r>
              <a:rPr lang="en-GB" dirty="0"/>
              <a:t> and optimization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53663F-59F9-DD4D-997F-D512A142C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836" y="974034"/>
            <a:ext cx="8522564" cy="5257801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In general, coupled models are large, underdetermined systems of nonlinear equations.</a:t>
            </a:r>
          </a:p>
          <a:p>
            <a:r>
              <a:rPr lang="en-GB" dirty="0"/>
              <a:t>Common strategy: give enough initial data that the system is fully determined and use </a:t>
            </a:r>
            <a:r>
              <a:rPr lang="en-GB" b="1" dirty="0"/>
              <a:t>Newton-Raphson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NR’s convergence is sensitive to initial conditions and adequate initial data is difficult to obtain.</a:t>
            </a:r>
          </a:p>
          <a:p>
            <a:r>
              <a:rPr lang="en-GB" dirty="0"/>
              <a:t>Otherwise: try to find an </a:t>
            </a:r>
            <a:r>
              <a:rPr lang="en-GB" b="1" dirty="0"/>
              <a:t>optimal solution</a:t>
            </a:r>
          </a:p>
          <a:p>
            <a:pPr lvl="1"/>
            <a:r>
              <a:rPr lang="en-GB" dirty="0"/>
              <a:t>Nonlinear optimization is tricky: either linearize (piecewise) or use fancy algorithms</a:t>
            </a:r>
          </a:p>
          <a:p>
            <a:r>
              <a:rPr lang="en-GB" dirty="0"/>
              <a:t>Also sometimes used: construct a </a:t>
            </a:r>
            <a:r>
              <a:rPr lang="en-GB" b="1" dirty="0"/>
              <a:t>linear problem</a:t>
            </a:r>
          </a:p>
          <a:p>
            <a:pPr lvl="1"/>
            <a:r>
              <a:rPr lang="en-GB" dirty="0"/>
              <a:t>Linear and nonlinear models may be combined, often one for each energy carrier</a:t>
            </a:r>
          </a:p>
        </p:txBody>
      </p:sp>
    </p:spTree>
    <p:extLst>
      <p:ext uri="{BB962C8B-B14F-4D97-AF65-F5344CB8AC3E}">
        <p14:creationId xmlns:p14="http://schemas.microsoft.com/office/powerpoint/2010/main" val="247049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3">
            <a:extLst>
              <a:ext uri="{FF2B5EF4-FFF2-40B4-BE49-F238E27FC236}">
                <a16:creationId xmlns:a16="http://schemas.microsoft.com/office/drawing/2014/main" id="{5B412B98-1E50-5B4C-9F17-0521642516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5670" y="4365542"/>
            <a:ext cx="3538330" cy="223002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6A898D-0541-7042-BF7A-7BA36FD93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836" y="160337"/>
            <a:ext cx="8134938" cy="893211"/>
          </a:xfrm>
        </p:spPr>
        <p:txBody>
          <a:bodyPr/>
          <a:lstStyle/>
          <a:p>
            <a:r>
              <a:rPr lang="en-GB" dirty="0"/>
              <a:t>Test networks and software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7491DD-60B7-6949-BFCF-623EC7807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4" y="1049888"/>
            <a:ext cx="5634923" cy="5152129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Standard IEEE test networks for electricity models</a:t>
            </a:r>
          </a:p>
          <a:p>
            <a:r>
              <a:rPr lang="en-GB" dirty="0"/>
              <a:t>No such standard exists for gas, but a library has been assembled for testing purposes (</a:t>
            </a:r>
            <a:r>
              <a:rPr lang="en-GB" dirty="0" err="1"/>
              <a:t>GasLib</a:t>
            </a:r>
            <a:r>
              <a:rPr lang="en-GB" dirty="0"/>
              <a:t>)</a:t>
            </a:r>
          </a:p>
          <a:p>
            <a:r>
              <a:rPr lang="en-GB" dirty="0"/>
              <a:t>Very small networks to be used for initial testing; can be studied analytically (to an extent)</a:t>
            </a:r>
          </a:p>
          <a:p>
            <a:r>
              <a:rPr lang="en-GB" dirty="0"/>
              <a:t>For implementation of power network analysis: MATPOWER library</a:t>
            </a:r>
          </a:p>
          <a:p>
            <a:r>
              <a:rPr lang="en-GB" dirty="0"/>
              <a:t>Some MATLAB libraries may be usable for gas network analysis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7C2F4C9-19B8-D046-B3FE-D4584CC73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0676" y="334798"/>
            <a:ext cx="2569469" cy="167064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70F82DC-BDC9-AB4C-AE93-B37D0D0A1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4129" y="2350170"/>
            <a:ext cx="2182564" cy="167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739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CC275A-34EB-FB4B-B1F1-5130FFB43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358328" cy="1011382"/>
          </a:xfrm>
        </p:spPr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B236B0-C64F-E841-BC9D-0816470F9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871609"/>
            <a:ext cx="8358329" cy="5709300"/>
          </a:xfrm>
        </p:spPr>
        <p:txBody>
          <a:bodyPr>
            <a:normAutofit lnSpcReduction="10000"/>
          </a:bodyPr>
          <a:lstStyle/>
          <a:p>
            <a:r>
              <a:rPr lang="en-GB" dirty="0"/>
              <a:t>Modelling of power networks is a well-studied problem; many tools available to help with implementation</a:t>
            </a:r>
          </a:p>
          <a:p>
            <a:r>
              <a:rPr lang="en-GB" dirty="0"/>
              <a:t>Gas networks are trickier:</a:t>
            </a:r>
          </a:p>
          <a:p>
            <a:pPr lvl="1"/>
            <a:r>
              <a:rPr lang="en-GB" dirty="0"/>
              <a:t>No standard linear model, but many ways to simplify</a:t>
            </a:r>
          </a:p>
          <a:p>
            <a:pPr lvl="1"/>
            <a:r>
              <a:rPr lang="en-GB" dirty="0"/>
              <a:t>One library of test networks; not standard yet</a:t>
            </a:r>
          </a:p>
          <a:p>
            <a:r>
              <a:rPr lang="en-GB" dirty="0"/>
              <a:t>Two schools for coupled models:</a:t>
            </a:r>
          </a:p>
          <a:p>
            <a:pPr lvl="1"/>
            <a:r>
              <a:rPr lang="en-GB" dirty="0"/>
              <a:t>Solve for gas flow and power flow separately, with data exchange between the two</a:t>
            </a:r>
          </a:p>
          <a:p>
            <a:pPr lvl="1"/>
            <a:r>
              <a:rPr lang="en-GB" dirty="0"/>
              <a:t>Solve all together</a:t>
            </a:r>
          </a:p>
          <a:p>
            <a:r>
              <a:rPr lang="en-GB" dirty="0"/>
              <a:t>Some constraints (conservation of mass and power, capacity) need to be observed but the physics can be simplified</a:t>
            </a:r>
          </a:p>
        </p:txBody>
      </p:sp>
    </p:spTree>
    <p:extLst>
      <p:ext uri="{BB962C8B-B14F-4D97-AF65-F5344CB8AC3E}">
        <p14:creationId xmlns:p14="http://schemas.microsoft.com/office/powerpoint/2010/main" val="4026809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1E3745-92A0-F84F-92FF-12E89718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358328" cy="900545"/>
          </a:xfrm>
        </p:spPr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620663-FD79-3B46-B546-E6C8EEBAB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73" y="789709"/>
            <a:ext cx="8487056" cy="5624946"/>
          </a:xfrm>
        </p:spPr>
        <p:txBody>
          <a:bodyPr>
            <a:noAutofit/>
          </a:bodyPr>
          <a:lstStyle/>
          <a:p>
            <a:r>
              <a:rPr lang="fr-FR" sz="2000" dirty="0"/>
              <a:t>X. Fang, M.T. Craig, and B.-M. </a:t>
            </a:r>
            <a:r>
              <a:rPr lang="fr-FR" sz="2000" dirty="0" err="1"/>
              <a:t>Hodge</a:t>
            </a:r>
            <a:r>
              <a:rPr lang="fr-FR" sz="2000" dirty="0"/>
              <a:t>. 2019. ‘</a:t>
            </a:r>
            <a:r>
              <a:rPr lang="fr-FR" sz="2000" dirty="0" err="1"/>
              <a:t>Linear</a:t>
            </a:r>
            <a:r>
              <a:rPr lang="fr-FR" sz="2000" dirty="0"/>
              <a:t> Approximation Line Pack Model for Integrated </a:t>
            </a:r>
            <a:r>
              <a:rPr lang="fr-FR" sz="2000" dirty="0" err="1"/>
              <a:t>Electricity</a:t>
            </a:r>
            <a:r>
              <a:rPr lang="fr-FR" sz="2000" dirty="0"/>
              <a:t> and Natural </a:t>
            </a:r>
            <a:r>
              <a:rPr lang="fr-FR" sz="2000" dirty="0" err="1"/>
              <a:t>Gas</a:t>
            </a:r>
            <a:r>
              <a:rPr lang="fr-FR" sz="2000" dirty="0"/>
              <a:t> </a:t>
            </a:r>
            <a:r>
              <a:rPr lang="fr-FR" sz="2000" dirty="0" err="1"/>
              <a:t>Systems</a:t>
            </a:r>
            <a:r>
              <a:rPr lang="fr-FR" sz="2000" dirty="0"/>
              <a:t> OPF’. 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In 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</a:rPr>
              <a:t>2019 IEEE Power &amp; </a:t>
            </a:r>
            <a:r>
              <a:rPr lang="fr-FR" sz="2000" i="1" dirty="0" err="1">
                <a:solidFill>
                  <a:schemeClr val="bg1">
                    <a:lumMod val="50000"/>
                  </a:schemeClr>
                </a:solidFill>
              </a:rPr>
              <a:t>Energy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</a:rPr>
              <a:t> Society General Meeting (PESGM)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, 1–5. Atlanta, GA, USA: IEEE. </a:t>
            </a:r>
          </a:p>
          <a:p>
            <a:r>
              <a:rPr lang="fr-FR" sz="2000" dirty="0"/>
              <a:t>L.F. </a:t>
            </a:r>
            <a:r>
              <a:rPr lang="fr-FR" sz="2000" dirty="0" err="1"/>
              <a:t>Ayala</a:t>
            </a:r>
            <a:r>
              <a:rPr lang="fr-FR" sz="2000" dirty="0"/>
              <a:t> H. and C.Y. Leong. 2013. ‘A </a:t>
            </a:r>
            <a:r>
              <a:rPr lang="fr-FR" sz="2000" dirty="0" err="1"/>
              <a:t>Robust</a:t>
            </a:r>
            <a:r>
              <a:rPr lang="fr-FR" sz="2000" dirty="0"/>
              <a:t> </a:t>
            </a:r>
            <a:r>
              <a:rPr lang="fr-FR" sz="2000" dirty="0" err="1"/>
              <a:t>Linear</a:t>
            </a:r>
            <a:r>
              <a:rPr lang="fr-FR" sz="2000" dirty="0"/>
              <a:t>-Pressure </a:t>
            </a:r>
            <a:r>
              <a:rPr lang="fr-FR" sz="2000" dirty="0" err="1"/>
              <a:t>Analog</a:t>
            </a:r>
            <a:r>
              <a:rPr lang="fr-FR" sz="2000" dirty="0"/>
              <a:t> for the </a:t>
            </a:r>
            <a:r>
              <a:rPr lang="fr-FR" sz="2000" dirty="0" err="1"/>
              <a:t>Analysis</a:t>
            </a:r>
            <a:r>
              <a:rPr lang="fr-FR" sz="2000" dirty="0"/>
              <a:t> of Natural </a:t>
            </a:r>
            <a:r>
              <a:rPr lang="fr-FR" sz="2000" dirty="0" err="1"/>
              <a:t>Gas</a:t>
            </a:r>
            <a:r>
              <a:rPr lang="fr-FR" sz="2000" dirty="0"/>
              <a:t> Transportation Networks’. 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</a:rPr>
              <a:t>Journal of Natural </a:t>
            </a:r>
            <a:r>
              <a:rPr lang="fr-FR" sz="2000" i="1" dirty="0" err="1">
                <a:solidFill>
                  <a:schemeClr val="bg1">
                    <a:lumMod val="50000"/>
                  </a:schemeClr>
                </a:solidFill>
              </a:rPr>
              <a:t>Gas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</a:rPr>
              <a:t> Science and Engineering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 14 (</a:t>
            </a:r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September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): 174–84. </a:t>
            </a:r>
          </a:p>
          <a:p>
            <a:r>
              <a:rPr lang="fr-FR" sz="2000" dirty="0"/>
              <a:t>G. Li, R. Zhang, </a:t>
            </a:r>
            <a:r>
              <a:rPr lang="fr-FR" sz="2000" dirty="0" err="1"/>
              <a:t>T</a:t>
            </a:r>
            <a:r>
              <a:rPr lang="fr-FR" sz="2000" dirty="0"/>
              <a:t>. Jiang, H. Chen, L. Bai, and X. Li. 2017. ‘Security-</a:t>
            </a:r>
            <a:r>
              <a:rPr lang="fr-FR" sz="2000" dirty="0" err="1"/>
              <a:t>Constrained</a:t>
            </a:r>
            <a:r>
              <a:rPr lang="fr-FR" sz="2000" dirty="0"/>
              <a:t> Bi-</a:t>
            </a:r>
            <a:r>
              <a:rPr lang="fr-FR" sz="2000" dirty="0" err="1"/>
              <a:t>Level</a:t>
            </a:r>
            <a:r>
              <a:rPr lang="fr-FR" sz="2000" dirty="0"/>
              <a:t> </a:t>
            </a:r>
            <a:r>
              <a:rPr lang="fr-FR" sz="2000" dirty="0" err="1"/>
              <a:t>Economic</a:t>
            </a:r>
            <a:r>
              <a:rPr lang="fr-FR" sz="2000" dirty="0"/>
              <a:t> </a:t>
            </a:r>
            <a:r>
              <a:rPr lang="fr-FR" sz="2000" dirty="0" err="1"/>
              <a:t>Dispatch</a:t>
            </a:r>
            <a:r>
              <a:rPr lang="fr-FR" sz="2000" dirty="0"/>
              <a:t> Model for Integrated Natural </a:t>
            </a:r>
            <a:r>
              <a:rPr lang="fr-FR" sz="2000" dirty="0" err="1"/>
              <a:t>Gas</a:t>
            </a:r>
            <a:r>
              <a:rPr lang="fr-FR" sz="2000" dirty="0"/>
              <a:t> and </a:t>
            </a:r>
            <a:r>
              <a:rPr lang="fr-FR" sz="2000" dirty="0" err="1"/>
              <a:t>Electricity</a:t>
            </a:r>
            <a:r>
              <a:rPr lang="fr-FR" sz="2000" dirty="0"/>
              <a:t> </a:t>
            </a:r>
            <a:r>
              <a:rPr lang="fr-FR" sz="2000" dirty="0" err="1"/>
              <a:t>Systems</a:t>
            </a:r>
            <a:r>
              <a:rPr lang="fr-FR" sz="2000" dirty="0"/>
              <a:t> </a:t>
            </a:r>
            <a:r>
              <a:rPr lang="fr-FR" sz="2000" dirty="0" err="1"/>
              <a:t>Considering</a:t>
            </a:r>
            <a:r>
              <a:rPr lang="fr-FR" sz="2000" dirty="0"/>
              <a:t> Wind Power and Power-to-</a:t>
            </a:r>
            <a:r>
              <a:rPr lang="fr-FR" sz="2000" dirty="0" err="1"/>
              <a:t>Gas</a:t>
            </a:r>
            <a:r>
              <a:rPr lang="fr-FR" sz="2000" dirty="0"/>
              <a:t> </a:t>
            </a:r>
            <a:r>
              <a:rPr lang="fr-FR" sz="2000" dirty="0" err="1"/>
              <a:t>Process</a:t>
            </a:r>
            <a:r>
              <a:rPr lang="fr-FR" sz="2000" dirty="0"/>
              <a:t>’. </a:t>
            </a:r>
            <a:r>
              <a:rPr lang="fr-FR" sz="2000" i="1" dirty="0" err="1">
                <a:solidFill>
                  <a:schemeClr val="bg1">
                    <a:lumMod val="50000"/>
                  </a:schemeClr>
                </a:solidFill>
              </a:rPr>
              <a:t>Applied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2000" i="1" dirty="0" err="1">
                <a:solidFill>
                  <a:schemeClr val="bg1">
                    <a:lumMod val="50000"/>
                  </a:schemeClr>
                </a:solidFill>
              </a:rPr>
              <a:t>Energy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 194 (May): 696–704. </a:t>
            </a:r>
          </a:p>
          <a:p>
            <a:r>
              <a:rPr lang="fr-FR" sz="2000" dirty="0"/>
              <a:t>M. </a:t>
            </a:r>
            <a:r>
              <a:rPr lang="fr-FR" sz="2000" dirty="0" err="1"/>
              <a:t>Geidl</a:t>
            </a:r>
            <a:r>
              <a:rPr lang="fr-FR" sz="2000" dirty="0"/>
              <a:t> and G. Andersson. 2007. ‘Optimal Power Flow of Multiple </a:t>
            </a:r>
            <a:r>
              <a:rPr lang="fr-FR" sz="2000" dirty="0" err="1"/>
              <a:t>Energy</a:t>
            </a:r>
            <a:r>
              <a:rPr lang="fr-FR" sz="2000" dirty="0"/>
              <a:t> Carriers’. 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</a:rPr>
              <a:t>IEEE Transactions on Power </a:t>
            </a:r>
            <a:r>
              <a:rPr lang="fr-FR" sz="2000" i="1" dirty="0" err="1">
                <a:solidFill>
                  <a:schemeClr val="bg1">
                    <a:lumMod val="50000"/>
                  </a:schemeClr>
                </a:solidFill>
              </a:rPr>
              <a:t>Systems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 22 (1): 145–55.</a:t>
            </a:r>
          </a:p>
          <a:p>
            <a:r>
              <a:rPr lang="fr-FR" sz="2000" dirty="0"/>
              <a:t>M. Schmidt, D. </a:t>
            </a:r>
            <a:r>
              <a:rPr lang="fr-FR" sz="2000" dirty="0" err="1"/>
              <a:t>Aßmann</a:t>
            </a:r>
            <a:r>
              <a:rPr lang="fr-FR" sz="2000" dirty="0"/>
              <a:t>, R. </a:t>
            </a:r>
            <a:r>
              <a:rPr lang="fr-FR" sz="2000" dirty="0" err="1"/>
              <a:t>Burlacu</a:t>
            </a:r>
            <a:r>
              <a:rPr lang="fr-FR" sz="2000" dirty="0"/>
              <a:t>, J. </a:t>
            </a:r>
            <a:r>
              <a:rPr lang="fr-FR" sz="2000" dirty="0" err="1"/>
              <a:t>Humpola</a:t>
            </a:r>
            <a:r>
              <a:rPr lang="fr-FR" sz="2000" dirty="0"/>
              <a:t>, I. </a:t>
            </a:r>
            <a:r>
              <a:rPr lang="fr-FR" sz="2000" dirty="0" err="1"/>
              <a:t>Joormann</a:t>
            </a:r>
            <a:r>
              <a:rPr lang="fr-FR" sz="2000" dirty="0"/>
              <a:t>, N. </a:t>
            </a:r>
            <a:r>
              <a:rPr lang="fr-FR" sz="2000" dirty="0" err="1"/>
              <a:t>Kanelakis</a:t>
            </a:r>
            <a:r>
              <a:rPr lang="fr-FR" sz="2000" dirty="0"/>
              <a:t>, </a:t>
            </a:r>
            <a:r>
              <a:rPr lang="fr-FR" sz="2000" dirty="0" err="1"/>
              <a:t>T</a:t>
            </a:r>
            <a:r>
              <a:rPr lang="fr-FR" sz="2000" dirty="0"/>
              <a:t>. Koch, et al. 2017. ‘</a:t>
            </a:r>
            <a:r>
              <a:rPr lang="fr-FR" sz="2000" dirty="0" err="1"/>
              <a:t>GasLib</a:t>
            </a:r>
            <a:r>
              <a:rPr lang="fr-FR" sz="2000" dirty="0"/>
              <a:t>—A Library of </a:t>
            </a:r>
            <a:r>
              <a:rPr lang="fr-FR" sz="2000" dirty="0" err="1"/>
              <a:t>Gas</a:t>
            </a:r>
            <a:r>
              <a:rPr lang="fr-FR" sz="2000" dirty="0"/>
              <a:t> Network Instances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’. 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</a:rPr>
              <a:t>Data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 2 (</a:t>
            </a:r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December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): 40</a:t>
            </a:r>
            <a:r>
              <a:rPr lang="fr-F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51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417B3B-58A2-6246-9894-BFD6F3259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358328" cy="847580"/>
          </a:xfrm>
        </p:spPr>
        <p:txBody>
          <a:bodyPr/>
          <a:lstStyle/>
          <a:p>
            <a:r>
              <a:rPr lang="en-GB" dirty="0"/>
              <a:t>Research questions: model construction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7258C9-52E4-0143-982D-BF87F1F53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847580"/>
            <a:ext cx="8358329" cy="5278583"/>
          </a:xfrm>
        </p:spPr>
        <p:txBody>
          <a:bodyPr/>
          <a:lstStyle/>
          <a:p>
            <a:r>
              <a:rPr lang="fr-FR" dirty="0"/>
              <a:t>How to </a:t>
            </a:r>
            <a:r>
              <a:rPr lang="fr-FR" dirty="0" err="1"/>
              <a:t>formulate</a:t>
            </a:r>
            <a:r>
              <a:rPr lang="fr-FR" dirty="0"/>
              <a:t> a </a:t>
            </a:r>
            <a:r>
              <a:rPr lang="fr-FR" dirty="0" err="1"/>
              <a:t>unified</a:t>
            </a:r>
            <a:r>
              <a:rPr lang="fr-FR" dirty="0"/>
              <a:t> </a:t>
            </a:r>
            <a:r>
              <a:rPr lang="fr-FR" dirty="0" err="1"/>
              <a:t>linear</a:t>
            </a:r>
            <a:r>
              <a:rPr lang="fr-FR" dirty="0"/>
              <a:t> model for the </a:t>
            </a:r>
            <a:r>
              <a:rPr lang="fr-FR" dirty="0" err="1"/>
              <a:t>combined</a:t>
            </a:r>
            <a:r>
              <a:rPr lang="fr-FR" dirty="0"/>
              <a:t> network?</a:t>
            </a:r>
          </a:p>
          <a:p>
            <a:pPr lvl="1"/>
            <a:r>
              <a:rPr lang="en-GB" dirty="0"/>
              <a:t>How unified does it need to be?</a:t>
            </a:r>
          </a:p>
          <a:p>
            <a:pPr lvl="1"/>
            <a:r>
              <a:rPr lang="en-GB" dirty="0"/>
              <a:t>How to reflect the different reaction times of gas and power? (Is that necessary, since we compute steady state flow?)</a:t>
            </a:r>
          </a:p>
          <a:p>
            <a:r>
              <a:rPr lang="en-GB" dirty="0"/>
              <a:t>Transport load model for gas: use it?</a:t>
            </a:r>
          </a:p>
          <a:p>
            <a:pPr lvl="1"/>
            <a:r>
              <a:rPr lang="en-GB" dirty="0"/>
              <a:t>Compatible with GSF?</a:t>
            </a:r>
          </a:p>
          <a:p>
            <a:pPr lvl="1"/>
            <a:r>
              <a:rPr lang="en-GB" dirty="0"/>
              <a:t>How to implement communication between gas and power networks?</a:t>
            </a:r>
          </a:p>
          <a:p>
            <a:r>
              <a:rPr lang="en-GB" dirty="0"/>
              <a:t>How does my model compare with the one used in the Infrastructure Outlook?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16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417B3B-58A2-6246-9894-BFD6F3259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358328" cy="847580"/>
          </a:xfrm>
        </p:spPr>
        <p:txBody>
          <a:bodyPr/>
          <a:lstStyle/>
          <a:p>
            <a:r>
              <a:rPr lang="en-GB" dirty="0"/>
              <a:t>Research questions: input and output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7258C9-52E4-0143-982D-BF87F1F53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847580"/>
            <a:ext cx="8358329" cy="5483947"/>
          </a:xfrm>
        </p:spPr>
        <p:txBody>
          <a:bodyPr>
            <a:normAutofit/>
          </a:bodyPr>
          <a:lstStyle/>
          <a:p>
            <a:r>
              <a:rPr lang="en-GB" dirty="0"/>
              <a:t>How much input data is needed?</a:t>
            </a:r>
          </a:p>
          <a:p>
            <a:r>
              <a:rPr lang="en-GB" dirty="0"/>
              <a:t>What constitutes good input data?</a:t>
            </a:r>
          </a:p>
          <a:p>
            <a:pPr lvl="1"/>
            <a:r>
              <a:rPr lang="en-GB" dirty="0"/>
              <a:t>What are the consequences of bad input data?</a:t>
            </a:r>
          </a:p>
          <a:p>
            <a:r>
              <a:rPr lang="en-GB" dirty="0"/>
              <a:t>How accurate are the simulation results?</a:t>
            </a:r>
          </a:p>
          <a:p>
            <a:pPr lvl="1"/>
            <a:r>
              <a:rPr lang="en-GB" dirty="0"/>
              <a:t>How much accuracy is needed?</a:t>
            </a:r>
          </a:p>
          <a:p>
            <a:pPr lvl="1"/>
            <a:r>
              <a:rPr lang="en-GB" dirty="0"/>
              <a:t>How can the accuracy be evaluated?</a:t>
            </a:r>
          </a:p>
          <a:p>
            <a:r>
              <a:rPr lang="en-GB" dirty="0"/>
              <a:t>Which infrastructure and energy generation scenarios are feasible? Desirable?</a:t>
            </a:r>
          </a:p>
          <a:p>
            <a:pPr lvl="1"/>
            <a:r>
              <a:rPr lang="en-GB" dirty="0"/>
              <a:t>How much interaction between gas and power networks? Where and when?</a:t>
            </a:r>
          </a:p>
          <a:p>
            <a:pPr lvl="1"/>
            <a:r>
              <a:rPr lang="en-GB" dirty="0"/>
              <a:t>What are the consequences of network coupling on infrastructure needs?</a:t>
            </a:r>
          </a:p>
        </p:txBody>
      </p:sp>
    </p:spTree>
    <p:extLst>
      <p:ext uri="{BB962C8B-B14F-4D97-AF65-F5344CB8AC3E}">
        <p14:creationId xmlns:p14="http://schemas.microsoft.com/office/powerpoint/2010/main" val="1825279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57AD8-50A7-0447-8AAF-E515E5349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2183"/>
            <a:ext cx="8358328" cy="896072"/>
          </a:xfrm>
        </p:spPr>
        <p:txBody>
          <a:bodyPr/>
          <a:lstStyle/>
          <a:p>
            <a:r>
              <a:rPr lang="en-GB" dirty="0"/>
              <a:t>Upcoming work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0BC12A-29FE-9248-ADAF-0E14AA0A5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28256"/>
            <a:ext cx="8358329" cy="5375562"/>
          </a:xfrm>
        </p:spPr>
        <p:txBody>
          <a:bodyPr>
            <a:normAutofit/>
          </a:bodyPr>
          <a:lstStyle/>
          <a:p>
            <a:r>
              <a:rPr lang="en-GB" dirty="0"/>
              <a:t>Further study linear gas models:</a:t>
            </a:r>
          </a:p>
          <a:p>
            <a:pPr lvl="1"/>
            <a:r>
              <a:rPr lang="en-GB" dirty="0"/>
              <a:t>Decide which formulation is the most appropriate for my work</a:t>
            </a:r>
          </a:p>
          <a:p>
            <a:pPr lvl="1"/>
            <a:r>
              <a:rPr lang="en-GB" dirty="0"/>
              <a:t>Try it on toy networks: analytical study and implementation</a:t>
            </a:r>
          </a:p>
          <a:p>
            <a:r>
              <a:rPr lang="en-GB" dirty="0"/>
              <a:t>Check that I have a functional implementation of power network model</a:t>
            </a:r>
          </a:p>
          <a:p>
            <a:r>
              <a:rPr lang="en-GB" dirty="0"/>
              <a:t>Work out the details of coupling </a:t>
            </a:r>
          </a:p>
          <a:p>
            <a:pPr lvl="1"/>
            <a:r>
              <a:rPr lang="en-GB" dirty="0"/>
              <a:t>Calculate relevant coefficients and constraints</a:t>
            </a:r>
          </a:p>
          <a:p>
            <a:r>
              <a:rPr lang="en-GB" dirty="0"/>
              <a:t>Formulate a combined </a:t>
            </a:r>
            <a:r>
              <a:rPr lang="en-GB" dirty="0" err="1"/>
              <a:t>gas&amp;power</a:t>
            </a:r>
            <a:r>
              <a:rPr lang="en-GB" dirty="0"/>
              <a:t> model</a:t>
            </a:r>
          </a:p>
          <a:p>
            <a:pPr lvl="1"/>
            <a:r>
              <a:rPr lang="en-GB" dirty="0"/>
              <a:t>Ideally, define gas shift factor so that the gas model looks like the power model</a:t>
            </a:r>
          </a:p>
        </p:txBody>
      </p:sp>
    </p:spTree>
    <p:extLst>
      <p:ext uri="{BB962C8B-B14F-4D97-AF65-F5344CB8AC3E}">
        <p14:creationId xmlns:p14="http://schemas.microsoft.com/office/powerpoint/2010/main" val="2302840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_LNS3501.jpg"/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7" name="Picture 3" descr="TU_P5#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75117" y="6135954"/>
            <a:ext cx="1368883" cy="84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92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358329" cy="4689764"/>
          </a:xfrm>
        </p:spPr>
        <p:txBody>
          <a:bodyPr>
            <a:normAutofit/>
          </a:bodyPr>
          <a:lstStyle/>
          <a:p>
            <a:r>
              <a:rPr lang="en-US" dirty="0"/>
              <a:t>Renewable energies provide a large part of European electricity, but they pose challenges for network management.</a:t>
            </a:r>
          </a:p>
          <a:p>
            <a:r>
              <a:rPr lang="en-US" dirty="0"/>
              <a:t>Power-to-gas allows for storing surplus renewable electricity on the short or long term.</a:t>
            </a:r>
          </a:p>
          <a:p>
            <a:r>
              <a:rPr lang="en-US" dirty="0"/>
              <a:t>Gas and power networks are thus increasingly interdependent.</a:t>
            </a:r>
          </a:p>
          <a:p>
            <a:r>
              <a:rPr lang="en-US" dirty="0"/>
              <a:t>In order to predict infrastructure needs, the gas and power networks need to be modelled together.</a:t>
            </a:r>
          </a:p>
        </p:txBody>
      </p:sp>
    </p:spTree>
    <p:extLst>
      <p:ext uri="{BB962C8B-B14F-4D97-AF65-F5344CB8AC3E}">
        <p14:creationId xmlns:p14="http://schemas.microsoft.com/office/powerpoint/2010/main" val="2739464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C05688-4D7E-534D-B4D1-C78D85D05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8FEF70-978D-A84F-90C0-8408B3991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Examine the models used for coupled gas and power networks</a:t>
            </a:r>
          </a:p>
          <a:p>
            <a:r>
              <a:rPr lang="en-GB" dirty="0"/>
              <a:t>Take a closer look at the linear models</a:t>
            </a:r>
          </a:p>
          <a:p>
            <a:r>
              <a:rPr lang="en-GB" dirty="0"/>
              <a:t>Discuss practical aspects</a:t>
            </a:r>
          </a:p>
        </p:txBody>
      </p:sp>
    </p:spTree>
    <p:extLst>
      <p:ext uri="{BB962C8B-B14F-4D97-AF65-F5344CB8AC3E}">
        <p14:creationId xmlns:p14="http://schemas.microsoft.com/office/powerpoint/2010/main" val="3463580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Literature</a:t>
            </a:r>
            <a:r>
              <a:rPr lang="en-US" dirty="0"/>
              <a:t> </a:t>
            </a:r>
            <a:r>
              <a:rPr lang="en-US" sz="4400" dirty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106" y="2256182"/>
            <a:ext cx="7106464" cy="3992179"/>
          </a:xfrm>
        </p:spPr>
        <p:txBody>
          <a:bodyPr>
            <a:normAutofit/>
          </a:bodyPr>
          <a:lstStyle/>
          <a:p>
            <a:r>
              <a:rPr lang="en-US" sz="3200" dirty="0"/>
              <a:t>Power flow models</a:t>
            </a:r>
          </a:p>
          <a:p>
            <a:r>
              <a:rPr lang="en-US" sz="3200" dirty="0"/>
              <a:t>Gas flow models</a:t>
            </a:r>
          </a:p>
          <a:p>
            <a:r>
              <a:rPr lang="en-US" sz="3200" dirty="0"/>
              <a:t>Coupling elements</a:t>
            </a:r>
          </a:p>
          <a:p>
            <a:r>
              <a:rPr lang="en-US" sz="3200" dirty="0" err="1"/>
              <a:t>Numerics</a:t>
            </a:r>
            <a:endParaRPr lang="en-US" sz="3200" dirty="0"/>
          </a:p>
          <a:p>
            <a:r>
              <a:rPr lang="en-US" sz="3200" dirty="0"/>
              <a:t>Test networks</a:t>
            </a:r>
          </a:p>
        </p:txBody>
      </p:sp>
    </p:spTree>
    <p:extLst>
      <p:ext uri="{BB962C8B-B14F-4D97-AF65-F5344CB8AC3E}">
        <p14:creationId xmlns:p14="http://schemas.microsoft.com/office/powerpoint/2010/main" val="1512823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0F0058-8019-6248-B4AF-56D7041A8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Power network models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6BAF9337-622E-4D48-ABE9-A27576B890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31843"/>
                <a:ext cx="8358329" cy="492980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GB" dirty="0"/>
                  <a:t>Conservation law: Kirchhoff’s current law</a:t>
                </a:r>
              </a:p>
              <a:p>
                <a:pPr marL="457200" lvl="1" indent="0">
                  <a:buNone/>
                </a:pPr>
                <a:r>
                  <a:rPr lang="en-GB" dirty="0"/>
                  <a:t>	For each node j,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GB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chr m:val="∑"/>
                        <m:supHide m:val="on"/>
                        <m:ctrlPr>
                          <a:rPr lang="en-GB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GB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GB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GB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GB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  <m:r>
                          <a:rPr lang="en-GB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nary>
                  </m:oMath>
                </a14:m>
                <a:endParaRPr lang="en-GB" dirty="0"/>
              </a:p>
              <a:p>
                <a:r>
                  <a:rPr lang="en-GB" dirty="0"/>
                  <a:t>Two </a:t>
                </a:r>
                <a:r>
                  <a:rPr lang="en-GB" b="1" dirty="0"/>
                  <a:t>standard models</a:t>
                </a:r>
                <a:r>
                  <a:rPr lang="en-GB" dirty="0"/>
                  <a:t>: AC and DC power flow</a:t>
                </a:r>
              </a:p>
              <a:p>
                <a:pPr lvl="1"/>
                <a:r>
                  <a:rPr lang="en-GB" dirty="0"/>
                  <a:t>DC is the linearization of AC</a:t>
                </a:r>
              </a:p>
              <a:p>
                <a:pPr lvl="1"/>
                <a:r>
                  <a:rPr lang="en-GB" dirty="0"/>
                  <a:t>Both are used throughout the literature on coupled networks.</a:t>
                </a:r>
              </a:p>
              <a:p>
                <a:pPr marL="457200" lvl="1" indent="0">
                  <a:buNone/>
                </a:pPr>
                <a:r>
                  <a:rPr lang="en-GB" dirty="0"/>
                  <a:t>	Power injection at nodes in DC model:</a:t>
                </a:r>
                <a:r>
                  <a:rPr lang="en-GB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GB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𝜹</m:t>
                    </m:r>
                  </m:oMath>
                </a14:m>
                <a:endParaRPr lang="en-GB" b="1" dirty="0">
                  <a:solidFill>
                    <a:schemeClr val="tx2"/>
                  </a:solidFill>
                </a:endParaRPr>
              </a:p>
              <a:p>
                <a:r>
                  <a:rPr lang="en-GB" dirty="0"/>
                  <a:t>Physical constraints:</a:t>
                </a:r>
              </a:p>
              <a:p>
                <a:pPr lvl="1"/>
                <a:r>
                  <a:rPr lang="en-GB" dirty="0"/>
                  <a:t>Generator capacity</a:t>
                </a:r>
              </a:p>
              <a:p>
                <a:pPr lvl="1"/>
                <a:r>
                  <a:rPr lang="en-GB" dirty="0"/>
                  <a:t>Line capacity</a:t>
                </a:r>
              </a:p>
              <a:p>
                <a:pPr lvl="1"/>
                <a:r>
                  <a:rPr lang="en-GB" dirty="0"/>
                  <a:t>Supply-demand balance, provided by slack generator</a:t>
                </a:r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6BAF9337-622E-4D48-ABE9-A27576B890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31843"/>
                <a:ext cx="8358329" cy="4929809"/>
              </a:xfrm>
              <a:blipFill>
                <a:blip r:embed="rId2"/>
                <a:stretch>
                  <a:fillRect l="-1366" t="-30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98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ED65AD-6612-244D-B758-A9EA2659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74543"/>
            <a:ext cx="8358328" cy="919370"/>
          </a:xfrm>
        </p:spPr>
        <p:txBody>
          <a:bodyPr>
            <a:normAutofit/>
          </a:bodyPr>
          <a:lstStyle/>
          <a:p>
            <a:r>
              <a:rPr lang="en-GB" sz="3200" dirty="0"/>
              <a:t>Gas network models: flow in lines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2E410AD9-C0F6-1249-8D06-FCDA24DD5B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6030"/>
                <a:ext cx="8358329" cy="5703492"/>
              </a:xfrm>
            </p:spPr>
            <p:txBody>
              <a:bodyPr>
                <a:normAutofit/>
              </a:bodyPr>
              <a:lstStyle/>
              <a:p>
                <a:r>
                  <a:rPr lang="en-GB" dirty="0"/>
                  <a:t>Flow in lines: standard flow equations (quadratic) used in most papers</a:t>
                </a:r>
              </a:p>
              <a:p>
                <a:pPr marL="0" indent="0">
                  <a:buNone/>
                </a:pPr>
                <a:r>
                  <a:rPr lang="fr-FR" sz="2400" dirty="0"/>
                  <a:t>		</a:t>
                </a:r>
                <a:r>
                  <a:rPr lang="fr-FR" sz="2400" b="0" dirty="0" err="1"/>
                  <a:t>Gas</a:t>
                </a:r>
                <a:r>
                  <a:rPr lang="fr-FR" sz="2400" b="0" dirty="0"/>
                  <a:t> flow in line </a:t>
                </a:r>
                <a:r>
                  <a:rPr lang="fr-FR" sz="2400" b="0" i="1" dirty="0" err="1"/>
                  <a:t>ij</a:t>
                </a:r>
                <a:r>
                  <a:rPr lang="fr-FR" sz="2400" b="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fr-FR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fr-FR" sz="2400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fr-FR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fr-FR" sz="24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24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fr-FR" sz="24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fr-FR" sz="24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fr-FR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fr-FR" sz="24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24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fr-FR" sz="24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fr-FR" sz="24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rad>
                  </m:oMath>
                </a14:m>
                <a:endParaRPr lang="en-GB" dirty="0">
                  <a:solidFill>
                    <a:schemeClr val="tx2"/>
                  </a:solidFill>
                </a:endParaRPr>
              </a:p>
              <a:p>
                <a:r>
                  <a:rPr lang="en-GB" dirty="0"/>
                  <a:t>No standard linear representation of flow</a:t>
                </a:r>
              </a:p>
              <a:p>
                <a:pPr lvl="1"/>
                <a:r>
                  <a:rPr lang="en-GB" dirty="0"/>
                  <a:t>First-order Taylor expansion of the above (Fang et al. 2019)</a:t>
                </a:r>
              </a:p>
              <a:p>
                <a:pPr lvl="1"/>
                <a:r>
                  <a:rPr lang="en-GB" dirty="0"/>
                  <a:t>Linear pressure </a:t>
                </a:r>
                <a:r>
                  <a:rPr lang="en-GB" dirty="0" err="1"/>
                  <a:t>analog</a:t>
                </a:r>
                <a:r>
                  <a:rPr lang="en-GB" dirty="0"/>
                  <a:t> </a:t>
                </a:r>
                <a:r>
                  <a:rPr lang="en-GB" i="1" dirty="0" err="1"/>
                  <a:t>L</a:t>
                </a:r>
                <a:r>
                  <a:rPr lang="en-GB" i="1" baseline="-25000" dirty="0" err="1"/>
                  <a:t>ij</a:t>
                </a:r>
                <a:r>
                  <a:rPr lang="en-GB" dirty="0"/>
                  <a:t> based on pressure ratio </a:t>
                </a:r>
                <a:r>
                  <a:rPr lang="en-GB" i="1" dirty="0"/>
                  <a:t>p</a:t>
                </a:r>
                <a:r>
                  <a:rPr lang="en-GB" i="1" baseline="-25000" dirty="0"/>
                  <a:t>i</a:t>
                </a:r>
                <a:r>
                  <a:rPr lang="en-GB" i="1" dirty="0"/>
                  <a:t>/</a:t>
                </a:r>
                <a:r>
                  <a:rPr lang="en-GB" i="1" dirty="0" err="1"/>
                  <a:t>p</a:t>
                </a:r>
                <a:r>
                  <a:rPr lang="en-GB" i="1" baseline="-25000" dirty="0" err="1"/>
                  <a:t>j</a:t>
                </a:r>
                <a:r>
                  <a:rPr lang="en-GB" dirty="0"/>
                  <a:t> (Ayala &amp; Leong 2013)</a:t>
                </a:r>
                <a:endParaRPr lang="en-GB" i="1" baseline="-25000" dirty="0"/>
              </a:p>
              <a:p>
                <a:pPr marL="457200" lvl="1" indent="0">
                  <a:buNone/>
                </a:pPr>
                <a:r>
                  <a:rPr lang="en-GB" dirty="0">
                    <a:solidFill>
                      <a:srgbClr val="FF0000"/>
                    </a:solidFill>
                  </a:rPr>
                  <a:t>	</a:t>
                </a:r>
                <a:r>
                  <a:rPr lang="en-GB" dirty="0"/>
                  <a:t>Linear gas flow: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fr-FR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fr-FR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r-FR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fr-FR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fr-FR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>
                  <a:solidFill>
                    <a:srgbClr val="FF0000"/>
                  </a:solidFill>
                </a:endParaRPr>
              </a:p>
              <a:p>
                <a:pPr lvl="1"/>
                <a:r>
                  <a:rPr lang="en-GB" dirty="0"/>
                  <a:t>Transport load model (Infrastructure Outlook): </a:t>
                </a:r>
                <a14:m>
                  <m:oMath xmlns:m="http://schemas.openxmlformats.org/officeDocument/2006/math">
                    <m:r>
                      <a:rPr lang="fr-FR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fr-FR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𝑄𝐿</m:t>
                    </m:r>
                  </m:oMath>
                </a14:m>
                <a:endParaRPr lang="en-GB" dirty="0"/>
              </a:p>
              <a:p>
                <a:r>
                  <a:rPr lang="en-GB" dirty="0"/>
                  <a:t>Constraints on line capacity and nodal pressures</a:t>
                </a:r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2E410AD9-C0F6-1249-8D06-FCDA24DD5B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6030"/>
                <a:ext cx="8358329" cy="5703492"/>
              </a:xfrm>
              <a:blipFill>
                <a:blip r:embed="rId2"/>
                <a:stretch>
                  <a:fillRect l="-1366" t="-1111" r="-13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9245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FFD68E-115C-A547-9B4B-80369CBB8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358328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Gas network models: nodes and storage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D7578B-9536-AC46-B96C-64044C6D0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03852"/>
            <a:ext cx="8358329" cy="5426765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At nodes: mass conservation</a:t>
            </a:r>
          </a:p>
          <a:p>
            <a:r>
              <a:rPr lang="en-GB" dirty="0"/>
              <a:t>Long-term, large-scale storage</a:t>
            </a:r>
          </a:p>
          <a:p>
            <a:pPr lvl="1"/>
            <a:r>
              <a:rPr lang="en-GB" dirty="0"/>
              <a:t>Treated as a source or a sink depending on the needs</a:t>
            </a:r>
          </a:p>
          <a:p>
            <a:pPr lvl="1"/>
            <a:r>
              <a:rPr lang="en-GB" dirty="0"/>
              <a:t>Constraints of min/max capacity, and injection/withdrawal rates</a:t>
            </a:r>
          </a:p>
          <a:p>
            <a:r>
              <a:rPr lang="en-GB" dirty="0"/>
              <a:t>Short-term storage: </a:t>
            </a:r>
            <a:r>
              <a:rPr lang="en-GB" dirty="0" err="1"/>
              <a:t>linepack</a:t>
            </a:r>
            <a:endParaRPr lang="en-GB" dirty="0"/>
          </a:p>
          <a:p>
            <a:pPr lvl="1"/>
            <a:r>
              <a:rPr lang="en-GB" dirty="0"/>
              <a:t>Consists of varying the pressure in pipelines to create a small reserve of gas</a:t>
            </a:r>
          </a:p>
          <a:p>
            <a:pPr lvl="1"/>
            <a:r>
              <a:rPr lang="en-GB" dirty="0"/>
              <a:t>Used for immediate adjustments of supply in response to demand fluctuations</a:t>
            </a:r>
          </a:p>
          <a:p>
            <a:r>
              <a:rPr lang="en-GB" dirty="0"/>
              <a:t>The possibility for storage is the major difference between the gas and power networks, along with the reaction time</a:t>
            </a:r>
          </a:p>
          <a:p>
            <a:r>
              <a:rPr lang="en-GB" dirty="0"/>
              <a:t>Storage is not systematically modelled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900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DB975F-49FA-CB42-90B1-A37600E44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5490"/>
            <a:ext cx="8428383" cy="828605"/>
          </a:xfrm>
        </p:spPr>
        <p:txBody>
          <a:bodyPr>
            <a:normAutofit fontScale="90000"/>
          </a:bodyPr>
          <a:lstStyle/>
          <a:p>
            <a:r>
              <a:rPr lang="en-GB" dirty="0"/>
              <a:t>Generation shift factor and gas shift factor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95669C0A-E26C-664C-B44B-55304EE3D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4095"/>
                <a:ext cx="8358329" cy="551621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GB" dirty="0"/>
                  <a:t>The </a:t>
                </a:r>
                <a:r>
                  <a:rPr lang="en-GB" b="1" dirty="0"/>
                  <a:t>generation shift factor (</a:t>
                </a:r>
                <a:r>
                  <a:rPr lang="en-GB" b="1" dirty="0" err="1"/>
                  <a:t>GeSF</a:t>
                </a:r>
                <a:r>
                  <a:rPr lang="en-GB" b="1" dirty="0"/>
                  <a:t>)</a:t>
                </a:r>
                <a:r>
                  <a:rPr lang="en-GB" dirty="0"/>
                  <a:t> is part of the DC power flow model. It gives the change in flow in branches (</a:t>
                </a:r>
                <a:r>
                  <a:rPr lang="en-GB" i="1" dirty="0" err="1"/>
                  <a:t>P</a:t>
                </a:r>
                <a:r>
                  <a:rPr lang="en-GB" i="1" baseline="-25000" dirty="0" err="1"/>
                  <a:t>ij</a:t>
                </a:r>
                <a:r>
                  <a:rPr lang="en-GB" dirty="0"/>
                  <a:t>) for a given change in supply at nodes (</a:t>
                </a:r>
                <a:r>
                  <a:rPr lang="en-GB" i="1" dirty="0"/>
                  <a:t>P</a:t>
                </a:r>
                <a:r>
                  <a:rPr lang="en-GB" i="1" baseline="-25000" dirty="0"/>
                  <a:t>m</a:t>
                </a:r>
                <a:r>
                  <a:rPr lang="en-GB" dirty="0"/>
                  <a:t>), such that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b="0" i="0" smtClean="0">
                                  <a:latin typeface="Cambria Math" panose="02040503050406030204" pitchFamily="18" charset="0"/>
                                </a:rPr>
                                <m:t>GeSF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e>
                      </m:nary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The </a:t>
                </a:r>
                <a:r>
                  <a:rPr lang="en-GB" b="1" dirty="0"/>
                  <a:t>gas shift factor </a:t>
                </a:r>
                <a:r>
                  <a:rPr lang="en-GB" dirty="0"/>
                  <a:t>(Li et al. 2017) is an analogous concept, with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GS</m:t>
                          </m:r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b="0" i="0" smtClean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It is unclear how the GSF should be calculated</a:t>
                </a:r>
              </a:p>
              <a:p>
                <a:r>
                  <a:rPr lang="en-GB" dirty="0"/>
                  <a:t>Potential research goal: formulate a linear gas network model so that the GSF can be used and both networks are modelled in a similar way</a:t>
                </a:r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95669C0A-E26C-664C-B44B-55304EE3D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4095"/>
                <a:ext cx="8358329" cy="5516218"/>
              </a:xfrm>
              <a:blipFill>
                <a:blip r:embed="rId2"/>
                <a:stretch>
                  <a:fillRect l="-1214" t="-2523" r="-1973" b="-82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7142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7864B9-B624-0A44-9109-10448AA47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60337"/>
            <a:ext cx="8169966" cy="843515"/>
          </a:xfrm>
        </p:spPr>
        <p:txBody>
          <a:bodyPr/>
          <a:lstStyle/>
          <a:p>
            <a:r>
              <a:rPr lang="en-GB" dirty="0"/>
              <a:t>Coupling the networks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3A06D9-9D57-E94D-BCB1-30D1D3683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03852"/>
            <a:ext cx="8358329" cy="5446644"/>
          </a:xfrm>
        </p:spPr>
        <p:txBody>
          <a:bodyPr>
            <a:normAutofit/>
          </a:bodyPr>
          <a:lstStyle/>
          <a:p>
            <a:r>
              <a:rPr lang="en-GB" sz="2400" dirty="0"/>
              <a:t>Interaction between energy carriers happens at </a:t>
            </a:r>
            <a:r>
              <a:rPr lang="en-GB" sz="2400" b="1" dirty="0"/>
              <a:t>coupling nodes:</a:t>
            </a:r>
          </a:p>
          <a:p>
            <a:pPr lvl="1"/>
            <a:r>
              <a:rPr lang="en-GB" sz="2200" b="1" dirty="0"/>
              <a:t>Gas-fired power plants</a:t>
            </a:r>
            <a:r>
              <a:rPr lang="en-GB" sz="2200" dirty="0"/>
              <a:t>: gas is burned to obtain electricity via turbines.</a:t>
            </a:r>
          </a:p>
          <a:p>
            <a:pPr lvl="1"/>
            <a:r>
              <a:rPr lang="en-GB" sz="2200" b="1" dirty="0"/>
              <a:t>Power-to-gas facilities</a:t>
            </a:r>
            <a:r>
              <a:rPr lang="en-GB" sz="2200" dirty="0"/>
              <a:t>: surplus power is converted to hydrogen or synthetic natural gas (SNG).</a:t>
            </a:r>
          </a:p>
          <a:p>
            <a:pPr lvl="1"/>
            <a:r>
              <a:rPr lang="en-GB" sz="2200" b="1" dirty="0"/>
              <a:t>Electric compressors</a:t>
            </a:r>
            <a:r>
              <a:rPr lang="en-GB" sz="2200" dirty="0"/>
              <a:t>: gas is compressed to compensate for pressure loss in pipelines. This demands energy, which may be provided by a gas turbine or by electricity. Energy demand may be modelled with a linear equation (</a:t>
            </a:r>
            <a:r>
              <a:rPr lang="en-GB" sz="2200" dirty="0" err="1"/>
              <a:t>Geidl</a:t>
            </a:r>
            <a:r>
              <a:rPr lang="en-GB" sz="2200" dirty="0"/>
              <a:t> &amp; Andersson 2007). </a:t>
            </a:r>
          </a:p>
          <a:p>
            <a:r>
              <a:rPr lang="en-GB" sz="2400" dirty="0"/>
              <a:t>The round-trip conversion efficiency of hydrogen is higher than that of SNG, but hydrogen needs its own infrastructure.</a:t>
            </a:r>
          </a:p>
        </p:txBody>
      </p:sp>
    </p:spTree>
    <p:extLst>
      <p:ext uri="{BB962C8B-B14F-4D97-AF65-F5344CB8AC3E}">
        <p14:creationId xmlns:p14="http://schemas.microsoft.com/office/powerpoint/2010/main" val="3163576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U Delft">
      <a:dk1>
        <a:sysClr val="windowText" lastClr="000000"/>
      </a:dk1>
      <a:lt1>
        <a:srgbClr val="FFFFFF"/>
      </a:lt1>
      <a:dk2>
        <a:srgbClr val="00A6D6"/>
      </a:dk2>
      <a:lt2>
        <a:srgbClr val="FFFFFF"/>
      </a:lt2>
      <a:accent1>
        <a:srgbClr val="A5CA1A"/>
      </a:accent1>
      <a:accent2>
        <a:srgbClr val="E21A1A"/>
      </a:accent2>
      <a:accent3>
        <a:srgbClr val="6D177F"/>
      </a:accent3>
      <a:accent4>
        <a:srgbClr val="E64616"/>
      </a:accent4>
      <a:accent5>
        <a:srgbClr val="008891"/>
      </a:accent5>
      <a:accent6>
        <a:srgbClr val="6B8689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udelft stramien 4 3" id="{E7695C4A-4553-7F41-BEC5-AB5CC606C074}" vid="{9639B97B-C348-2646-96B9-3F261C0DE9C8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udelft stramien 4 3" id="{E7695C4A-4553-7F41-BEC5-AB5CC606C074}" vid="{5DA7F2D3-44BA-8544-AE7E-B0F915212A5B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2752</TotalTime>
  <Words>1299</Words>
  <Application>Microsoft Macintosh PowerPoint</Application>
  <PresentationFormat>Affichage à l'écran (4:3)</PresentationFormat>
  <Paragraphs>118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Tahoma</vt:lpstr>
      <vt:lpstr>Thème Office</vt:lpstr>
      <vt:lpstr>Custom Design</vt:lpstr>
      <vt:lpstr>Literature review</vt:lpstr>
      <vt:lpstr>Introduction</vt:lpstr>
      <vt:lpstr>Purpose</vt:lpstr>
      <vt:lpstr>Literature review</vt:lpstr>
      <vt:lpstr>Power network models</vt:lpstr>
      <vt:lpstr>Gas network models: flow in lines</vt:lpstr>
      <vt:lpstr>Gas network models: nodes and storage</vt:lpstr>
      <vt:lpstr>Generation shift factor and gas shift factor</vt:lpstr>
      <vt:lpstr>Coupling the networks</vt:lpstr>
      <vt:lpstr>Numerics and optimization</vt:lpstr>
      <vt:lpstr>Test networks and software</vt:lpstr>
      <vt:lpstr>Summary</vt:lpstr>
      <vt:lpstr>References</vt:lpstr>
      <vt:lpstr>Research questions: model construction</vt:lpstr>
      <vt:lpstr>Research questions: input and output</vt:lpstr>
      <vt:lpstr>Upcoming work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Literature review</dc:title>
  <dc:creator>Apolline Bard</dc:creator>
  <cp:lastModifiedBy>Apolline Bard</cp:lastModifiedBy>
  <cp:revision>42</cp:revision>
  <dcterms:created xsi:type="dcterms:W3CDTF">2021-06-10T08:49:47Z</dcterms:created>
  <dcterms:modified xsi:type="dcterms:W3CDTF">2021-06-16T12:27:53Z</dcterms:modified>
</cp:coreProperties>
</file>