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6" r:id="rId4"/>
    <p:sldId id="270" r:id="rId5"/>
    <p:sldId id="271" r:id="rId6"/>
    <p:sldId id="294" r:id="rId7"/>
    <p:sldId id="276" r:id="rId8"/>
    <p:sldId id="272" r:id="rId9"/>
    <p:sldId id="273" r:id="rId10"/>
    <p:sldId id="274" r:id="rId11"/>
    <p:sldId id="278" r:id="rId12"/>
    <p:sldId id="280" r:id="rId13"/>
    <p:sldId id="327" r:id="rId14"/>
    <p:sldId id="277" r:id="rId15"/>
    <p:sldId id="281" r:id="rId16"/>
    <p:sldId id="295" r:id="rId17"/>
    <p:sldId id="282" r:id="rId18"/>
    <p:sldId id="284" r:id="rId19"/>
    <p:sldId id="287" r:id="rId20"/>
    <p:sldId id="289" r:id="rId21"/>
    <p:sldId id="290" r:id="rId22"/>
    <p:sldId id="283" r:id="rId23"/>
    <p:sldId id="285" r:id="rId24"/>
    <p:sldId id="288" r:id="rId25"/>
    <p:sldId id="291" r:id="rId26"/>
    <p:sldId id="292" r:id="rId27"/>
    <p:sldId id="293" r:id="rId28"/>
    <p:sldId id="29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1080" autoAdjust="0"/>
  </p:normalViewPr>
  <p:slideViewPr>
    <p:cSldViewPr snapToGrid="0" snapToObjects="1">
      <p:cViewPr>
        <p:scale>
          <a:sx n="75" d="100"/>
          <a:sy n="75" d="100"/>
        </p:scale>
        <p:origin x="1622" y="528"/>
      </p:cViewPr>
      <p:guideLst>
        <p:guide orient="horz" pos="162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Blad1!$G$2:$G$42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Blad1!$H$2:$H$42</c:f>
              <c:numCache>
                <c:formatCode>General</c:formatCode>
                <c:ptCount val="41"/>
                <c:pt idx="0">
                  <c:v>160</c:v>
                </c:pt>
                <c:pt idx="1">
                  <c:v>148.19999999999999</c:v>
                </c:pt>
                <c:pt idx="2">
                  <c:v>136.79999999999998</c:v>
                </c:pt>
                <c:pt idx="3">
                  <c:v>125.80000000000001</c:v>
                </c:pt>
                <c:pt idx="4">
                  <c:v>115.20000000000002</c:v>
                </c:pt>
                <c:pt idx="5">
                  <c:v>105</c:v>
                </c:pt>
                <c:pt idx="6">
                  <c:v>95.199999999999989</c:v>
                </c:pt>
                <c:pt idx="7">
                  <c:v>85.799999999999983</c:v>
                </c:pt>
                <c:pt idx="8">
                  <c:v>76.800000000000011</c:v>
                </c:pt>
                <c:pt idx="9">
                  <c:v>68.2</c:v>
                </c:pt>
                <c:pt idx="10">
                  <c:v>60</c:v>
                </c:pt>
                <c:pt idx="11">
                  <c:v>52.199999999999996</c:v>
                </c:pt>
                <c:pt idx="12">
                  <c:v>44.800000000000004</c:v>
                </c:pt>
                <c:pt idx="13">
                  <c:v>37.799999999999997</c:v>
                </c:pt>
                <c:pt idx="14">
                  <c:v>31.20000000000001</c:v>
                </c:pt>
                <c:pt idx="15">
                  <c:v>25</c:v>
                </c:pt>
                <c:pt idx="16">
                  <c:v>19.199999999999996</c:v>
                </c:pt>
                <c:pt idx="17">
                  <c:v>13.800000000000004</c:v>
                </c:pt>
                <c:pt idx="18">
                  <c:v>8.7999999999999989</c:v>
                </c:pt>
                <c:pt idx="19">
                  <c:v>4.2000000000000037</c:v>
                </c:pt>
                <c:pt idx="20">
                  <c:v>0</c:v>
                </c:pt>
                <c:pt idx="21">
                  <c:v>-3.8000000000000034</c:v>
                </c:pt>
                <c:pt idx="22">
                  <c:v>-7.2000000000000064</c:v>
                </c:pt>
                <c:pt idx="23">
                  <c:v>-10.199999999999996</c:v>
                </c:pt>
                <c:pt idx="24">
                  <c:v>-12.799999999999997</c:v>
                </c:pt>
                <c:pt idx="25">
                  <c:v>-15</c:v>
                </c:pt>
                <c:pt idx="26">
                  <c:v>-16.8</c:v>
                </c:pt>
                <c:pt idx="27">
                  <c:v>-18.200000000000003</c:v>
                </c:pt>
                <c:pt idx="28">
                  <c:v>-19.2</c:v>
                </c:pt>
                <c:pt idx="29">
                  <c:v>-19.8</c:v>
                </c:pt>
                <c:pt idx="30">
                  <c:v>-20</c:v>
                </c:pt>
                <c:pt idx="31">
                  <c:v>-19.8</c:v>
                </c:pt>
                <c:pt idx="32">
                  <c:v>-19.2</c:v>
                </c:pt>
                <c:pt idx="33">
                  <c:v>-18.200000000000003</c:v>
                </c:pt>
                <c:pt idx="34">
                  <c:v>-16.8</c:v>
                </c:pt>
                <c:pt idx="35">
                  <c:v>-15</c:v>
                </c:pt>
                <c:pt idx="36">
                  <c:v>-12.799999999999997</c:v>
                </c:pt>
                <c:pt idx="37">
                  <c:v>-10.199999999999996</c:v>
                </c:pt>
                <c:pt idx="38">
                  <c:v>-7.2000000000000064</c:v>
                </c:pt>
                <c:pt idx="39">
                  <c:v>-3.8000000000000034</c:v>
                </c:pt>
                <c:pt idx="4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83-9E45-A627-5BB8E22716C0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Blad1!$G$2:$G$42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Blad1!$I$2:$I$42</c:f>
              <c:numCache>
                <c:formatCode>General</c:formatCode>
                <c:ptCount val="41"/>
                <c:pt idx="0">
                  <c:v>80</c:v>
                </c:pt>
                <c:pt idx="1">
                  <c:v>74.099999999999994</c:v>
                </c:pt>
                <c:pt idx="2">
                  <c:v>68.399999999999991</c:v>
                </c:pt>
                <c:pt idx="3">
                  <c:v>62.900000000000006</c:v>
                </c:pt>
                <c:pt idx="4">
                  <c:v>57.600000000000009</c:v>
                </c:pt>
                <c:pt idx="5">
                  <c:v>52.5</c:v>
                </c:pt>
                <c:pt idx="6">
                  <c:v>47.599999999999994</c:v>
                </c:pt>
                <c:pt idx="7">
                  <c:v>42.899999999999991</c:v>
                </c:pt>
                <c:pt idx="8">
                  <c:v>38.400000000000006</c:v>
                </c:pt>
                <c:pt idx="9">
                  <c:v>34.1</c:v>
                </c:pt>
                <c:pt idx="10">
                  <c:v>30</c:v>
                </c:pt>
                <c:pt idx="11">
                  <c:v>26.099999999999998</c:v>
                </c:pt>
                <c:pt idx="12">
                  <c:v>22.400000000000002</c:v>
                </c:pt>
                <c:pt idx="13">
                  <c:v>18.899999999999999</c:v>
                </c:pt>
                <c:pt idx="14">
                  <c:v>15.600000000000005</c:v>
                </c:pt>
                <c:pt idx="15">
                  <c:v>12.5</c:v>
                </c:pt>
                <c:pt idx="16">
                  <c:v>9.5999999999999979</c:v>
                </c:pt>
                <c:pt idx="17">
                  <c:v>6.9000000000000021</c:v>
                </c:pt>
                <c:pt idx="18">
                  <c:v>4.3999999999999995</c:v>
                </c:pt>
                <c:pt idx="19">
                  <c:v>2.1000000000000019</c:v>
                </c:pt>
                <c:pt idx="20">
                  <c:v>0</c:v>
                </c:pt>
                <c:pt idx="21">
                  <c:v>-1.9000000000000017</c:v>
                </c:pt>
                <c:pt idx="22">
                  <c:v>-3.6000000000000032</c:v>
                </c:pt>
                <c:pt idx="23">
                  <c:v>-5.0999999999999979</c:v>
                </c:pt>
                <c:pt idx="24">
                  <c:v>-6.3999999999999986</c:v>
                </c:pt>
                <c:pt idx="25">
                  <c:v>-7.5</c:v>
                </c:pt>
                <c:pt idx="26">
                  <c:v>-8.4</c:v>
                </c:pt>
                <c:pt idx="27">
                  <c:v>-9.1000000000000014</c:v>
                </c:pt>
                <c:pt idx="28">
                  <c:v>-9.6</c:v>
                </c:pt>
                <c:pt idx="29">
                  <c:v>-9.9</c:v>
                </c:pt>
                <c:pt idx="30">
                  <c:v>-10</c:v>
                </c:pt>
                <c:pt idx="31">
                  <c:v>-9.9</c:v>
                </c:pt>
                <c:pt idx="32">
                  <c:v>-9.6</c:v>
                </c:pt>
                <c:pt idx="33">
                  <c:v>-9.1000000000000014</c:v>
                </c:pt>
                <c:pt idx="34">
                  <c:v>-8.4</c:v>
                </c:pt>
                <c:pt idx="35">
                  <c:v>-7.5</c:v>
                </c:pt>
                <c:pt idx="36">
                  <c:v>-6.3999999999999986</c:v>
                </c:pt>
                <c:pt idx="37">
                  <c:v>-5.0999999999999979</c:v>
                </c:pt>
                <c:pt idx="38">
                  <c:v>-3.6000000000000032</c:v>
                </c:pt>
                <c:pt idx="39">
                  <c:v>-1.9000000000000017</c:v>
                </c:pt>
                <c:pt idx="4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183-9E45-A627-5BB8E22716C0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Blad1!$G$2:$G$42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Blad1!$J$2:$J$42</c:f>
              <c:numCache>
                <c:formatCode>General</c:formatCode>
                <c:ptCount val="41"/>
                <c:pt idx="0">
                  <c:v>40</c:v>
                </c:pt>
                <c:pt idx="1">
                  <c:v>37.049999999999997</c:v>
                </c:pt>
                <c:pt idx="2">
                  <c:v>34.199999999999996</c:v>
                </c:pt>
                <c:pt idx="3">
                  <c:v>31.450000000000003</c:v>
                </c:pt>
                <c:pt idx="4">
                  <c:v>28.800000000000004</c:v>
                </c:pt>
                <c:pt idx="5">
                  <c:v>26.25</c:v>
                </c:pt>
                <c:pt idx="6">
                  <c:v>23.799999999999997</c:v>
                </c:pt>
                <c:pt idx="7">
                  <c:v>21.449999999999996</c:v>
                </c:pt>
                <c:pt idx="8">
                  <c:v>19.200000000000003</c:v>
                </c:pt>
                <c:pt idx="9">
                  <c:v>17.05</c:v>
                </c:pt>
                <c:pt idx="10">
                  <c:v>15</c:v>
                </c:pt>
                <c:pt idx="11">
                  <c:v>13.049999999999999</c:v>
                </c:pt>
                <c:pt idx="12">
                  <c:v>11.200000000000001</c:v>
                </c:pt>
                <c:pt idx="13">
                  <c:v>9.4499999999999993</c:v>
                </c:pt>
                <c:pt idx="14">
                  <c:v>7.8000000000000025</c:v>
                </c:pt>
                <c:pt idx="15">
                  <c:v>6.25</c:v>
                </c:pt>
                <c:pt idx="16">
                  <c:v>4.7999999999999989</c:v>
                </c:pt>
                <c:pt idx="17">
                  <c:v>3.4500000000000011</c:v>
                </c:pt>
                <c:pt idx="18">
                  <c:v>2.1999999999999997</c:v>
                </c:pt>
                <c:pt idx="19">
                  <c:v>1.0500000000000009</c:v>
                </c:pt>
                <c:pt idx="20">
                  <c:v>0</c:v>
                </c:pt>
                <c:pt idx="21">
                  <c:v>-0.95000000000000084</c:v>
                </c:pt>
                <c:pt idx="22">
                  <c:v>-1.8000000000000016</c:v>
                </c:pt>
                <c:pt idx="23">
                  <c:v>-2.5499999999999989</c:v>
                </c:pt>
                <c:pt idx="24">
                  <c:v>-3.1999999999999993</c:v>
                </c:pt>
                <c:pt idx="25">
                  <c:v>-3.75</c:v>
                </c:pt>
                <c:pt idx="26">
                  <c:v>-4.2</c:v>
                </c:pt>
                <c:pt idx="27">
                  <c:v>-4.5500000000000007</c:v>
                </c:pt>
                <c:pt idx="28">
                  <c:v>-4.8</c:v>
                </c:pt>
                <c:pt idx="29">
                  <c:v>-4.95</c:v>
                </c:pt>
                <c:pt idx="30">
                  <c:v>-5</c:v>
                </c:pt>
                <c:pt idx="31">
                  <c:v>-4.95</c:v>
                </c:pt>
                <c:pt idx="32">
                  <c:v>-4.8</c:v>
                </c:pt>
                <c:pt idx="33">
                  <c:v>-4.5500000000000007</c:v>
                </c:pt>
                <c:pt idx="34">
                  <c:v>-4.2</c:v>
                </c:pt>
                <c:pt idx="35">
                  <c:v>-3.75</c:v>
                </c:pt>
                <c:pt idx="36">
                  <c:v>-3.1999999999999993</c:v>
                </c:pt>
                <c:pt idx="37">
                  <c:v>-2.5499999999999989</c:v>
                </c:pt>
                <c:pt idx="38">
                  <c:v>-1.8000000000000016</c:v>
                </c:pt>
                <c:pt idx="39">
                  <c:v>-0.95000000000000084</c:v>
                </c:pt>
                <c:pt idx="4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183-9E45-A627-5BB8E2271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671008"/>
        <c:axId val="1794479488"/>
      </c:scatterChart>
      <c:valAx>
        <c:axId val="174767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cross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794479488"/>
        <c:crosses val="autoZero"/>
        <c:crossBetween val="midCat"/>
      </c:valAx>
      <c:valAx>
        <c:axId val="1794479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cross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747671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7D529-0503-47F4-A5A5-628F0F520C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0344D-7DA8-4C6C-9399-7C822B06BB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3AE8-7C4A-4ADD-B901-E7170E376EA9}" type="datetimeFigureOut">
              <a:rPr lang="en-NL" smtClean="0"/>
              <a:t>25/05/2021</a:t>
            </a:fld>
            <a:endParaRPr lang="en-N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4B838A-9C28-4D3F-849A-5C6669BC66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7874BA-3149-42E1-99BA-DB080C60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7147F-4745-4E7E-85D7-8C4F331D4B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6561E-1010-4BAF-94E7-35B7B274D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217DE-FA10-466E-B85F-E1EAF09F6642}" type="slidenum">
              <a:rPr lang="en-NL" smtClean="0"/>
              <a:t>‹#›</a:t>
            </a:fld>
            <a:endParaRPr 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008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636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532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0386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552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70310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0978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265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287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6235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395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6512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512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6937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3493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65682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127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2461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418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9314B-D4CF-4BD9-A4DF-CBA4788A4164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85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185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152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335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9314B-D4CF-4BD9-A4DF-CBA4788A4164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77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493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17DE-FA10-466E-B85F-E1EAF09F6642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2484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-1" y="11"/>
            <a:ext cx="1251029" cy="5143489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72564" tIns="36283" rIns="72564" bIns="36283" anchor="ctr"/>
          <a:lstStyle/>
          <a:p>
            <a:pPr algn="r"/>
            <a:endParaRPr lang="nl-NL" sz="1667">
              <a:latin typeface="Tahoma" pitchFamily="34" charset="0"/>
            </a:endParaRPr>
          </a:p>
        </p:txBody>
      </p:sp>
      <p:pic>
        <p:nvPicPr>
          <p:cNvPr id="4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" y="4540520"/>
            <a:ext cx="1086355" cy="6692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204151" y="4818409"/>
            <a:ext cx="826462" cy="26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111" smtClean="0">
                <a:solidFill>
                  <a:srgbClr val="00A6D6"/>
                </a:solidFill>
              </a:rPr>
              <a:pPr algn="r"/>
              <a:t>‹#›</a:t>
            </a:fld>
            <a:endParaRPr lang="en-US" sz="1111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5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-up of a water droplet&#10;&#10;Description automatically generated with low confidence">
            <a:extLst>
              <a:ext uri="{FF2B5EF4-FFF2-40B4-BE49-F238E27FC236}">
                <a16:creationId xmlns:a16="http://schemas.microsoft.com/office/drawing/2014/main" id="{982098ED-D670-46E5-824B-5BD22A93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95205" y="-1142735"/>
            <a:ext cx="5326380" cy="7571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789" y="906303"/>
            <a:ext cx="7693131" cy="1389698"/>
          </a:xfrm>
          <a:solidFill>
            <a:schemeClr val="tx1">
              <a:lumMod val="75000"/>
              <a:lumOff val="25000"/>
              <a:alpha val="8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Calibrating the surface tension in SPH independently of the fluid rheology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3204209"/>
            <a:ext cx="5892160" cy="1795497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latin typeface="+mj-lt"/>
                <a:cs typeface="Arial"/>
              </a:rPr>
              <a:t>Made by : </a:t>
            </a:r>
          </a:p>
          <a:p>
            <a:pPr lvl="1" algn="l"/>
            <a:r>
              <a:rPr lang="en-US" sz="1200" dirty="0">
                <a:solidFill>
                  <a:schemeClr val="tx1"/>
                </a:solidFill>
                <a:latin typeface="+mj-lt"/>
                <a:cs typeface="Arial"/>
              </a:rPr>
              <a:t>Kjeld Broekema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200" b="0" i="0" dirty="0">
                <a:effectLst/>
                <a:latin typeface="+mj-lt"/>
              </a:rPr>
              <a:t>Thesis committee:</a:t>
            </a:r>
          </a:p>
          <a:p>
            <a:pPr lvl="1" algn="l"/>
            <a:r>
              <a:rPr lang="en-GB" sz="1200" dirty="0">
                <a:solidFill>
                  <a:schemeClr val="tx1"/>
                </a:solidFill>
                <a:latin typeface="+mj-lt"/>
              </a:rPr>
              <a:t>Prof.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dr.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ir.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 K.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Vuik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lvl="1" algn="l"/>
            <a:r>
              <a:rPr lang="en-GB" sz="1200" dirty="0">
                <a:solidFill>
                  <a:schemeClr val="tx1"/>
                </a:solidFill>
                <a:latin typeface="+mj-lt"/>
              </a:rPr>
              <a:t>Prof.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dr.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ir.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 J. T. Padding</a:t>
            </a:r>
          </a:p>
          <a:p>
            <a:pPr lvl="1" algn="l"/>
            <a:r>
              <a:rPr lang="en-GB" sz="1200" dirty="0">
                <a:solidFill>
                  <a:schemeClr val="tx1"/>
                </a:solidFill>
                <a:latin typeface="+mj-lt"/>
              </a:rPr>
              <a:t>Prof.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dr.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ir.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 A. W.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Heemink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lvl="1" algn="l"/>
            <a:r>
              <a:rPr lang="en-GB" sz="1200" dirty="0">
                <a:solidFill>
                  <a:schemeClr val="tx1"/>
                </a:solidFill>
                <a:latin typeface="+mj-lt"/>
              </a:rPr>
              <a:t>Ir. S. Sneijders</a:t>
            </a:r>
          </a:p>
          <a:p>
            <a:pPr algn="l"/>
            <a:endParaRPr lang="en-GB" sz="1600" dirty="0">
              <a:solidFill>
                <a:srgbClr val="222222"/>
              </a:solidFill>
              <a:latin typeface="Roboto Slab"/>
            </a:endParaRPr>
          </a:p>
          <a:p>
            <a:pPr algn="l"/>
            <a:endParaRPr lang="en-GB" b="0" i="0" dirty="0">
              <a:solidFill>
                <a:srgbClr val="222222"/>
              </a:solidFill>
              <a:effectLst/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2BF8-7628-40AC-9DE8-42C32787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Incompressible fluid (SPH)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D731-0127-43B2-A81E-0C96083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2683904" cy="3486122"/>
          </a:xfrm>
        </p:spPr>
        <p:txBody>
          <a:bodyPr>
            <a:normAutofit/>
          </a:bodyPr>
          <a:lstStyle/>
          <a:p>
            <a:r>
              <a:rPr lang="en-GB" sz="1800" dirty="0"/>
              <a:t>Two methods</a:t>
            </a:r>
          </a:p>
          <a:p>
            <a:pPr lvl="1"/>
            <a:r>
              <a:rPr lang="en-GB" sz="1400" dirty="0"/>
              <a:t>Incompressible SPH (ISPH)</a:t>
            </a:r>
          </a:p>
          <a:p>
            <a:pPr lvl="2"/>
            <a:r>
              <a:rPr lang="en-GB" sz="1400" dirty="0"/>
              <a:t>Pressure Poisson equation (PPE)</a:t>
            </a:r>
          </a:p>
          <a:p>
            <a:pPr lvl="1"/>
            <a:r>
              <a:rPr lang="en-GB" sz="1400" dirty="0"/>
              <a:t>Weakly Compressible SPH (WCSPH) </a:t>
            </a:r>
          </a:p>
          <a:p>
            <a:pPr lvl="2"/>
            <a:r>
              <a:rPr lang="en-GB" sz="1400" dirty="0"/>
              <a:t>Equation of state (EOS)</a:t>
            </a:r>
          </a:p>
          <a:p>
            <a:pPr lvl="2"/>
            <a:endParaRPr lang="en-GB" sz="1400" dirty="0"/>
          </a:p>
          <a:p>
            <a:pPr marL="0" indent="0">
              <a:buNone/>
            </a:pPr>
            <a:endParaRPr lang="en-GB" sz="1800" dirty="0"/>
          </a:p>
          <a:p>
            <a:endParaRPr lang="en-NL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0488E4-A1F0-471B-869A-BC762A976D34}"/>
              </a:ext>
            </a:extLst>
          </p:cNvPr>
          <p:cNvGrpSpPr/>
          <p:nvPr/>
        </p:nvGrpSpPr>
        <p:grpSpPr>
          <a:xfrm>
            <a:off x="4650210" y="1766921"/>
            <a:ext cx="4172578" cy="1426284"/>
            <a:chOff x="4696992" y="1200150"/>
            <a:chExt cx="4172578" cy="14262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DDD206-14BB-490D-B515-C5C8B00BC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6992" y="1200150"/>
              <a:ext cx="2562466" cy="6466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5B4D29-E4EB-464C-9A34-DF3D7A4A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1394" y="2210810"/>
              <a:ext cx="976718" cy="415624"/>
            </a:xfrm>
            <a:prstGeom prst="rect">
              <a:avLst/>
            </a:prstGeom>
          </p:spPr>
        </p:pic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2FCFC574-6801-4BB5-9686-FEA0839D5E65}"/>
                </a:ext>
              </a:extLst>
            </p:cNvPr>
            <p:cNvSpPr/>
            <p:nvPr/>
          </p:nvSpPr>
          <p:spPr>
            <a:xfrm>
              <a:off x="7355000" y="1526193"/>
              <a:ext cx="506209" cy="95387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4494F7-B536-494B-BA50-1B4315901B9A}"/>
                </a:ext>
              </a:extLst>
            </p:cNvPr>
            <p:cNvSpPr txBox="1"/>
            <p:nvPr/>
          </p:nvSpPr>
          <p:spPr>
            <a:xfrm>
              <a:off x="7907258" y="1763016"/>
              <a:ext cx="962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Navier-Stokes</a:t>
              </a:r>
              <a:endParaRPr lang="en-NL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FA84E5-EA1C-41FA-BFF9-52C164E9124C}"/>
              </a:ext>
            </a:extLst>
          </p:cNvPr>
          <p:cNvSpPr txBox="1"/>
          <p:nvPr/>
        </p:nvSpPr>
        <p:spPr>
          <a:xfrm>
            <a:off x="5147646" y="1200150"/>
            <a:ext cx="344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Incompressible Newtonian fluid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760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B782-EBBD-4B55-B95B-34EBC322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ISPH							WCSPH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E858-A993-4933-A475-212BC1BE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3380389" cy="1017385"/>
          </a:xfrm>
        </p:spPr>
        <p:txBody>
          <a:bodyPr>
            <a:normAutofit/>
          </a:bodyPr>
          <a:lstStyle/>
          <a:p>
            <a:r>
              <a:rPr lang="en-GB" sz="1800" dirty="0"/>
              <a:t>Predictor step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marL="457200" lvl="1" indent="0">
              <a:buNone/>
            </a:pPr>
            <a:endParaRPr lang="en-NL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CB2E1-5412-40CF-B7B9-4C1C5C4EC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37" y="1587110"/>
            <a:ext cx="2989263" cy="6304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499A7-D3B6-4A29-999B-E54581678F89}"/>
              </a:ext>
            </a:extLst>
          </p:cNvPr>
          <p:cNvGrpSpPr/>
          <p:nvPr/>
        </p:nvGrpSpPr>
        <p:grpSpPr>
          <a:xfrm>
            <a:off x="1772157" y="1877009"/>
            <a:ext cx="3217364" cy="1495937"/>
            <a:chOff x="1772157" y="1877009"/>
            <a:chExt cx="3217364" cy="14959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E55857-85DB-41B3-BA5E-A6E3BF5DB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237" y="2739060"/>
              <a:ext cx="2027238" cy="633886"/>
            </a:xfrm>
            <a:prstGeom prst="rect">
              <a:avLst/>
            </a:prstGeom>
          </p:spPr>
        </p:pic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0B9601B3-E087-4BF6-B499-C083A26751AD}"/>
                </a:ext>
              </a:extLst>
            </p:cNvPr>
            <p:cNvSpPr txBox="1">
              <a:spLocks/>
            </p:cNvSpPr>
            <p:nvPr/>
          </p:nvSpPr>
          <p:spPr>
            <a:xfrm>
              <a:off x="1772157" y="1877009"/>
              <a:ext cx="3217364" cy="8534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endParaRPr lang="en-GB" sz="1800" dirty="0"/>
            </a:p>
            <a:p>
              <a:r>
                <a:rPr lang="en-GB" sz="1800" dirty="0"/>
                <a:t>Corrector step (solving the PPE) </a:t>
              </a:r>
            </a:p>
            <a:p>
              <a:pPr marL="0" indent="0">
                <a:buNone/>
              </a:pPr>
              <a:endParaRPr lang="en-GB" sz="1800" dirty="0"/>
            </a:p>
            <a:p>
              <a:endParaRPr lang="en-GB" sz="1800" dirty="0"/>
            </a:p>
            <a:p>
              <a:pPr marL="457200" lvl="1" indent="0">
                <a:buFont typeface="Arial"/>
                <a:buNone/>
              </a:pPr>
              <a:endParaRPr lang="en-NL" sz="14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751E28-8871-4BC8-A740-5CDEF74520A6}"/>
              </a:ext>
            </a:extLst>
          </p:cNvPr>
          <p:cNvGrpSpPr/>
          <p:nvPr/>
        </p:nvGrpSpPr>
        <p:grpSpPr>
          <a:xfrm>
            <a:off x="5388956" y="1215060"/>
            <a:ext cx="3380394" cy="1109040"/>
            <a:chOff x="5388956" y="1215060"/>
            <a:chExt cx="3380394" cy="1109040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5503044-897F-435B-866B-6B1BD1B218F7}"/>
                </a:ext>
              </a:extLst>
            </p:cNvPr>
            <p:cNvSpPr txBox="1">
              <a:spLocks/>
            </p:cNvSpPr>
            <p:nvPr/>
          </p:nvSpPr>
          <p:spPr>
            <a:xfrm>
              <a:off x="5388956" y="1215060"/>
              <a:ext cx="3380394" cy="5554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Tait equation (EOS)</a:t>
              </a:r>
            </a:p>
            <a:p>
              <a:pPr marL="0" indent="0">
                <a:buNone/>
              </a:pPr>
              <a:endParaRPr lang="en-GB" sz="1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65A5D5-B88B-4416-9598-D2A14E49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8978" y="1587110"/>
              <a:ext cx="2222952" cy="736990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B979F6-E0B8-43CF-A850-D2F95F3B0826}"/>
              </a:ext>
            </a:extLst>
          </p:cNvPr>
          <p:cNvCxnSpPr/>
          <p:nvPr/>
        </p:nvCxnSpPr>
        <p:spPr>
          <a:xfrm>
            <a:off x="5213350" y="0"/>
            <a:ext cx="0" cy="51435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AC259C-DC8D-4AEA-9558-047E40E5EE26}"/>
              </a:ext>
            </a:extLst>
          </p:cNvPr>
          <p:cNvGrpSpPr/>
          <p:nvPr/>
        </p:nvGrpSpPr>
        <p:grpSpPr>
          <a:xfrm>
            <a:off x="1772157" y="3222284"/>
            <a:ext cx="3074153" cy="1799036"/>
            <a:chOff x="1772157" y="3222284"/>
            <a:chExt cx="3074153" cy="17990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4C6201-5F89-401C-9E7E-F099F640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7263" y="3943350"/>
              <a:ext cx="2344737" cy="1077970"/>
            </a:xfrm>
            <a:prstGeom prst="rect">
              <a:avLst/>
            </a:prstGeom>
          </p:spPr>
        </p:pic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C3B51687-97B6-418F-A19F-6419CC27874C}"/>
                </a:ext>
              </a:extLst>
            </p:cNvPr>
            <p:cNvSpPr txBox="1">
              <a:spLocks/>
            </p:cNvSpPr>
            <p:nvPr/>
          </p:nvSpPr>
          <p:spPr>
            <a:xfrm>
              <a:off x="1772157" y="3222284"/>
              <a:ext cx="3074153" cy="8534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endParaRPr lang="en-GB" sz="1800" dirty="0"/>
            </a:p>
            <a:p>
              <a:r>
                <a:rPr lang="en-GB" sz="1800" dirty="0"/>
                <a:t>Update step</a:t>
              </a:r>
            </a:p>
            <a:p>
              <a:endParaRPr lang="en-GB" sz="1800" dirty="0"/>
            </a:p>
            <a:p>
              <a:endParaRPr lang="en-GB" sz="1800" dirty="0"/>
            </a:p>
            <a:p>
              <a:pPr marL="0" indent="0">
                <a:buNone/>
              </a:pPr>
              <a:endParaRPr lang="en-GB" sz="1800" dirty="0"/>
            </a:p>
            <a:p>
              <a:endParaRPr lang="en-GB" sz="1800" dirty="0"/>
            </a:p>
            <a:p>
              <a:pPr marL="457200" lvl="1" indent="0">
                <a:buFont typeface="Arial"/>
                <a:buNone/>
              </a:pPr>
              <a:endParaRPr lang="en-NL" sz="1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B20140-4C80-47DB-8463-8EFB0EC27BC3}"/>
              </a:ext>
            </a:extLst>
          </p:cNvPr>
          <p:cNvGrpSpPr/>
          <p:nvPr/>
        </p:nvGrpSpPr>
        <p:grpSpPr>
          <a:xfrm>
            <a:off x="5388956" y="2898694"/>
            <a:ext cx="3380394" cy="1669890"/>
            <a:chOff x="5388956" y="2898694"/>
            <a:chExt cx="3380394" cy="16698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C331D4-774A-4CC3-BB1B-D2FC8C30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6239" y="3372946"/>
              <a:ext cx="1935480" cy="1195638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31F8A402-6EE1-4A3A-AF04-C6F50A92A4CC}"/>
                </a:ext>
              </a:extLst>
            </p:cNvPr>
            <p:cNvSpPr txBox="1">
              <a:spLocks/>
            </p:cNvSpPr>
            <p:nvPr/>
          </p:nvSpPr>
          <p:spPr>
            <a:xfrm>
              <a:off x="5388956" y="2898694"/>
              <a:ext cx="3380394" cy="5554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Update step</a:t>
              </a:r>
              <a:endParaRPr lang="en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E33EA00-3942-F54A-9C0E-BA30FD860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" b="54516"/>
          <a:stretch/>
        </p:blipFill>
        <p:spPr>
          <a:xfrm>
            <a:off x="1640865" y="1199558"/>
            <a:ext cx="2533483" cy="1670842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6662A791-0D7F-B24C-B40D-4F53306027E8}"/>
              </a:ext>
            </a:extLst>
          </p:cNvPr>
          <p:cNvSpPr>
            <a:spLocks noChangeAspect="1"/>
          </p:cNvSpPr>
          <p:nvPr/>
        </p:nvSpPr>
        <p:spPr>
          <a:xfrm>
            <a:off x="5187312" y="1230466"/>
            <a:ext cx="277607" cy="277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28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FAAD0BD-C9B2-654E-A248-B2BFFF370D33}"/>
              </a:ext>
            </a:extLst>
          </p:cNvPr>
          <p:cNvSpPr/>
          <p:nvPr/>
        </p:nvSpPr>
        <p:spPr>
          <a:xfrm>
            <a:off x="3073846" y="1858016"/>
            <a:ext cx="284759" cy="18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28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2525152-9729-C945-9F28-0335BA0C16B4}"/>
              </a:ext>
            </a:extLst>
          </p:cNvPr>
          <p:cNvSpPr>
            <a:spLocks noChangeAspect="1"/>
          </p:cNvSpPr>
          <p:nvPr/>
        </p:nvSpPr>
        <p:spPr>
          <a:xfrm>
            <a:off x="5074101" y="1120235"/>
            <a:ext cx="857567" cy="498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28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D898EB-9794-B540-9DFD-686E8541B806}"/>
              </a:ext>
            </a:extLst>
          </p:cNvPr>
          <p:cNvCxnSpPr>
            <a:cxnSpLocks/>
          </p:cNvCxnSpPr>
          <p:nvPr/>
        </p:nvCxnSpPr>
        <p:spPr>
          <a:xfrm flipV="1">
            <a:off x="3358605" y="1120235"/>
            <a:ext cx="1715496" cy="74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79542302-CC3E-C143-8282-2C72BD4445A0}"/>
              </a:ext>
            </a:extLst>
          </p:cNvPr>
          <p:cNvCxnSpPr>
            <a:cxnSpLocks/>
          </p:cNvCxnSpPr>
          <p:nvPr/>
        </p:nvCxnSpPr>
        <p:spPr>
          <a:xfrm flipV="1">
            <a:off x="3358605" y="1618304"/>
            <a:ext cx="1715496" cy="421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>
            <a:extLst>
              <a:ext uri="{FF2B5EF4-FFF2-40B4-BE49-F238E27FC236}">
                <a16:creationId xmlns:a16="http://schemas.microsoft.com/office/drawing/2014/main" id="{753B1DE0-590E-A443-948E-8B142A4A6DC3}"/>
              </a:ext>
            </a:extLst>
          </p:cNvPr>
          <p:cNvSpPr>
            <a:spLocks noChangeAspect="1"/>
          </p:cNvSpPr>
          <p:nvPr/>
        </p:nvSpPr>
        <p:spPr>
          <a:xfrm>
            <a:off x="5537749" y="1230466"/>
            <a:ext cx="277607" cy="277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28"/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C587CCB4-FDE5-B341-B699-9E8B0A760F51}"/>
              </a:ext>
            </a:extLst>
          </p:cNvPr>
          <p:cNvCxnSpPr>
            <a:cxnSpLocks/>
          </p:cNvCxnSpPr>
          <p:nvPr/>
        </p:nvCxnSpPr>
        <p:spPr>
          <a:xfrm>
            <a:off x="5326116" y="1739136"/>
            <a:ext cx="35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CB840C68-ED5E-3646-8CDE-11BAEF4FB835}"/>
              </a:ext>
            </a:extLst>
          </p:cNvPr>
          <p:cNvCxnSpPr/>
          <p:nvPr/>
        </p:nvCxnSpPr>
        <p:spPr>
          <a:xfrm>
            <a:off x="5326116" y="1369270"/>
            <a:ext cx="0" cy="4598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702FA1C6-74BD-B742-94F4-2DA5A57B7CD6}"/>
              </a:ext>
            </a:extLst>
          </p:cNvPr>
          <p:cNvCxnSpPr/>
          <p:nvPr/>
        </p:nvCxnSpPr>
        <p:spPr>
          <a:xfrm>
            <a:off x="5676553" y="1369270"/>
            <a:ext cx="0" cy="4598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8BDBB745-A102-614D-B406-F25E46C8C25F}"/>
              </a:ext>
            </a:extLst>
          </p:cNvPr>
          <p:cNvSpPr txBox="1"/>
          <p:nvPr/>
        </p:nvSpPr>
        <p:spPr>
          <a:xfrm>
            <a:off x="5423366" y="1754700"/>
            <a:ext cx="3919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52" dirty="0"/>
              <a:t>r</a:t>
            </a:r>
            <a:r>
              <a:rPr lang="nl-NL" sz="952" baseline="-25000" dirty="0"/>
              <a:t>ij</a:t>
            </a:r>
            <a:endParaRPr lang="nl-NL" sz="952" dirty="0"/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815B32BE-FEBF-CE46-ADCC-A720E09C2EC9}"/>
              </a:ext>
            </a:extLst>
          </p:cNvPr>
          <p:cNvCxnSpPr>
            <a:cxnSpLocks/>
          </p:cNvCxnSpPr>
          <p:nvPr/>
        </p:nvCxnSpPr>
        <p:spPr>
          <a:xfrm>
            <a:off x="6822195" y="1024699"/>
            <a:ext cx="0" cy="26436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CF1DF5E8-2633-244C-8C02-C7C857844574}"/>
              </a:ext>
            </a:extLst>
          </p:cNvPr>
          <p:cNvSpPr txBox="1"/>
          <p:nvPr/>
        </p:nvSpPr>
        <p:spPr>
          <a:xfrm>
            <a:off x="6691418" y="730110"/>
            <a:ext cx="261555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52" dirty="0"/>
              <a:t>r</a:t>
            </a:r>
            <a:r>
              <a:rPr lang="nl-NL" sz="952" baseline="-25000" dirty="0"/>
              <a:t>ij</a:t>
            </a:r>
            <a:endParaRPr lang="nl-NL" sz="952" dirty="0"/>
          </a:p>
        </p:txBody>
      </p:sp>
      <p:graphicFrame>
        <p:nvGraphicFramePr>
          <p:cNvPr id="65" name="Grafiek 64">
            <a:extLst>
              <a:ext uri="{FF2B5EF4-FFF2-40B4-BE49-F238E27FC236}">
                <a16:creationId xmlns:a16="http://schemas.microsoft.com/office/drawing/2014/main" id="{7F9C683E-4277-1B48-A014-9287FBB0D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40243"/>
              </p:ext>
            </p:extLst>
          </p:nvPr>
        </p:nvGraphicFramePr>
        <p:xfrm>
          <a:off x="6260376" y="712425"/>
          <a:ext cx="2361157" cy="320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0" name="Rechte verbindingslijn met pijl 69">
            <a:extLst>
              <a:ext uri="{FF2B5EF4-FFF2-40B4-BE49-F238E27FC236}">
                <a16:creationId xmlns:a16="http://schemas.microsoft.com/office/drawing/2014/main" id="{55513E18-E2A0-9B4B-BB68-1F7620A46D8B}"/>
              </a:ext>
            </a:extLst>
          </p:cNvPr>
          <p:cNvCxnSpPr/>
          <p:nvPr/>
        </p:nvCxnSpPr>
        <p:spPr>
          <a:xfrm flipV="1">
            <a:off x="6691417" y="2289566"/>
            <a:ext cx="439982" cy="580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>
            <a:extLst>
              <a:ext uri="{FF2B5EF4-FFF2-40B4-BE49-F238E27FC236}">
                <a16:creationId xmlns:a16="http://schemas.microsoft.com/office/drawing/2014/main" id="{D5CCF36F-0C5D-E343-B653-970153790CDD}"/>
              </a:ext>
            </a:extLst>
          </p:cNvPr>
          <p:cNvSpPr txBox="1"/>
          <p:nvPr/>
        </p:nvSpPr>
        <p:spPr>
          <a:xfrm>
            <a:off x="7149512" y="2153083"/>
            <a:ext cx="894797" cy="238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52" dirty="0" err="1"/>
              <a:t>Increasing</a:t>
            </a:r>
            <a:r>
              <a:rPr lang="nl-NL" sz="952" dirty="0"/>
              <a:t> </a:t>
            </a:r>
            <a:r>
              <a:rPr lang="nl-NL" sz="952" dirty="0" err="1"/>
              <a:t>S</a:t>
            </a:r>
            <a:r>
              <a:rPr lang="nl-NL" sz="952" baseline="-25000" dirty="0" err="1"/>
              <a:t>ij</a:t>
            </a:r>
            <a:endParaRPr lang="nl-NL" sz="952" baseline="-25000" dirty="0"/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12DE7BF8-A3B1-AE4D-A56C-ADEC586EEBA7}"/>
              </a:ext>
            </a:extLst>
          </p:cNvPr>
          <p:cNvSpPr txBox="1"/>
          <p:nvPr/>
        </p:nvSpPr>
        <p:spPr>
          <a:xfrm>
            <a:off x="7103981" y="3374201"/>
            <a:ext cx="390793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52" dirty="0"/>
              <a:t>x</a:t>
            </a:r>
            <a:r>
              <a:rPr lang="nl-NL" sz="952" baseline="-25000" dirty="0"/>
              <a:t>1</a:t>
            </a:r>
            <a:endParaRPr lang="nl-NL" sz="952" dirty="0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C6EF384B-FB75-8A44-B583-A8373336ED53}"/>
              </a:ext>
            </a:extLst>
          </p:cNvPr>
          <p:cNvSpPr txBox="1"/>
          <p:nvPr/>
        </p:nvSpPr>
        <p:spPr>
          <a:xfrm>
            <a:off x="7729509" y="3374201"/>
            <a:ext cx="335427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52" dirty="0"/>
              <a:t>x</a:t>
            </a:r>
            <a:r>
              <a:rPr lang="nl-NL" sz="952" baseline="-25000" dirty="0"/>
              <a:t>2</a:t>
            </a:r>
            <a:endParaRPr lang="nl-NL" sz="952" dirty="0"/>
          </a:p>
        </p:txBody>
      </p: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4C221B0C-CA90-7A49-A039-DC779F8C5957}"/>
              </a:ext>
            </a:extLst>
          </p:cNvPr>
          <p:cNvCxnSpPr>
            <a:cxnSpLocks/>
          </p:cNvCxnSpPr>
          <p:nvPr/>
        </p:nvCxnSpPr>
        <p:spPr>
          <a:xfrm>
            <a:off x="7855445" y="3134870"/>
            <a:ext cx="0" cy="2546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DCE8A15-DE5C-7D4B-800D-4F4A8C0F7C03}"/>
              </a:ext>
            </a:extLst>
          </p:cNvPr>
          <p:cNvCxnSpPr>
            <a:cxnSpLocks/>
          </p:cNvCxnSpPr>
          <p:nvPr/>
        </p:nvCxnSpPr>
        <p:spPr>
          <a:xfrm>
            <a:off x="7206720" y="3150966"/>
            <a:ext cx="0" cy="2546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C05CB3-0A60-4C89-8609-A83D2DECA4FE}"/>
              </a:ext>
            </a:extLst>
          </p:cNvPr>
          <p:cNvGrpSpPr/>
          <p:nvPr/>
        </p:nvGrpSpPr>
        <p:grpSpPr>
          <a:xfrm>
            <a:off x="1429731" y="3050107"/>
            <a:ext cx="7106464" cy="1971741"/>
            <a:chOff x="1429731" y="3050107"/>
            <a:chExt cx="7106464" cy="197174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10BB87-5DC2-41AF-8DB9-DCA63D719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2026" y="4344412"/>
              <a:ext cx="1551379" cy="6774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7AA8BDB-16BB-45A2-920E-8DA1A39E5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6994" y="3419360"/>
              <a:ext cx="2174747" cy="640543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F343296C-2744-437A-995C-0AA6256B29BB}"/>
                </a:ext>
              </a:extLst>
            </p:cNvPr>
            <p:cNvSpPr txBox="1">
              <a:spLocks/>
            </p:cNvSpPr>
            <p:nvPr/>
          </p:nvSpPr>
          <p:spPr>
            <a:xfrm>
              <a:off x="1429731" y="3050107"/>
              <a:ext cx="7106464" cy="41203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(Incompressible) Newtonian fluid</a:t>
              </a:r>
            </a:p>
            <a:p>
              <a:endParaRPr lang="en-GB" sz="1800" dirty="0"/>
            </a:p>
            <a:p>
              <a:pPr marL="0" indent="0">
                <a:buNone/>
              </a:pPr>
              <a:endParaRPr lang="en-GB" sz="1800" dirty="0"/>
            </a:p>
            <a:p>
              <a:pPr marL="0" indent="0">
                <a:buFont typeface="Arial"/>
                <a:buNone/>
              </a:pPr>
              <a:endParaRPr lang="en-GB" sz="1800" dirty="0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E3C0B319-4152-4C5A-B794-9921B2C5D721}"/>
                </a:ext>
              </a:extLst>
            </p:cNvPr>
            <p:cNvSpPr txBox="1">
              <a:spLocks/>
            </p:cNvSpPr>
            <p:nvPr/>
          </p:nvSpPr>
          <p:spPr>
            <a:xfrm>
              <a:off x="1429731" y="3955574"/>
              <a:ext cx="7106464" cy="41203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A6D6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PIF for viscoelastic behaviour</a:t>
              </a:r>
            </a:p>
            <a:p>
              <a:endParaRPr lang="en-GB" sz="1800" dirty="0"/>
            </a:p>
            <a:p>
              <a:pPr marL="0" indent="0">
                <a:buNone/>
              </a:pPr>
              <a:endParaRPr lang="en-GB" sz="1800" dirty="0"/>
            </a:p>
            <a:p>
              <a:pPr marL="0" indent="0">
                <a:buFont typeface="Arial"/>
                <a:buNone/>
              </a:pPr>
              <a:endParaRPr lang="en-GB" sz="1800" dirty="0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F762B52-49AD-4430-B97F-01DE7559367E}"/>
              </a:ext>
            </a:extLst>
          </p:cNvPr>
          <p:cNvSpPr txBox="1">
            <a:spLocks/>
          </p:cNvSpPr>
          <p:nvPr/>
        </p:nvSpPr>
        <p:spPr>
          <a:xfrm>
            <a:off x="1429731" y="190175"/>
            <a:ext cx="7106464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Particle Interaction Forces (PIF)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021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75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75 0 " pathEditMode="relative" ptsTypes="A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48 0 " pathEditMode="relative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48 0 " pathEditMode="relative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791 0 " pathEditMode="relative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791 0 " pathEditMode="relative" ptsTypes="AA">
                                      <p:cBhvr>
                                        <p:cTn id="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 animBg="1"/>
      <p:bldP spid="19" grpId="0" animBg="1"/>
      <p:bldP spid="30" grpId="0" animBg="1"/>
      <p:bldP spid="30" grpId="1" animBg="1"/>
      <p:bldP spid="40" grpId="0"/>
      <p:bldP spid="42" grpId="0"/>
      <p:bldP spid="42" grpId="1"/>
      <p:bldGraphic spid="65" grpId="0">
        <p:bldAsOne/>
      </p:bldGraphic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7BDC-30C4-454A-B097-5ECE2E6D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PIF: virial pressure and surface tension</a:t>
            </a:r>
            <a:endParaRPr lang="en-NL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7B6FAF3-1B43-4D61-A75C-01947A0EC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047" y="3138244"/>
            <a:ext cx="2220414" cy="438876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D24FD4-6615-41D2-A24C-4764FCF9C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400" y="3081040"/>
            <a:ext cx="2358566" cy="4443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350E7B-BE66-4F05-8BD2-11D38A46A27C}"/>
              </a:ext>
            </a:extLst>
          </p:cNvPr>
          <p:cNvGrpSpPr/>
          <p:nvPr/>
        </p:nvGrpSpPr>
        <p:grpSpPr>
          <a:xfrm>
            <a:off x="711200" y="4046507"/>
            <a:ext cx="4577393" cy="1065363"/>
            <a:chOff x="711200" y="4046507"/>
            <a:chExt cx="4577393" cy="106536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F656ED-BC8A-44C0-9903-2069F9FE5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2232" y="4139565"/>
              <a:ext cx="2344777" cy="146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6480524-346A-4584-B1D9-C772CAFA7BE7}"/>
                    </a:ext>
                  </a:extLst>
                </p:cNvPr>
                <p:cNvSpPr txBox="1"/>
                <p:nvPr/>
              </p:nvSpPr>
              <p:spPr>
                <a:xfrm>
                  <a:off x="2878578" y="4046507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6480524-346A-4584-B1D9-C772CAFA7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578" y="4046507"/>
                  <a:ext cx="23724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9915AF-5912-4925-B287-0C9922BB4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2212" y="4373206"/>
              <a:ext cx="2274797" cy="1705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C972103-E286-4430-843C-7C1A7ADC8769}"/>
                    </a:ext>
                  </a:extLst>
                </p:cNvPr>
                <p:cNvSpPr txBox="1"/>
                <p:nvPr/>
              </p:nvSpPr>
              <p:spPr>
                <a:xfrm>
                  <a:off x="711200" y="4286551"/>
                  <a:ext cx="4572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C972103-E286-4430-843C-7C1A7ADC8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00" y="4286551"/>
                  <a:ext cx="45720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32E496-E869-46A5-9CB2-8618A3075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2212" y="4630395"/>
              <a:ext cx="2138749" cy="1915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D4FE8A4-A540-4D26-8520-3D06136CD62F}"/>
                    </a:ext>
                  </a:extLst>
                </p:cNvPr>
                <p:cNvSpPr txBox="1"/>
                <p:nvPr/>
              </p:nvSpPr>
              <p:spPr>
                <a:xfrm>
                  <a:off x="716593" y="4511473"/>
                  <a:ext cx="4572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D4FE8A4-A540-4D26-8520-3D06136CD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593" y="4511473"/>
                  <a:ext cx="45720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DC26406-D88C-4D91-A6F6-21ABA7ED0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92232" y="4838931"/>
              <a:ext cx="1695613" cy="2018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A6D0F22-4067-4738-8815-2A0D814CD79B}"/>
                    </a:ext>
                  </a:extLst>
                </p:cNvPr>
                <p:cNvSpPr txBox="1"/>
                <p:nvPr/>
              </p:nvSpPr>
              <p:spPr>
                <a:xfrm>
                  <a:off x="711200" y="4742538"/>
                  <a:ext cx="4572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A6D0F22-4067-4738-8815-2A0D814CD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00" y="4742538"/>
                  <a:ext cx="45720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E4105A5-3E1B-4AE4-A5F2-7B7BB76FB8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3983" y="1864055"/>
            <a:ext cx="2432127" cy="6039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726E35-E00A-4786-8995-B8F2466478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400" y="1885697"/>
            <a:ext cx="2358561" cy="609865"/>
          </a:xfrm>
          <a:prstGeom prst="rect">
            <a:avLst/>
          </a:prstGeom>
        </p:spPr>
      </p:pic>
      <p:sp>
        <p:nvSpPr>
          <p:cNvPr id="37" name="Arrow: Down 36">
            <a:extLst>
              <a:ext uri="{FF2B5EF4-FFF2-40B4-BE49-F238E27FC236}">
                <a16:creationId xmlns:a16="http://schemas.microsoft.com/office/drawing/2014/main" id="{9246C497-B210-4556-B49B-D1BFF8D82E40}"/>
              </a:ext>
            </a:extLst>
          </p:cNvPr>
          <p:cNvSpPr/>
          <p:nvPr/>
        </p:nvSpPr>
        <p:spPr>
          <a:xfrm>
            <a:off x="3083533" y="2647938"/>
            <a:ext cx="276293" cy="30591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ABA7216-2F04-4E3A-B3C0-F1EA3A31DEAD}"/>
              </a:ext>
            </a:extLst>
          </p:cNvPr>
          <p:cNvSpPr/>
          <p:nvPr/>
        </p:nvSpPr>
        <p:spPr>
          <a:xfrm>
            <a:off x="5901107" y="2618587"/>
            <a:ext cx="276293" cy="30591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8A65047-4569-462E-90B4-F6CC9EC754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7845" y="2538667"/>
            <a:ext cx="1509356" cy="421971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2D0F3C4D-8882-431D-BD90-C4948D7CB7A8}"/>
              </a:ext>
            </a:extLst>
          </p:cNvPr>
          <p:cNvSpPr txBox="1">
            <a:spLocks/>
          </p:cNvSpPr>
          <p:nvPr/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Analytical estimation</a:t>
            </a:r>
          </a:p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33232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ABF6-D460-4C04-96A9-FE87C09F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Calibrating surface tension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8F2C-6F15-4ECF-8A97-CA802FD1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464" cy="441685"/>
          </a:xfrm>
        </p:spPr>
        <p:txBody>
          <a:bodyPr>
            <a:normAutofit/>
          </a:bodyPr>
          <a:lstStyle/>
          <a:p>
            <a:r>
              <a:rPr lang="en-GB" sz="1800" b="0" i="0" dirty="0">
                <a:effectLst/>
                <a:latin typeface="Arial" panose="020B0604020202020204" pitchFamily="34" charset="0"/>
              </a:rPr>
              <a:t>Continuum Surface Force (CSF)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B809-08A0-4BA2-98F5-BDD99F93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044" y="2483434"/>
            <a:ext cx="601180" cy="42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1A9C35-7091-462D-A674-CFF0E8FAB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774" y="3813134"/>
            <a:ext cx="910365" cy="335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673BA9-0003-4B19-9D38-F887DC498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774" y="4504869"/>
            <a:ext cx="708517" cy="36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E73618-581A-4805-8E58-C51F5E6D9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774" y="3208955"/>
            <a:ext cx="2056886" cy="391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E83142-0FE6-4CD3-B30E-5718BC568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328" y="1989865"/>
            <a:ext cx="2130487" cy="21583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14D7D1-8B83-490C-B6EF-26AA98CC96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5044" y="1691702"/>
            <a:ext cx="1825632" cy="44168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BB4A683-7026-45A9-B5DF-517DE550F744}"/>
              </a:ext>
            </a:extLst>
          </p:cNvPr>
          <p:cNvSpPr txBox="1">
            <a:spLocks/>
          </p:cNvSpPr>
          <p:nvPr/>
        </p:nvSpPr>
        <p:spPr>
          <a:xfrm>
            <a:off x="1763106" y="2192474"/>
            <a:ext cx="7106464" cy="4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</a:rPr>
              <a:t>Unit normal</a:t>
            </a:r>
          </a:p>
          <a:p>
            <a:pPr marL="0" indent="0">
              <a:buFont typeface="Arial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29AC84-F482-45AF-A62D-3F5C1DCFE182}"/>
              </a:ext>
            </a:extLst>
          </p:cNvPr>
          <p:cNvSpPr txBox="1">
            <a:spLocks/>
          </p:cNvSpPr>
          <p:nvPr/>
        </p:nvSpPr>
        <p:spPr>
          <a:xfrm>
            <a:off x="1763106" y="2829274"/>
            <a:ext cx="7106464" cy="4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latin typeface="Arial" panose="020B0604020202020204" pitchFamily="34" charset="0"/>
              </a:rPr>
              <a:t>Color</a:t>
            </a:r>
            <a:r>
              <a:rPr lang="en-GB" sz="1800" dirty="0">
                <a:latin typeface="Arial" panose="020B0604020202020204" pitchFamily="34" charset="0"/>
              </a:rPr>
              <a:t> function</a:t>
            </a:r>
          </a:p>
          <a:p>
            <a:pPr marL="0" indent="0">
              <a:buFont typeface="Arial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A9078F2-0481-4883-B809-E59F46A5AB08}"/>
              </a:ext>
            </a:extLst>
          </p:cNvPr>
          <p:cNvSpPr txBox="1">
            <a:spLocks/>
          </p:cNvSpPr>
          <p:nvPr/>
        </p:nvSpPr>
        <p:spPr>
          <a:xfrm>
            <a:off x="1763106" y="3538738"/>
            <a:ext cx="7106464" cy="4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</a:rPr>
              <a:t>Curvature</a:t>
            </a:r>
          </a:p>
          <a:p>
            <a:pPr marL="0" indent="0">
              <a:buFont typeface="Arial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92BC82A-145D-440A-A708-7A37945071B4}"/>
              </a:ext>
            </a:extLst>
          </p:cNvPr>
          <p:cNvSpPr txBox="1">
            <a:spLocks/>
          </p:cNvSpPr>
          <p:nvPr/>
        </p:nvSpPr>
        <p:spPr>
          <a:xfrm>
            <a:off x="1763106" y="4189618"/>
            <a:ext cx="7106464" cy="4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</a:rPr>
              <a:t>Surface delta function</a:t>
            </a:r>
          </a:p>
          <a:p>
            <a:pPr marL="0" indent="0">
              <a:buFont typeface="Arial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3671-5E4C-4789-93CF-4A5126E8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experiments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A76A-80F4-457C-A2FA-C1DE918B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Static </a:t>
            </a:r>
          </a:p>
          <a:p>
            <a:r>
              <a:rPr lang="en-GB" dirty="0"/>
              <a:t>Dynamic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2903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4D10-4557-4CBC-9B4F-2D0A4E51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experiments: static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9235B-1A2B-466C-82C6-9413B6E4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Droplet deformation</a:t>
            </a:r>
          </a:p>
          <a:p>
            <a:r>
              <a:rPr lang="en-GB" sz="1800" dirty="0"/>
              <a:t>Balance: surface tension and pressure (Young-Laplace)</a:t>
            </a:r>
            <a:endParaRPr lang="en-NL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EC953-2F51-4CC3-8221-172C031E2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01" y="1959612"/>
            <a:ext cx="1516805" cy="558823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F5ED249-E80E-4618-B30E-6DD99D65F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362" y="2312839"/>
            <a:ext cx="2229229" cy="2229229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DDC2842-9AE8-4A15-9F65-49074FEA1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30470"/>
            <a:ext cx="2207103" cy="22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996B-A19C-4F6A-AB5C-609EC827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static (PIF)</a:t>
            </a:r>
            <a:endParaRPr lang="en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BA2B71E-131A-4BF2-98D1-4FF1C88C1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734" y="2925937"/>
            <a:ext cx="7164204" cy="193296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A942F5-0400-4CE8-A19B-EF93E13F3BA6}"/>
              </a:ext>
            </a:extLst>
          </p:cNvPr>
          <p:cNvSpPr txBox="1"/>
          <p:nvPr/>
        </p:nvSpPr>
        <p:spPr>
          <a:xfrm>
            <a:off x="3057301" y="2556605"/>
            <a:ext cx="536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WCSPH                                         ISPH</a:t>
            </a:r>
            <a:endParaRPr lang="en-N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DC61D-9981-4722-839D-C394C201C2AF}"/>
              </a:ext>
            </a:extLst>
          </p:cNvPr>
          <p:cNvSpPr txBox="1">
            <a:spLocks/>
          </p:cNvSpPr>
          <p:nvPr/>
        </p:nvSpPr>
        <p:spPr>
          <a:xfrm>
            <a:off x="1763106" y="1200150"/>
            <a:ext cx="7106464" cy="47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</a:rPr>
              <a:t>Estimations</a:t>
            </a:r>
          </a:p>
          <a:p>
            <a:endParaRPr lang="en-GB" sz="1800" dirty="0">
              <a:latin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821B725-0AD5-4E14-BBD7-FF639C75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360" y="1612304"/>
            <a:ext cx="1960528" cy="387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A946DF-94BF-411A-B18A-0D74279D1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360" y="2042905"/>
            <a:ext cx="2085518" cy="39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ECA542-315F-4884-81EB-C89C034F1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443" y="1796665"/>
            <a:ext cx="1301926" cy="414941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4FD5C02E-6D17-42AC-8197-A10A54F52F6D}"/>
              </a:ext>
            </a:extLst>
          </p:cNvPr>
          <p:cNvSpPr/>
          <p:nvPr/>
        </p:nvSpPr>
        <p:spPr>
          <a:xfrm>
            <a:off x="5593080" y="1708359"/>
            <a:ext cx="519325" cy="691941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35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82C2-C39F-45E8-BB00-BCA278F9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Results: static (PIF and CSF)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8ADC-8035-4F5D-BB38-FBA7A50C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Express droplet pressure as (decoupled):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Pressure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94091-1933-4D0E-AC3F-E3B76BCF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10" y="1600391"/>
            <a:ext cx="2129180" cy="530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4B030-1D23-49F7-B4E8-DA34DA66A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986" y="2571750"/>
            <a:ext cx="4968255" cy="22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5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DAEC3750-89F8-4C2F-8DFD-3BE16ACA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6159" y="759923"/>
            <a:ext cx="6282647" cy="341675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1417B4-C9A9-41D7-805D-3E44D236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Results: static (PIF and CSF)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27C6A-350C-4847-A113-A028DCA82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767" y="4478424"/>
            <a:ext cx="3036143" cy="5840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5BDB2-5655-40A9-84BE-98DFE0CD47BB}"/>
              </a:ext>
            </a:extLst>
          </p:cNvPr>
          <p:cNvSpPr txBox="1">
            <a:spLocks/>
          </p:cNvSpPr>
          <p:nvPr/>
        </p:nvSpPr>
        <p:spPr>
          <a:xfrm>
            <a:off x="1763106" y="1092421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Contributions surface tension and virial pressure</a:t>
            </a:r>
          </a:p>
        </p:txBody>
      </p:sp>
    </p:spTree>
    <p:extLst>
      <p:ext uri="{BB962C8B-B14F-4D97-AF65-F5344CB8AC3E}">
        <p14:creationId xmlns:p14="http://schemas.microsoft.com/office/powerpoint/2010/main" val="12256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Motivation</a:t>
            </a:r>
          </a:p>
          <a:p>
            <a:r>
              <a:rPr lang="en-US" sz="1800" dirty="0"/>
              <a:t>Research question</a:t>
            </a:r>
          </a:p>
          <a:p>
            <a:r>
              <a:rPr lang="en-US" sz="1800" dirty="0"/>
              <a:t>SPH: Smoothed Particle Hydrodynamics</a:t>
            </a:r>
          </a:p>
          <a:p>
            <a:r>
              <a:rPr lang="en-US" sz="1800" dirty="0"/>
              <a:t>Particle Interaction Forces (PIF)</a:t>
            </a:r>
          </a:p>
          <a:p>
            <a:r>
              <a:rPr lang="en-US" sz="1800" dirty="0"/>
              <a:t>Method calibrating surface tension</a:t>
            </a:r>
          </a:p>
          <a:p>
            <a:r>
              <a:rPr lang="en-US" sz="1800" dirty="0"/>
              <a:t>Numerical experiments</a:t>
            </a:r>
          </a:p>
          <a:p>
            <a:r>
              <a:rPr lang="en-US" sz="1800" dirty="0"/>
              <a:t>Results</a:t>
            </a:r>
          </a:p>
          <a:p>
            <a:r>
              <a:rPr lang="en-US" sz="1800" dirty="0"/>
              <a:t>Conclusion and recommendations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CCEE-C14C-4094-B18B-D563B76F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Results: static (PIF and CSF)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6305-5E5E-43B8-98EB-4EC45D8B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Lowering the PIF induced surface tension</a:t>
            </a:r>
            <a:endParaRPr lang="en-NL" sz="1800" dirty="0"/>
          </a:p>
        </p:txBody>
      </p:sp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CC7CC47-B8C3-46DA-B307-F47B2AB3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139" y="1675057"/>
            <a:ext cx="5133721" cy="31062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8F7135-0E36-45DF-9686-50C6258E557A}"/>
              </a:ext>
            </a:extLst>
          </p:cNvPr>
          <p:cNvSpPr/>
          <p:nvPr/>
        </p:nvSpPr>
        <p:spPr>
          <a:xfrm>
            <a:off x="2552700" y="3859530"/>
            <a:ext cx="274320" cy="24384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693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EF4F-5143-4892-9A85-B7CF274F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experiments: dynamic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83D0A-D94F-494B-989F-B82486AD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</a:rPr>
              <a:t>O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scillating droplet</a:t>
            </a:r>
          </a:p>
          <a:p>
            <a:r>
              <a:rPr lang="en-GB" sz="1800" b="0" i="0" dirty="0">
                <a:effectLst/>
                <a:latin typeface="Arial" panose="020B0604020202020204" pitchFamily="34" charset="0"/>
              </a:rPr>
              <a:t>Dominant sur</a:t>
            </a:r>
            <a:r>
              <a:rPr lang="en-GB" sz="1800" dirty="0">
                <a:latin typeface="Arial" panose="020B0604020202020204" pitchFamily="34" charset="0"/>
              </a:rPr>
              <a:t>face tension</a:t>
            </a:r>
          </a:p>
          <a:p>
            <a:r>
              <a:rPr lang="en-GB" sz="1800" b="0" i="0" dirty="0">
                <a:effectLst/>
                <a:latin typeface="Arial" panose="020B0604020202020204" pitchFamily="34" charset="0"/>
              </a:rPr>
              <a:t>Newtonian fluid</a:t>
            </a:r>
          </a:p>
          <a:p>
            <a:r>
              <a:rPr lang="en-GB" sz="1800" dirty="0">
                <a:latin typeface="Arial" panose="020B0604020202020204" pitchFamily="34" charset="0"/>
              </a:rPr>
              <a:t>Theoretical period:</a:t>
            </a:r>
          </a:p>
          <a:p>
            <a:endParaRPr lang="en-GB" sz="1800" b="0" i="0" dirty="0">
              <a:effectLst/>
              <a:latin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</a:endParaRPr>
          </a:p>
          <a:p>
            <a:endParaRPr lang="en-GB" sz="18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49F8E-F30F-4595-A3A8-9A725251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77" y="2504449"/>
            <a:ext cx="1757363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5B040-9234-4D27-BBE6-7032DE827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595" y="1305840"/>
            <a:ext cx="4276405" cy="1681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DD6E5-BE49-4967-861C-DD833A469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594" y="3004484"/>
            <a:ext cx="4256870" cy="16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E8F-D783-4273-8551-A7C70087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813" y="205979"/>
            <a:ext cx="7106464" cy="857250"/>
          </a:xfrm>
        </p:spPr>
        <p:txBody>
          <a:bodyPr/>
          <a:lstStyle/>
          <a:p>
            <a:r>
              <a:rPr lang="en-GB" dirty="0"/>
              <a:t>Results: dynamic (PIF)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0E40-F902-4F5F-8257-B818C514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3850"/>
            <a:ext cx="2294384" cy="3482422"/>
          </a:xfrm>
        </p:spPr>
        <p:txBody>
          <a:bodyPr>
            <a:normAutofit/>
          </a:bodyPr>
          <a:lstStyle/>
          <a:p>
            <a:r>
              <a:rPr lang="en-GB" sz="1800" dirty="0"/>
              <a:t>Compact radius</a:t>
            </a:r>
          </a:p>
          <a:p>
            <a:r>
              <a:rPr lang="en-GB" sz="1800" dirty="0"/>
              <a:t>Underestimation surface tension</a:t>
            </a:r>
          </a:p>
          <a:p>
            <a:r>
              <a:rPr lang="en-GB" sz="1800" dirty="0"/>
              <a:t>Surface tension not dominant </a:t>
            </a:r>
            <a:endParaRPr lang="en-NL" sz="18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6D42688-5DB0-4E0E-9251-DEF0C8B5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90" y="1063229"/>
            <a:ext cx="4747672" cy="2786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B2136-46F4-4118-876C-AEAC714C7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490" y="3914325"/>
            <a:ext cx="4927234" cy="7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2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CA58-E09C-4448-804F-E7D95531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Results: dynamic (PIF and CSF)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4F32-2192-4A1E-A4EC-0503D019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L" sz="1800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4CF5353-A601-4F9A-ABFE-62D33C4F3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902" y="1200150"/>
            <a:ext cx="6172872" cy="36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4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3269017-0EA2-4EF7-8E5F-69CF9155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80" y="1200150"/>
            <a:ext cx="6186789" cy="3567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37973-A2F8-4BAD-AB73-ACF3A224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</a:t>
            </a:r>
            <a:r>
              <a:rPr lang="en-GB" sz="3200" dirty="0"/>
              <a:t>: dynamic (PIF and CSF)</a:t>
            </a:r>
            <a:endParaRPr lang="en-N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27B0-A8D6-494C-BEBC-135C9528E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Higher resolution</a:t>
            </a:r>
          </a:p>
        </p:txBody>
      </p:sp>
    </p:spTree>
    <p:extLst>
      <p:ext uri="{BB962C8B-B14F-4D97-AF65-F5344CB8AC3E}">
        <p14:creationId xmlns:p14="http://schemas.microsoft.com/office/powerpoint/2010/main" val="3750116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9B5D-8E34-4640-8536-F02B068F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687E-B5E4-4A1F-9618-73B8BAA9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93510"/>
            <a:ext cx="7106464" cy="453390"/>
          </a:xfrm>
        </p:spPr>
        <p:txBody>
          <a:bodyPr>
            <a:normAutofit/>
          </a:bodyPr>
          <a:lstStyle/>
          <a:p>
            <a:r>
              <a:rPr lang="en-GB" sz="1800" dirty="0"/>
              <a:t>Static case: decoupled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E49A1-0D25-4F47-AB74-D3637A150EE9}"/>
              </a:ext>
            </a:extLst>
          </p:cNvPr>
          <p:cNvSpPr txBox="1">
            <a:spLocks/>
          </p:cNvSpPr>
          <p:nvPr/>
        </p:nvSpPr>
        <p:spPr>
          <a:xfrm>
            <a:off x="1763106" y="1840260"/>
            <a:ext cx="7106464" cy="45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Static case: lowering the PIF surface tension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B79D03-6316-4A34-AFD5-4BD917EFB72A}"/>
              </a:ext>
            </a:extLst>
          </p:cNvPr>
          <p:cNvSpPr txBox="1">
            <a:spLocks/>
          </p:cNvSpPr>
          <p:nvPr/>
        </p:nvSpPr>
        <p:spPr>
          <a:xfrm>
            <a:off x="1763106" y="2387010"/>
            <a:ext cx="7106464" cy="58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Dynamic case: inconclusive results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20948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2B9A-4EEB-489B-9D02-9ECCCF80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DD92-AF26-48E8-9DEC-4E414B8B0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657350"/>
            <a:ext cx="7106464" cy="453390"/>
          </a:xfrm>
        </p:spPr>
        <p:txBody>
          <a:bodyPr>
            <a:normAutofit/>
          </a:bodyPr>
          <a:lstStyle/>
          <a:p>
            <a:r>
              <a:rPr lang="en-GB" sz="1800" dirty="0"/>
              <a:t>Constitutive equation</a:t>
            </a:r>
          </a:p>
          <a:p>
            <a:pPr marL="0" indent="0">
              <a:buNone/>
            </a:pPr>
            <a:endParaRPr lang="en-NL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4919BC-9ED6-4021-948F-258AC5841B4F}"/>
              </a:ext>
            </a:extLst>
          </p:cNvPr>
          <p:cNvSpPr txBox="1">
            <a:spLocks/>
          </p:cNvSpPr>
          <p:nvPr/>
        </p:nvSpPr>
        <p:spPr>
          <a:xfrm>
            <a:off x="1763106" y="2247661"/>
            <a:ext cx="7106464" cy="45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Convergence study</a:t>
            </a:r>
          </a:p>
          <a:p>
            <a:pPr marL="0" indent="0">
              <a:buFont typeface="Arial"/>
              <a:buNone/>
            </a:pPr>
            <a:endParaRPr lang="en-NL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450752-E7BD-45F2-A211-CB5A884D62ED}"/>
              </a:ext>
            </a:extLst>
          </p:cNvPr>
          <p:cNvSpPr txBox="1">
            <a:spLocks/>
          </p:cNvSpPr>
          <p:nvPr/>
        </p:nvSpPr>
        <p:spPr>
          <a:xfrm>
            <a:off x="1763106" y="2841782"/>
            <a:ext cx="7106464" cy="45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Free surface droplet</a:t>
            </a:r>
          </a:p>
          <a:p>
            <a:pPr marL="0" indent="0">
              <a:buFont typeface="Arial"/>
              <a:buNone/>
            </a:pP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510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DAFB-13F2-490E-8B53-E7E44C29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5" name="Content Placeholder 4" descr="A close-up of a water droplet&#10;&#10;Description automatically generated with low confidence">
            <a:extLst>
              <a:ext uri="{FF2B5EF4-FFF2-40B4-BE49-F238E27FC236}">
                <a16:creationId xmlns:a16="http://schemas.microsoft.com/office/drawing/2014/main" id="{8D6B4ABF-B155-4D22-9266-914BFE0E4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2695205" y="-1122415"/>
            <a:ext cx="5326380" cy="7571210"/>
          </a:xfrm>
        </p:spPr>
      </p:pic>
    </p:spTree>
    <p:extLst>
      <p:ext uri="{BB962C8B-B14F-4D97-AF65-F5344CB8AC3E}">
        <p14:creationId xmlns:p14="http://schemas.microsoft.com/office/powerpoint/2010/main" val="272766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B181-15E0-48D1-AF9C-C9637FDC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Motivation: spray drying</a:t>
            </a:r>
            <a:endParaRPr lang="en-NL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0C5B6C-7B13-4944-AE22-82D1266C2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88" r="49150"/>
          <a:stretch/>
        </p:blipFill>
        <p:spPr>
          <a:xfrm>
            <a:off x="6788926" y="163167"/>
            <a:ext cx="1986683" cy="4980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7F58-33BC-49FF-97A8-BDB049B87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Extending shelf live: </a:t>
            </a:r>
          </a:p>
          <a:p>
            <a:pPr lvl="1"/>
            <a:r>
              <a:rPr lang="en-GB" sz="1800" dirty="0"/>
              <a:t>milk and yeast extract</a:t>
            </a:r>
          </a:p>
          <a:p>
            <a:r>
              <a:rPr lang="en-GB" sz="1800" dirty="0"/>
              <a:t>Spray drying equipment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F5AF4-F3B2-4DC6-8B29-11F18E24A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303" y="2637648"/>
            <a:ext cx="3049960" cy="198733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AD3AEA-3A7E-4E1D-A714-D8BF6E4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03" y="4294569"/>
            <a:ext cx="330411" cy="3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4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oughnut, different&#10;&#10;Description automatically generated">
            <a:extLst>
              <a:ext uri="{FF2B5EF4-FFF2-40B4-BE49-F238E27FC236}">
                <a16:creationId xmlns:a16="http://schemas.microsoft.com/office/drawing/2014/main" id="{F3E19481-3283-4FE9-A860-D3E5467C9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38" y="916980"/>
            <a:ext cx="3654527" cy="1654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34E9F-2995-48D0-8195-D7AA4CA5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Motivation: quality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C45C-0FEA-4E17-8275-5542DAC7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3595703" cy="3486122"/>
          </a:xfrm>
        </p:spPr>
        <p:txBody>
          <a:bodyPr>
            <a:normAutofit/>
          </a:bodyPr>
          <a:lstStyle/>
          <a:p>
            <a:r>
              <a:rPr lang="en-GB" sz="1800" dirty="0"/>
              <a:t>Quality end product</a:t>
            </a:r>
          </a:p>
          <a:p>
            <a:pPr lvl="1"/>
            <a:r>
              <a:rPr lang="en-GB" sz="1800" dirty="0"/>
              <a:t>Density</a:t>
            </a:r>
          </a:p>
          <a:p>
            <a:pPr lvl="1"/>
            <a:r>
              <a:rPr lang="en-GB" sz="1800" dirty="0"/>
              <a:t>Particle size</a:t>
            </a:r>
          </a:p>
          <a:p>
            <a:r>
              <a:rPr lang="en-GB" sz="1800" dirty="0"/>
              <a:t>Costly and wasteful production­ trials</a:t>
            </a:r>
          </a:p>
          <a:p>
            <a:r>
              <a:rPr lang="en-GB" sz="1800" dirty="0"/>
              <a:t>Computer models</a:t>
            </a:r>
          </a:p>
          <a:p>
            <a:r>
              <a:rPr lang="en-GB" sz="1800" dirty="0"/>
              <a:t>Incomplete physical foundation</a:t>
            </a:r>
          </a:p>
          <a:p>
            <a:pPr lvl="1"/>
            <a:r>
              <a:rPr lang="en-GB" sz="1400" dirty="0"/>
              <a:t>Viscoelastic properties (rheology)</a:t>
            </a:r>
          </a:p>
          <a:p>
            <a:pPr lvl="1"/>
            <a:r>
              <a:rPr lang="en-GB" sz="1400" dirty="0"/>
              <a:t>Surface tension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NL" sz="1800" dirty="0"/>
          </a:p>
        </p:txBody>
      </p:sp>
      <p:pic>
        <p:nvPicPr>
          <p:cNvPr id="9" name="Picture 8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9171ED34-3CB0-4F49-99CA-4E77F077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392" y="2571750"/>
            <a:ext cx="3595704" cy="2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77FE-D292-4607-8AC3-720A7326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Motivation: rheology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B99F-D46C-4954-AAF5-4F6E5406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Viscosity, elasticity and viscoelasticity</a:t>
            </a:r>
          </a:p>
          <a:p>
            <a:r>
              <a:rPr lang="en-GB" sz="1800" dirty="0"/>
              <a:t>Constitutive equation</a:t>
            </a:r>
          </a:p>
          <a:p>
            <a:r>
              <a:rPr lang="en-GB" sz="1800" dirty="0"/>
              <a:t>Particle Interaction Forces (PIF)</a:t>
            </a:r>
          </a:p>
        </p:txBody>
      </p:sp>
      <p:pic>
        <p:nvPicPr>
          <p:cNvPr id="2050" name="Picture 2" descr="Saffraan Honing | 250 gram | Ervaar Onvergetelijke Smaaksensatie">
            <a:extLst>
              <a:ext uri="{FF2B5EF4-FFF2-40B4-BE49-F238E27FC236}">
                <a16:creationId xmlns:a16="http://schemas.microsoft.com/office/drawing/2014/main" id="{5CFB6BE5-50C1-4B12-8844-ACF8868B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20" y="2450319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7A72257-20CB-47DF-A2EF-D33F41A0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92" y="2989713"/>
            <a:ext cx="2476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0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2F70-92EE-48D3-BDCD-518753B2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Motivation: surface tension </a:t>
            </a:r>
            <a:endParaRPr lang="en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875799-295B-4C8B-9B9F-D044566C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3365154" cy="3486122"/>
          </a:xfrm>
        </p:spPr>
        <p:txBody>
          <a:bodyPr>
            <a:normAutofit/>
          </a:bodyPr>
          <a:lstStyle/>
          <a:p>
            <a:r>
              <a:rPr lang="en-GB" sz="1800" dirty="0"/>
              <a:t>Missing bonds</a:t>
            </a:r>
          </a:p>
          <a:p>
            <a:r>
              <a:rPr lang="en-GB" sz="1800" dirty="0"/>
              <a:t>Parallel force</a:t>
            </a:r>
          </a:p>
          <a:p>
            <a:r>
              <a:rPr lang="en-GB" sz="1800" dirty="0"/>
              <a:t>PIF affects surface tension</a:t>
            </a:r>
          </a:p>
          <a:p>
            <a:pPr marL="0" indent="0">
              <a:buNone/>
            </a:pPr>
            <a:endParaRPr lang="en-NL" sz="1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A32023E-033F-4300-B8D6-0C9F1C9C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051" y="2279579"/>
            <a:ext cx="4370949" cy="2014772"/>
          </a:xfrm>
          <a:prstGeom prst="rect">
            <a:avLst/>
          </a:prstGeom>
        </p:spPr>
      </p:pic>
      <p:pic>
        <p:nvPicPr>
          <p:cNvPr id="4098" name="Picture 2" descr="water tension - Mansah">
            <a:extLst>
              <a:ext uri="{FF2B5EF4-FFF2-40B4-BE49-F238E27FC236}">
                <a16:creationId xmlns:a16="http://schemas.microsoft.com/office/drawing/2014/main" id="{D2701463-A911-4245-ADBC-E7AF448A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05" y="2430547"/>
            <a:ext cx="3279419" cy="18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3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DF88-3E53-4DCF-BED8-15AEBC33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C549-7DB2-4709-A343-5C08045A5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How can Particle Interaction Forces (PIF) be used to calibrate the fluid rheology while adjusting surface tension independently?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6066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A355-CAB8-42C2-87F5-C60B0F05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Numerical Method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6A96-FFAB-4D55-B640-A9CCF321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Smoothed Particle Hydrodynamics (SPH)</a:t>
            </a:r>
          </a:p>
          <a:p>
            <a:pPr lvl="1"/>
            <a:r>
              <a:rPr lang="en-GB" sz="1400" dirty="0"/>
              <a:t>Meshless method</a:t>
            </a:r>
          </a:p>
          <a:p>
            <a:pPr lvl="1"/>
            <a:r>
              <a:rPr lang="en-GB" sz="1400" dirty="0"/>
              <a:t>Fluid discretized in a finite set of particles</a:t>
            </a:r>
          </a:p>
          <a:p>
            <a:pPr lvl="1"/>
            <a:r>
              <a:rPr lang="en-GB" sz="1400" dirty="0"/>
              <a:t>Particles carries field properties</a:t>
            </a:r>
          </a:p>
          <a:p>
            <a:pPr lvl="2"/>
            <a:r>
              <a:rPr lang="en-GB" sz="1200" dirty="0"/>
              <a:t>Density, velocity</a:t>
            </a:r>
          </a:p>
          <a:p>
            <a:r>
              <a:rPr lang="en-GB" sz="1600" dirty="0"/>
              <a:t>Advantages</a:t>
            </a:r>
          </a:p>
          <a:p>
            <a:pPr lvl="1"/>
            <a:r>
              <a:rPr lang="en-GB" sz="1200" dirty="0"/>
              <a:t>Large deformations</a:t>
            </a:r>
          </a:p>
          <a:p>
            <a:pPr lvl="1"/>
            <a:r>
              <a:rPr lang="en-GB" sz="1200" dirty="0"/>
              <a:t>Complex (free) surfaces</a:t>
            </a:r>
          </a:p>
          <a:p>
            <a:r>
              <a:rPr lang="en-GB" sz="1600" dirty="0"/>
              <a:t>Disadvantage</a:t>
            </a:r>
          </a:p>
          <a:p>
            <a:pPr lvl="1"/>
            <a:r>
              <a:rPr lang="en-GB" sz="1200" dirty="0"/>
              <a:t>Convergence</a:t>
            </a:r>
          </a:p>
          <a:p>
            <a:pPr lvl="1"/>
            <a:endParaRPr lang="en-GB" sz="1200" dirty="0"/>
          </a:p>
          <a:p>
            <a:pPr marL="914400" lvl="2" indent="0">
              <a:buNone/>
            </a:pPr>
            <a:r>
              <a:rPr lang="en-GB" sz="1800" dirty="0"/>
              <a:t>		</a:t>
            </a:r>
            <a:endParaRPr lang="en-NL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551AD-8299-4B38-A53B-4C905FFDE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09" y="2350294"/>
            <a:ext cx="2265785" cy="14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C718-652B-4337-BB6F-B3BADF70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Smoothed Particle Hydrodynamics</a:t>
            </a:r>
            <a:endParaRPr lang="en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B7373-9F9A-41EB-8913-95264AD5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090" y="1232715"/>
            <a:ext cx="2786047" cy="726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606280-F17A-4C00-9877-A783A16F7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043" y="2578315"/>
            <a:ext cx="3152112" cy="70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1A0306-9555-4947-BA3C-1E9B9E020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043" y="4000868"/>
            <a:ext cx="3263945" cy="9289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4B9F3FB-E3FE-4518-9768-5B86F2E6D227}"/>
              </a:ext>
            </a:extLst>
          </p:cNvPr>
          <p:cNvGrpSpPr/>
          <p:nvPr/>
        </p:nvGrpSpPr>
        <p:grpSpPr>
          <a:xfrm>
            <a:off x="2130882" y="2071499"/>
            <a:ext cx="3098434" cy="369332"/>
            <a:chOff x="2130882" y="2071499"/>
            <a:chExt cx="3098434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5EC3F2-7B7B-4296-A43A-46B9F9F2B158}"/>
                </a:ext>
              </a:extLst>
            </p:cNvPr>
            <p:cNvSpPr txBox="1"/>
            <p:nvPr/>
          </p:nvSpPr>
          <p:spPr>
            <a:xfrm>
              <a:off x="2130882" y="2071499"/>
              <a:ext cx="309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Smoothing approximation</a:t>
              </a:r>
              <a:endParaRPr lang="en-NL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516DCB36-AF88-4DF0-926A-BF574E151FE9}"/>
                </a:ext>
              </a:extLst>
            </p:cNvPr>
            <p:cNvSpPr/>
            <p:nvPr/>
          </p:nvSpPr>
          <p:spPr>
            <a:xfrm>
              <a:off x="4881186" y="2134921"/>
              <a:ext cx="276293" cy="30591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C12B3F-0822-4346-A96C-B555C4D72F7B}"/>
              </a:ext>
            </a:extLst>
          </p:cNvPr>
          <p:cNvGrpSpPr/>
          <p:nvPr/>
        </p:nvGrpSpPr>
        <p:grpSpPr>
          <a:xfrm>
            <a:off x="2157721" y="3485785"/>
            <a:ext cx="3098434" cy="369332"/>
            <a:chOff x="2157721" y="3485785"/>
            <a:chExt cx="3098434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10AC79-9001-4DEC-BC07-47108002E585}"/>
                </a:ext>
              </a:extLst>
            </p:cNvPr>
            <p:cNvSpPr txBox="1"/>
            <p:nvPr/>
          </p:nvSpPr>
          <p:spPr>
            <a:xfrm>
              <a:off x="2157721" y="3485785"/>
              <a:ext cx="309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Particle approximation</a:t>
              </a:r>
              <a:endParaRPr lang="en-NL" dirty="0"/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DC9F60E7-D04A-4CE9-B2C1-3155C50BE6B0}"/>
                </a:ext>
              </a:extLst>
            </p:cNvPr>
            <p:cNvSpPr/>
            <p:nvPr/>
          </p:nvSpPr>
          <p:spPr>
            <a:xfrm>
              <a:off x="4552264" y="3549207"/>
              <a:ext cx="276293" cy="30591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CB9962-AE41-47B6-A985-8A7C018F6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097" y="4314274"/>
            <a:ext cx="561023" cy="302089"/>
          </a:xfrm>
          <a:prstGeom prst="rect">
            <a:avLst/>
          </a:prstGeom>
        </p:spPr>
      </p:pic>
      <p:pic>
        <p:nvPicPr>
          <p:cNvPr id="30" name="Picture 29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AB29E833-04B7-47B9-85F0-F5ABADA8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316" y="1993658"/>
            <a:ext cx="3913601" cy="1663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DF9BE1-F60A-453E-9CCB-27D9645F42CA}"/>
              </a:ext>
            </a:extLst>
          </p:cNvPr>
          <p:cNvSpPr/>
          <p:nvPr/>
        </p:nvSpPr>
        <p:spPr>
          <a:xfrm>
            <a:off x="6149340" y="4396740"/>
            <a:ext cx="6096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41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11687</TotalTime>
  <Words>503</Words>
  <Application>Microsoft Office PowerPoint</Application>
  <PresentationFormat>On-screen Show (16:9)</PresentationFormat>
  <Paragraphs>184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ArialMT</vt:lpstr>
      <vt:lpstr>Calibri</vt:lpstr>
      <vt:lpstr>Cambria Math</vt:lpstr>
      <vt:lpstr>Roboto Slab</vt:lpstr>
      <vt:lpstr>Tahoma</vt:lpstr>
      <vt:lpstr>Office Theme</vt:lpstr>
      <vt:lpstr>Custom Design</vt:lpstr>
      <vt:lpstr>Calibrating the surface tension in SPH independently of the fluid rheology</vt:lpstr>
      <vt:lpstr>Content</vt:lpstr>
      <vt:lpstr>Motivation: spray drying</vt:lpstr>
      <vt:lpstr>Motivation: quality</vt:lpstr>
      <vt:lpstr>Motivation: rheology</vt:lpstr>
      <vt:lpstr>Motivation: surface tension </vt:lpstr>
      <vt:lpstr>Research question</vt:lpstr>
      <vt:lpstr>Numerical Method</vt:lpstr>
      <vt:lpstr>Smoothed Particle Hydrodynamics</vt:lpstr>
      <vt:lpstr>Incompressible fluid (SPH)</vt:lpstr>
      <vt:lpstr>ISPH       WCSPH</vt:lpstr>
      <vt:lpstr>PowerPoint Presentation</vt:lpstr>
      <vt:lpstr>PIF: virial pressure and surface tension</vt:lpstr>
      <vt:lpstr>Calibrating surface tension</vt:lpstr>
      <vt:lpstr>Numerical experiments</vt:lpstr>
      <vt:lpstr>Numerical experiments: static</vt:lpstr>
      <vt:lpstr>Results: static (PIF)</vt:lpstr>
      <vt:lpstr>Results: static (PIF and CSF)</vt:lpstr>
      <vt:lpstr>Results: static (PIF and CSF)</vt:lpstr>
      <vt:lpstr>Results: static (PIF and CSF)</vt:lpstr>
      <vt:lpstr>Numerical experiments: dynamic</vt:lpstr>
      <vt:lpstr>Results: dynamic (PIF)</vt:lpstr>
      <vt:lpstr>Results: dynamic (PIF and CSF)</vt:lpstr>
      <vt:lpstr>Results: dynamic (PIF and CSF)</vt:lpstr>
      <vt:lpstr>Conclusions </vt:lpstr>
      <vt:lpstr>Recommendations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Kjeld Broekema</cp:lastModifiedBy>
  <cp:revision>202</cp:revision>
  <dcterms:created xsi:type="dcterms:W3CDTF">2015-07-09T11:57:30Z</dcterms:created>
  <dcterms:modified xsi:type="dcterms:W3CDTF">2021-05-25T09:54:54Z</dcterms:modified>
</cp:coreProperties>
</file>