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1" r:id="rId1"/>
  </p:sldMasterIdLst>
  <p:notesMasterIdLst>
    <p:notesMasterId r:id="rId56"/>
  </p:notesMasterIdLst>
  <p:handoutMasterIdLst>
    <p:handoutMasterId r:id="rId57"/>
  </p:handoutMasterIdLst>
  <p:sldIdLst>
    <p:sldId id="258" r:id="rId2"/>
    <p:sldId id="317" r:id="rId3"/>
    <p:sldId id="274" r:id="rId4"/>
    <p:sldId id="318" r:id="rId5"/>
    <p:sldId id="319" r:id="rId6"/>
    <p:sldId id="294" r:id="rId7"/>
    <p:sldId id="321" r:id="rId8"/>
    <p:sldId id="320" r:id="rId9"/>
    <p:sldId id="291" r:id="rId10"/>
    <p:sldId id="335" r:id="rId11"/>
    <p:sldId id="271" r:id="rId12"/>
    <p:sldId id="322" r:id="rId13"/>
    <p:sldId id="333" r:id="rId14"/>
    <p:sldId id="336" r:id="rId15"/>
    <p:sldId id="303" r:id="rId16"/>
    <p:sldId id="302" r:id="rId17"/>
    <p:sldId id="272" r:id="rId18"/>
    <p:sldId id="304" r:id="rId19"/>
    <p:sldId id="281" r:id="rId20"/>
    <p:sldId id="287" r:id="rId21"/>
    <p:sldId id="288" r:id="rId22"/>
    <p:sldId id="289" r:id="rId23"/>
    <p:sldId id="276" r:id="rId24"/>
    <p:sldId id="314" r:id="rId25"/>
    <p:sldId id="315" r:id="rId26"/>
    <p:sldId id="275" r:id="rId27"/>
    <p:sldId id="290" r:id="rId28"/>
    <p:sldId id="316" r:id="rId29"/>
    <p:sldId id="305" r:id="rId30"/>
    <p:sldId id="292" r:id="rId31"/>
    <p:sldId id="299" r:id="rId32"/>
    <p:sldId id="296" r:id="rId33"/>
    <p:sldId id="298" r:id="rId34"/>
    <p:sldId id="264" r:id="rId35"/>
    <p:sldId id="33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42" r:id="rId46"/>
    <p:sldId id="337" r:id="rId47"/>
    <p:sldId id="338" r:id="rId48"/>
    <p:sldId id="339" r:id="rId49"/>
    <p:sldId id="340" r:id="rId50"/>
    <p:sldId id="312" r:id="rId51"/>
    <p:sldId id="309" r:id="rId52"/>
    <p:sldId id="308" r:id="rId53"/>
    <p:sldId id="310" r:id="rId54"/>
    <p:sldId id="311" r:id="rId5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EE94F8F-7336-4F64-BDAA-AEA861C0FC2D}">
          <p14:sldIdLst>
            <p14:sldId id="258"/>
            <p14:sldId id="317"/>
            <p14:sldId id="274"/>
            <p14:sldId id="318"/>
            <p14:sldId id="319"/>
          </p14:sldIdLst>
        </p14:section>
        <p14:section name="Model 2D" id="{CCA61F5F-A7DD-470E-9D46-0B0D04B4501E}">
          <p14:sldIdLst>
            <p14:sldId id="294"/>
            <p14:sldId id="321"/>
            <p14:sldId id="320"/>
            <p14:sldId id="291"/>
            <p14:sldId id="335"/>
          </p14:sldIdLst>
        </p14:section>
        <p14:section name="Model 1D" id="{C981124F-E5C6-4348-A023-76FF63E3F69F}">
          <p14:sldIdLst>
            <p14:sldId id="271"/>
            <p14:sldId id="322"/>
            <p14:sldId id="333"/>
            <p14:sldId id="336"/>
          </p14:sldIdLst>
        </p14:section>
        <p14:section name="#solutions" id="{B38EAD90-2BCB-4BCC-8D13-8DAACB8332D8}">
          <p14:sldIdLst>
            <p14:sldId id="303"/>
            <p14:sldId id="302"/>
          </p14:sldIdLst>
        </p14:section>
        <p14:section name="Discretisation" id="{378F1204-D19D-4A9F-97E2-C3BB83EDFDD7}">
          <p14:sldIdLst>
            <p14:sldId id="272"/>
            <p14:sldId id="304"/>
          </p14:sldIdLst>
        </p14:section>
        <p14:section name="Results Biot" id="{BA633215-6DC9-4CA6-8C43-A37B6E6AD357}">
          <p14:sldIdLst>
            <p14:sldId id="281"/>
            <p14:sldId id="287"/>
          </p14:sldIdLst>
        </p14:section>
        <p14:section name="Results new" id="{375B9785-51F0-4DA9-A920-A93D564230FB}">
          <p14:sldIdLst>
            <p14:sldId id="288"/>
            <p14:sldId id="289"/>
          </p14:sldIdLst>
        </p14:section>
        <p14:section name="Conclusion,Discussion,FurtherResearch" id="{0517580E-3183-4B48-8936-B5AD717845CD}">
          <p14:sldIdLst>
            <p14:sldId id="276"/>
            <p14:sldId id="314"/>
            <p14:sldId id="315"/>
          </p14:sldIdLst>
        </p14:section>
        <p14:section name="Ending" id="{EA01DFFA-A6AD-450A-BF95-E6BE49D84BC6}">
          <p14:sldIdLst>
            <p14:sldId id="275"/>
            <p14:sldId id="290"/>
          </p14:sldIdLst>
        </p14:section>
        <p14:section name="Extra slides" id="{7371AA60-7C4B-4B3B-8028-BF714CCD74A3}">
          <p14:sldIdLst>
            <p14:sldId id="316"/>
            <p14:sldId id="305"/>
            <p14:sldId id="292"/>
            <p14:sldId id="299"/>
            <p14:sldId id="296"/>
            <p14:sldId id="298"/>
            <p14:sldId id="264"/>
            <p14:sldId id="33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42"/>
            <p14:sldId id="337"/>
            <p14:sldId id="338"/>
            <p14:sldId id="339"/>
            <p14:sldId id="340"/>
            <p14:sldId id="312"/>
            <p14:sldId id="309"/>
            <p14:sldId id="308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225"/>
    <a:srgbClr val="2BE591"/>
    <a:srgbClr val="2AF1EC"/>
    <a:srgbClr val="B05714"/>
    <a:srgbClr val="B7760D"/>
    <a:srgbClr val="2F6342"/>
    <a:srgbClr val="244C32"/>
    <a:srgbClr val="C753B9"/>
    <a:srgbClr val="8D8D8D"/>
    <a:srgbClr val="7DD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241B95-9778-456A-A0C5-02CC51D16C78}" v="1" dt="2023-12-18T08:55:53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41" autoAdjust="0"/>
  </p:normalViewPr>
  <p:slideViewPr>
    <p:cSldViewPr snapToGrid="0">
      <p:cViewPr>
        <p:scale>
          <a:sx n="82" d="100"/>
          <a:sy n="82" d="100"/>
        </p:scale>
        <p:origin x="720" y="72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79" d="100"/>
          <a:sy n="79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mke Klein" userId="c96c3ce8796c1bdf" providerId="LiveId" clId="{01241B95-9778-456A-A0C5-02CC51D16C78}"/>
    <pc:docChg chg="addSld delSld modSld modSection">
      <pc:chgData name="Femke Klein" userId="c96c3ce8796c1bdf" providerId="LiveId" clId="{01241B95-9778-456A-A0C5-02CC51D16C78}" dt="2023-12-18T08:57:47.323" v="7" actId="14100"/>
      <pc:docMkLst>
        <pc:docMk/>
      </pc:docMkLst>
      <pc:sldChg chg="modSp mod">
        <pc:chgData name="Femke Klein" userId="c96c3ce8796c1bdf" providerId="LiveId" clId="{01241B95-9778-456A-A0C5-02CC51D16C78}" dt="2023-12-18T08:57:25.940" v="5" actId="114"/>
        <pc:sldMkLst>
          <pc:docMk/>
          <pc:sldMk cId="1922990299" sldId="292"/>
        </pc:sldMkLst>
        <pc:graphicFrameChg chg="modGraphic">
          <ac:chgData name="Femke Klein" userId="c96c3ce8796c1bdf" providerId="LiveId" clId="{01241B95-9778-456A-A0C5-02CC51D16C78}" dt="2023-12-18T08:57:25.940" v="5" actId="114"/>
          <ac:graphicFrameMkLst>
            <pc:docMk/>
            <pc:sldMk cId="1922990299" sldId="292"/>
            <ac:graphicFrameMk id="19" creationId="{00000000-0000-0000-0000-000000000000}"/>
          </ac:graphicFrameMkLst>
        </pc:graphicFrameChg>
      </pc:sldChg>
      <pc:sldChg chg="modSp mod">
        <pc:chgData name="Femke Klein" userId="c96c3ce8796c1bdf" providerId="LiveId" clId="{01241B95-9778-456A-A0C5-02CC51D16C78}" dt="2023-12-18T08:57:47.323" v="7" actId="14100"/>
        <pc:sldMkLst>
          <pc:docMk/>
          <pc:sldMk cId="4163224934" sldId="296"/>
        </pc:sldMkLst>
        <pc:graphicFrameChg chg="mod modGraphic">
          <ac:chgData name="Femke Klein" userId="c96c3ce8796c1bdf" providerId="LiveId" clId="{01241B95-9778-456A-A0C5-02CC51D16C78}" dt="2023-12-18T08:57:47.323" v="7" actId="14100"/>
          <ac:graphicFrameMkLst>
            <pc:docMk/>
            <pc:sldMk cId="4163224934" sldId="296"/>
            <ac:graphicFrameMk id="13" creationId="{00000000-0000-0000-0000-000000000000}"/>
          </ac:graphicFrameMkLst>
        </pc:graphicFrameChg>
      </pc:sldChg>
      <pc:sldChg chg="del">
        <pc:chgData name="Femke Klein" userId="c96c3ce8796c1bdf" providerId="LiveId" clId="{01241B95-9778-456A-A0C5-02CC51D16C78}" dt="2023-12-18T08:57:40.398" v="6" actId="47"/>
        <pc:sldMkLst>
          <pc:docMk/>
          <pc:sldMk cId="517997067" sldId="300"/>
        </pc:sldMkLst>
      </pc:sldChg>
      <pc:sldChg chg="del">
        <pc:chgData name="Femke Klein" userId="c96c3ce8796c1bdf" providerId="LiveId" clId="{01241B95-9778-456A-A0C5-02CC51D16C78}" dt="2023-12-18T08:56:05.162" v="1" actId="47"/>
        <pc:sldMkLst>
          <pc:docMk/>
          <pc:sldMk cId="3416606408" sldId="341"/>
        </pc:sldMkLst>
      </pc:sldChg>
      <pc:sldChg chg="add setBg">
        <pc:chgData name="Femke Klein" userId="c96c3ce8796c1bdf" providerId="LiveId" clId="{01241B95-9778-456A-A0C5-02CC51D16C78}" dt="2023-12-18T08:55:53.962" v="0"/>
        <pc:sldMkLst>
          <pc:docMk/>
          <pc:sldMk cId="3703835099" sldId="34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pPr/>
              <a:t>18-12-2023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pPr/>
              <a:t>18-12-2023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61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026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444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9494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9635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335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6943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6899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62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5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571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93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4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0830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8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2216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1533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6803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0388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6251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1595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698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47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29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25665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1516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3450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8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46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12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18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7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1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993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90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5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0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4" r:id="rId2"/>
    <p:sldLayoutId id="2147483745" r:id="rId3"/>
    <p:sldLayoutId id="2147483746" r:id="rId4"/>
    <p:sldLayoutId id="2147483747" r:id="rId5"/>
    <p:sldLayoutId id="2147483779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1.png"/><Relationship Id="rId5" Type="http://schemas.openxmlformats.org/officeDocument/2006/relationships/image" Target="../media/image34.png"/><Relationship Id="rId4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0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sz="2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Femke Klein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261464" y="1201783"/>
            <a:ext cx="4450078" cy="3020084"/>
          </a:xfrm>
        </p:spPr>
        <p:txBody>
          <a:bodyPr anchor="ctr">
            <a:noAutofit/>
          </a:bodyPr>
          <a:lstStyle/>
          <a:p>
            <a:pPr algn="ctr"/>
            <a:r>
              <a:rPr lang="en-GB" b="1" dirty="0">
                <a:ln>
                  <a:solidFill>
                    <a:schemeClr val="tx1"/>
                  </a:solidFill>
                </a:ln>
              </a:rPr>
              <a:t>Compressible </a:t>
            </a:r>
            <a:br>
              <a:rPr lang="en-GB" b="1" dirty="0">
                <a:ln>
                  <a:solidFill>
                    <a:schemeClr val="tx1"/>
                  </a:solidFill>
                </a:ln>
              </a:rPr>
            </a:br>
            <a:r>
              <a:rPr lang="en-GB" b="1" dirty="0">
                <a:ln>
                  <a:solidFill>
                    <a:schemeClr val="tx1"/>
                  </a:solidFill>
                </a:ln>
              </a:rPr>
              <a:t>vs.</a:t>
            </a:r>
            <a:br>
              <a:rPr lang="en-GB" b="1" dirty="0">
                <a:ln>
                  <a:solidFill>
                    <a:schemeClr val="tx1"/>
                  </a:solidFill>
                </a:ln>
              </a:rPr>
            </a:br>
            <a:r>
              <a:rPr lang="en-GB" b="1" dirty="0">
                <a:ln>
                  <a:solidFill>
                    <a:schemeClr val="tx1"/>
                  </a:solidFill>
                </a:ln>
              </a:rPr>
              <a:t>incompressible</a:t>
            </a:r>
            <a:br>
              <a:rPr lang="en-GB" b="1" dirty="0">
                <a:ln>
                  <a:solidFill>
                    <a:schemeClr val="tx1"/>
                  </a:solidFill>
                </a:ln>
              </a:rPr>
            </a:br>
            <a:r>
              <a:rPr lang="en-GB" b="1" dirty="0">
                <a:ln>
                  <a:solidFill>
                    <a:schemeClr val="tx1"/>
                  </a:solidFill>
                </a:ln>
              </a:rPr>
              <a:t>pore water in </a:t>
            </a:r>
            <a:br>
              <a:rPr lang="en-GB" b="1" dirty="0">
                <a:ln>
                  <a:solidFill>
                    <a:schemeClr val="tx1"/>
                  </a:solidFill>
                </a:ln>
              </a:rPr>
            </a:br>
            <a:r>
              <a:rPr lang="en-GB" b="1" dirty="0">
                <a:ln>
                  <a:solidFill>
                    <a:schemeClr val="tx1"/>
                  </a:solidFill>
                </a:ln>
              </a:rPr>
              <a:t>fully-saturated </a:t>
            </a:r>
            <a:r>
              <a:rPr lang="en-GB" b="1" dirty="0" err="1">
                <a:ln>
                  <a:solidFill>
                    <a:schemeClr val="tx1"/>
                  </a:solidFill>
                </a:ln>
              </a:rPr>
              <a:t>poroelastic</a:t>
            </a:r>
            <a:r>
              <a:rPr lang="en-GB" b="1" dirty="0">
                <a:ln>
                  <a:solidFill>
                    <a:schemeClr val="tx1"/>
                  </a:solidFill>
                </a:ln>
              </a:rPr>
              <a:t> soil</a:t>
            </a: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6540188" y="4591123"/>
            <a:ext cx="5004000" cy="555643"/>
          </a:xfrm>
        </p:spPr>
        <p:txBody>
          <a:bodyPr>
            <a:noAutofit/>
          </a:bodyPr>
          <a:lstStyle/>
          <a:p>
            <a:r>
              <a:rPr lang="nl-NL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Literature</a:t>
            </a:r>
            <a:r>
              <a:rPr lang="nl-NL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report</a:t>
            </a:r>
          </a:p>
        </p:txBody>
      </p:sp>
      <p:pic>
        <p:nvPicPr>
          <p:cNvPr id="9" name="Tijdelijke aanduiding voor afbeelding 8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7" r="24987"/>
          <a:stretch>
            <a:fillRect/>
          </a:stretch>
        </p:blipFill>
        <p:spPr/>
      </p:pic>
      <p:sp>
        <p:nvSpPr>
          <p:cNvPr id="10" name="Tijdelijke aanduiding voor tekst 1"/>
          <p:cNvSpPr txBox="1">
            <a:spLocks/>
          </p:cNvSpPr>
          <p:nvPr/>
        </p:nvSpPr>
        <p:spPr>
          <a:xfrm>
            <a:off x="6557551" y="6254422"/>
            <a:ext cx="5004000" cy="389360"/>
          </a:xfrm>
          <a:prstGeom prst="rect">
            <a:avLst/>
          </a:prstGeom>
        </p:spPr>
        <p:txBody>
          <a:bodyPr vert="horz" lIns="11880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18 december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564" y="5594396"/>
            <a:ext cx="2691436" cy="12714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626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3"/>
          </p:nvPr>
        </p:nvSpPr>
        <p:spPr>
          <a:xfrm>
            <a:off x="277695" y="1871555"/>
            <a:ext cx="5567519" cy="64722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600" dirty="0" err="1"/>
              <a:t>Boundary</a:t>
            </a:r>
            <a:r>
              <a:rPr lang="nl-NL" sz="2600" dirty="0"/>
              <a:t> </a:t>
            </a:r>
            <a:r>
              <a:rPr lang="nl-NL" sz="2600" dirty="0" err="1"/>
              <a:t>conditions</a:t>
            </a:r>
            <a:endParaRPr lang="nl-NL" sz="26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44244" y="394791"/>
            <a:ext cx="13232860" cy="1279036"/>
          </a:xfrm>
        </p:spPr>
        <p:txBody>
          <a:bodyPr>
            <a:noAutofit/>
          </a:bodyPr>
          <a:lstStyle/>
          <a:p>
            <a:r>
              <a:rPr lang="nl-NL" sz="3400" b="1" dirty="0"/>
              <a:t>The model of </a:t>
            </a:r>
            <a:br>
              <a:rPr lang="nl-NL" sz="3400" b="1" dirty="0"/>
            </a:br>
            <a:r>
              <a:rPr lang="nl-NL" sz="3400" b="1" dirty="0">
                <a:solidFill>
                  <a:srgbClr val="2BE591"/>
                </a:solidFill>
              </a:rPr>
              <a:t>Van Damme </a:t>
            </a:r>
            <a:r>
              <a:rPr lang="nl-NL" sz="3400" b="1" dirty="0" err="1">
                <a:solidFill>
                  <a:srgbClr val="2BE591"/>
                </a:solidFill>
              </a:rPr>
              <a:t>and</a:t>
            </a:r>
            <a:r>
              <a:rPr lang="nl-NL" sz="3400" b="1" dirty="0">
                <a:solidFill>
                  <a:srgbClr val="2BE591"/>
                </a:solidFill>
              </a:rPr>
              <a:t> Den Ouden-Van der Horst</a:t>
            </a:r>
            <a:r>
              <a:rPr lang="nl-NL" sz="3400" b="1" dirty="0">
                <a:solidFill>
                  <a:srgbClr val="60C867"/>
                </a:solidFill>
              </a:rPr>
              <a:t> </a:t>
            </a:r>
            <a:r>
              <a:rPr lang="nl-NL" sz="3400" b="1" dirty="0"/>
              <a:t>(2D)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2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16" name="Tijdelijke aanduiding voor tekst 3"/>
          <p:cNvSpPr txBox="1">
            <a:spLocks/>
          </p:cNvSpPr>
          <p:nvPr/>
        </p:nvSpPr>
        <p:spPr>
          <a:xfrm>
            <a:off x="6919422" y="1871555"/>
            <a:ext cx="5567519" cy="647228"/>
          </a:xfrm>
          <a:prstGeom prst="rect">
            <a:avLst/>
          </a:prstGeom>
          <a:noFill/>
        </p:spPr>
        <p:txBody>
          <a:bodyPr vert="horz" lIns="180000" tIns="180000" rIns="180000" bIns="7200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None/>
              <a:defRPr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None/>
              <a:defRPr sz="16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None/>
              <a:defRPr sz="16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None/>
              <a:defRPr sz="16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600" dirty="0" err="1"/>
              <a:t>initial</a:t>
            </a:r>
            <a:r>
              <a:rPr lang="nl-NL" sz="2600" dirty="0"/>
              <a:t> </a:t>
            </a:r>
            <a:r>
              <a:rPr lang="nl-NL" sz="2600" dirty="0" err="1"/>
              <a:t>conditions</a:t>
            </a:r>
            <a:endParaRPr lang="nl-NL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el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6948390"/>
                  </p:ext>
                </p:extLst>
              </p:nvPr>
            </p:nvGraphicFramePr>
            <p:xfrm>
              <a:off x="443482" y="2647061"/>
              <a:ext cx="6316131" cy="324840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909062">
                      <a:extLst>
                        <a:ext uri="{9D8B030D-6E8A-4147-A177-3AD203B41FA5}">
                          <a16:colId xmlns:a16="http://schemas.microsoft.com/office/drawing/2014/main" val="3485069266"/>
                        </a:ext>
                      </a:extLst>
                    </a:gridCol>
                    <a:gridCol w="4407069">
                      <a:extLst>
                        <a:ext uri="{9D8B030D-6E8A-4147-A177-3AD203B41FA5}">
                          <a16:colId xmlns:a16="http://schemas.microsoft.com/office/drawing/2014/main" val="30561189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Boundary</a:t>
                          </a:r>
                          <a:endParaRPr lang="nl-N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Condition</a:t>
                          </a:r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5624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4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𝜇𝜔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 −2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𝑥𝑧</m:t>
                                  </m:r>
                                </m:sub>
                              </m:sSub>
                            </m:oMath>
                          </a14:m>
                          <a:endParaRPr lang="nl-NL" sz="2400" dirty="0"/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𝑧𝑧</m:t>
                                  </m:r>
                                </m:sub>
                              </m:sSub>
                            </m:oMath>
                          </a14:m>
                          <a:endParaRPr lang="nl-NL" sz="2400" dirty="0"/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𝑣𝑜𝑙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𝜕𝜔</m:t>
                                  </m:r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12686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nl-NL" sz="24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𝑣𝑜𝑙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4219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=0,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nl-N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𝑣𝑜𝑙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80229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el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6948390"/>
                  </p:ext>
                </p:extLst>
              </p:nvPr>
            </p:nvGraphicFramePr>
            <p:xfrm>
              <a:off x="443482" y="2647061"/>
              <a:ext cx="6316131" cy="324840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909062">
                      <a:extLst>
                        <a:ext uri="{9D8B030D-6E8A-4147-A177-3AD203B41FA5}">
                          <a16:colId xmlns:a16="http://schemas.microsoft.com/office/drawing/2014/main" val="3485069266"/>
                        </a:ext>
                      </a:extLst>
                    </a:gridCol>
                    <a:gridCol w="4407069">
                      <a:extLst>
                        <a:ext uri="{9D8B030D-6E8A-4147-A177-3AD203B41FA5}">
                          <a16:colId xmlns:a16="http://schemas.microsoft.com/office/drawing/2014/main" val="305611899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nl-NL" sz="2400" dirty="0" err="1" smtClean="0"/>
                            <a:t>Boundary</a:t>
                          </a:r>
                          <a:endParaRPr lang="nl-N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dirty="0" err="1" smtClean="0"/>
                            <a:t>Condition</a:t>
                          </a:r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5624086"/>
                      </a:ext>
                    </a:extLst>
                  </a:tr>
                  <a:tr h="1532763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319" t="-32937" r="-232907" b="-82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43370" t="-32937" r="-691" b="-829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1268678"/>
                      </a:ext>
                    </a:extLst>
                  </a:tr>
                  <a:tr h="629222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319" t="-322115" r="-232907" b="-100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43370" t="-322115" r="-691" b="-100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421926"/>
                      </a:ext>
                    </a:extLst>
                  </a:tr>
                  <a:tr h="629222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319" t="-426214" r="-232907" b="-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43370" t="-426214" r="-691" b="-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0229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Afgeronde rechthoek 14"/>
          <p:cNvSpPr/>
          <p:nvPr/>
        </p:nvSpPr>
        <p:spPr>
          <a:xfrm>
            <a:off x="2686345" y="4064595"/>
            <a:ext cx="3935596" cy="565278"/>
          </a:xfrm>
          <a:prstGeom prst="roundRect">
            <a:avLst/>
          </a:prstGeom>
          <a:noFill/>
          <a:ln w="38100">
            <a:solidFill>
              <a:srgbClr val="D52B1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el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6046176"/>
                  </p:ext>
                </p:extLst>
              </p:nvPr>
            </p:nvGraphicFramePr>
            <p:xfrm>
              <a:off x="6919423" y="2637684"/>
              <a:ext cx="5129823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237813">
                      <a:extLst>
                        <a:ext uri="{9D8B030D-6E8A-4147-A177-3AD203B41FA5}">
                          <a16:colId xmlns:a16="http://schemas.microsoft.com/office/drawing/2014/main" val="3769409338"/>
                        </a:ext>
                      </a:extLst>
                    </a:gridCol>
                    <a:gridCol w="3892010">
                      <a:extLst>
                        <a:ext uri="{9D8B030D-6E8A-4147-A177-3AD203B41FA5}">
                          <a16:colId xmlns:a16="http://schemas.microsoft.com/office/drawing/2014/main" val="14980099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Initial</a:t>
                          </a:r>
                          <a:endParaRPr lang="nl-N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Condition</a:t>
                          </a:r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8350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𝑣𝑜𝑙</m:t>
                                    </m:r>
                                  </m:sub>
                                </m:sSub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41298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el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6046176"/>
                  </p:ext>
                </p:extLst>
              </p:nvPr>
            </p:nvGraphicFramePr>
            <p:xfrm>
              <a:off x="6919423" y="2637684"/>
              <a:ext cx="5129823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237813">
                      <a:extLst>
                        <a:ext uri="{9D8B030D-6E8A-4147-A177-3AD203B41FA5}">
                          <a16:colId xmlns:a16="http://schemas.microsoft.com/office/drawing/2014/main" val="3769409338"/>
                        </a:ext>
                      </a:extLst>
                    </a:gridCol>
                    <a:gridCol w="3892010">
                      <a:extLst>
                        <a:ext uri="{9D8B030D-6E8A-4147-A177-3AD203B41FA5}">
                          <a16:colId xmlns:a16="http://schemas.microsoft.com/office/drawing/2014/main" val="149800995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nl-NL" sz="2400" dirty="0" err="1" smtClean="0"/>
                            <a:t>Initial</a:t>
                          </a:r>
                          <a:endParaRPr lang="nl-N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dirty="0" err="1" smtClean="0"/>
                            <a:t>Condition</a:t>
                          </a:r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835095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4"/>
                          <a:stretch>
                            <a:fillRect l="-493" t="-110667" r="-316749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4"/>
                          <a:stretch>
                            <a:fillRect l="-31925" t="-110667" r="-626" b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412989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398C482B-54C3-0ED0-F57D-75854C08CBFD}"/>
                  </a:ext>
                </a:extLst>
              </p:cNvPr>
              <p:cNvSpPr txBox="1"/>
              <p:nvPr/>
            </p:nvSpPr>
            <p:spPr>
              <a:xfrm>
                <a:off x="443482" y="6047407"/>
                <a:ext cx="67892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1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𝑥𝑧</m:t>
                        </m:r>
                      </m:sub>
                    </m:sSub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NL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nl-NL" sz="1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1800" dirty="0"/>
                  <a:t>only </a:t>
                </a:r>
                <a:r>
                  <a:rPr lang="nl-NL" sz="1800" dirty="0" err="1"/>
                  <a:t>depend</a:t>
                </a:r>
                <a:r>
                  <a:rPr lang="nl-NL" sz="1800" dirty="0"/>
                  <a:t> on time.</a:t>
                </a:r>
                <a:endParaRPr lang="nl-NL" dirty="0"/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398C482B-54C3-0ED0-F57D-75854C08C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82" y="6047407"/>
                <a:ext cx="6789270" cy="369332"/>
              </a:xfrm>
              <a:prstGeom prst="rect">
                <a:avLst/>
              </a:prstGeom>
              <a:blipFill>
                <a:blip r:embed="rId5"/>
                <a:stretch>
                  <a:fillRect l="-719" t="-655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41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65545" y="902039"/>
            <a:ext cx="10923588" cy="763737"/>
          </a:xfrm>
        </p:spPr>
        <p:txBody>
          <a:bodyPr>
            <a:normAutofit/>
          </a:bodyPr>
          <a:lstStyle/>
          <a:p>
            <a:r>
              <a:rPr lang="nl-NL" b="1" dirty="0" err="1"/>
              <a:t>Resulting</a:t>
            </a:r>
            <a:r>
              <a:rPr lang="nl-NL" b="1" dirty="0"/>
              <a:t> </a:t>
            </a:r>
            <a:r>
              <a:rPr lang="nl-NL" b="1" dirty="0" err="1"/>
              <a:t>physical</a:t>
            </a:r>
            <a:r>
              <a:rPr lang="nl-NL" b="1" dirty="0"/>
              <a:t> </a:t>
            </a:r>
            <a:r>
              <a:rPr lang="nl-NL" b="1" dirty="0" err="1"/>
              <a:t>models</a:t>
            </a:r>
            <a:r>
              <a:rPr lang="nl-NL" b="1" dirty="0"/>
              <a:t> (1D)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el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0557356"/>
                  </p:ext>
                </p:extLst>
              </p:nvPr>
            </p:nvGraphicFramePr>
            <p:xfrm>
              <a:off x="623426" y="2789346"/>
              <a:ext cx="7964990" cy="34068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700928">
                      <a:extLst>
                        <a:ext uri="{9D8B030D-6E8A-4147-A177-3AD203B41FA5}">
                          <a16:colId xmlns:a16="http://schemas.microsoft.com/office/drawing/2014/main" val="3625808266"/>
                        </a:ext>
                      </a:extLst>
                    </a:gridCol>
                    <a:gridCol w="3264062">
                      <a:extLst>
                        <a:ext uri="{9D8B030D-6E8A-4147-A177-3AD203B41FA5}">
                          <a16:colId xmlns:a16="http://schemas.microsoft.com/office/drawing/2014/main" val="226770229"/>
                        </a:ext>
                      </a:extLst>
                    </a:gridCol>
                  </a:tblGrid>
                  <a:tr h="547707"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Changed</a:t>
                          </a:r>
                          <a:r>
                            <a:rPr lang="nl-NL" sz="2400" dirty="0"/>
                            <a:t> variables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772401"/>
                      </a:ext>
                    </a:extLst>
                  </a:tr>
                  <a:tr h="768747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Effective</a:t>
                          </a:r>
                          <a:r>
                            <a:rPr lang="nl-NL" sz="2400" dirty="0">
                              <a:latin typeface="+mj-lt"/>
                            </a:rPr>
                            <a:t> stress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𝑧𝑧</m:t>
                                    </m:r>
                                  </m:sub>
                                  <m:sup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d>
                                  <m:d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𝑣𝑜𝑙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161889"/>
                      </a:ext>
                    </a:extLst>
                  </a:tr>
                  <a:tr h="933371"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Volumetric</a:t>
                          </a:r>
                          <a:r>
                            <a:rPr lang="nl-NL" sz="2400" dirty="0"/>
                            <a:t> </a:t>
                          </a:r>
                          <a:r>
                            <a:rPr lang="nl-NL" sz="2400" dirty="0" err="1"/>
                            <a:t>strain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vol</m:t>
                                    </m:r>
                                  </m:sub>
                                </m:sSub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nl-NL" sz="2400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48591"/>
                      </a:ext>
                    </a:extLst>
                  </a:tr>
                  <a:tr h="609278"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Vorticity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1474784"/>
                      </a:ext>
                    </a:extLst>
                  </a:tr>
                  <a:tr h="547707">
                    <a:tc>
                      <a:txBody>
                        <a:bodyPr/>
                        <a:lstStyle/>
                        <a:p>
                          <a:r>
                            <a:rPr lang="nl-NL" sz="2400" i="1" dirty="0"/>
                            <a:t>x</a:t>
                          </a:r>
                          <a:r>
                            <a:rPr lang="nl-NL" sz="2400" dirty="0"/>
                            <a:t>-displacement of </a:t>
                          </a:r>
                          <a:r>
                            <a:rPr lang="nl-NL" sz="2400" dirty="0" err="1"/>
                            <a:t>soil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71215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el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0557356"/>
                  </p:ext>
                </p:extLst>
              </p:nvPr>
            </p:nvGraphicFramePr>
            <p:xfrm>
              <a:off x="623426" y="2789346"/>
              <a:ext cx="7964990" cy="340681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700928">
                      <a:extLst>
                        <a:ext uri="{9D8B030D-6E8A-4147-A177-3AD203B41FA5}">
                          <a16:colId xmlns:a16="http://schemas.microsoft.com/office/drawing/2014/main" val="3625808266"/>
                        </a:ext>
                      </a:extLst>
                    </a:gridCol>
                    <a:gridCol w="3264062">
                      <a:extLst>
                        <a:ext uri="{9D8B030D-6E8A-4147-A177-3AD203B41FA5}">
                          <a16:colId xmlns:a16="http://schemas.microsoft.com/office/drawing/2014/main" val="226770229"/>
                        </a:ext>
                      </a:extLst>
                    </a:gridCol>
                  </a:tblGrid>
                  <a:tr h="547707"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Changed</a:t>
                          </a:r>
                          <a:r>
                            <a:rPr lang="nl-NL" sz="2400" dirty="0"/>
                            <a:t> variables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772401"/>
                      </a:ext>
                    </a:extLst>
                  </a:tr>
                  <a:tr h="768747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Effective</a:t>
                          </a:r>
                          <a:r>
                            <a:rPr lang="nl-NL" sz="2400" dirty="0">
                              <a:latin typeface="+mj-lt"/>
                            </a:rPr>
                            <a:t> stress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44030" t="-76984" r="-933" b="-2793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6161889"/>
                      </a:ext>
                    </a:extLst>
                  </a:tr>
                  <a:tr h="933371"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Volumetric</a:t>
                          </a:r>
                          <a:r>
                            <a:rPr lang="nl-NL" sz="2400" dirty="0"/>
                            <a:t> </a:t>
                          </a:r>
                          <a:r>
                            <a:rPr lang="nl-NL" sz="2400" dirty="0" err="1"/>
                            <a:t>strain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44030" t="-144805" r="-933" b="-1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48591"/>
                      </a:ext>
                    </a:extLst>
                  </a:tr>
                  <a:tr h="609278"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Vorticity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44030" t="-377000" r="-933" b="-9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1474784"/>
                      </a:ext>
                    </a:extLst>
                  </a:tr>
                  <a:tr h="547707">
                    <a:tc>
                      <a:txBody>
                        <a:bodyPr/>
                        <a:lstStyle/>
                        <a:p>
                          <a:r>
                            <a:rPr lang="nl-NL" sz="2400" i="1" dirty="0"/>
                            <a:t>x</a:t>
                          </a:r>
                          <a:r>
                            <a:rPr lang="nl-NL" sz="2400" dirty="0"/>
                            <a:t>-displacement of </a:t>
                          </a:r>
                          <a:r>
                            <a:rPr lang="nl-NL" sz="2400" dirty="0" err="1"/>
                            <a:t>soil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44030" t="-530000" r="-933" b="-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71215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teks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11851" y="2084811"/>
                <a:ext cx="5337174" cy="578137"/>
              </a:xfrm>
            </p:spPr>
            <p:txBody>
              <a:bodyPr/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cap="none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2400" b="0" i="1" cap="none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nl-NL" sz="2400" b="0" i="1" cap="none" smtClean="0">
                        <a:latin typeface="Cambria Math" panose="02040503050406030204" pitchFamily="18" charset="0"/>
                      </a:rPr>
                      <m:t>=0,     </m:t>
                    </m:r>
                    <m:r>
                      <a:rPr lang="nl-NL" sz="2400" b="1" i="0" cap="none" smtClean="0">
                        <a:latin typeface="Cambria Math" panose="02040503050406030204" pitchFamily="18" charset="0"/>
                      </a:rPr>
                      <m:t>𝛁</m:t>
                    </m:r>
                    <m:sSub>
                      <m:sSubPr>
                        <m:ctrlPr>
                          <a:rPr lang="nl-NL" sz="2400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b="0" i="0" cap="none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2400" b="0" i="0" cap="none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nl-NL" sz="2400" b="0" i="0" cap="none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b="1" i="0" cap="none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nl-NL" sz="2400" b="0" i="0" cap="none" smtClean="0">
                        <a:latin typeface="Cambria Math" panose="02040503050406030204" pitchFamily="18" charset="0"/>
                      </a:rPr>
                      <m:t>,      </m:t>
                    </m:r>
                    <m:f>
                      <m:fPr>
                        <m:ctrlPr>
                          <a:rPr lang="nl-NL" sz="2400" b="0" i="1" cap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cap="none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nl-NL" sz="2400" b="0" i="1" cap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cap="none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nl-NL" sz="2400" b="0" i="1" cap="none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nl-NL" sz="2400" b="0" i="1" cap="none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nl-NL" sz="2400" b="0" i="1" cap="none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nl-NL" sz="2400" b="0" i="1" cap="none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NL" sz="2000" b="0" cap="none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ijdelijke aanduiding voor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11851" y="2084811"/>
                <a:ext cx="5337174" cy="57813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71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el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6727866"/>
                  </p:ext>
                </p:extLst>
              </p:nvPr>
            </p:nvGraphicFramePr>
            <p:xfrm>
              <a:off x="109642" y="2479131"/>
              <a:ext cx="11456688" cy="433717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907049">
                      <a:extLst>
                        <a:ext uri="{9D8B030D-6E8A-4147-A177-3AD203B41FA5}">
                          <a16:colId xmlns:a16="http://schemas.microsoft.com/office/drawing/2014/main" val="705980200"/>
                        </a:ext>
                      </a:extLst>
                    </a:gridCol>
                    <a:gridCol w="5549639">
                      <a:extLst>
                        <a:ext uri="{9D8B030D-6E8A-4147-A177-3AD203B41FA5}">
                          <a16:colId xmlns:a16="http://schemas.microsoft.com/office/drawing/2014/main" val="2523611293"/>
                        </a:ext>
                      </a:extLst>
                    </a:gridCol>
                  </a:tblGrid>
                  <a:tr h="456103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Formulas</a:t>
                          </a:r>
                          <a:r>
                            <a:rPr lang="nl-NL" sz="2400" dirty="0">
                              <a:latin typeface="+mj-lt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, 0</m:t>
                                    </m:r>
                                  </m:e>
                                </m:d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×(0,</m:t>
                                </m:r>
                                <m:sSub>
                                  <m:sSub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𝑒𝑛𝑑</m:t>
                                    </m:r>
                                  </m:sub>
                                </m:sSub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2508515"/>
                      </a:ext>
                    </a:extLst>
                  </a:tr>
                  <a:tr h="343336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Vorticity</a:t>
                          </a:r>
                          <a:r>
                            <a:rPr lang="nl-NL" sz="2400" baseline="0" dirty="0">
                              <a:latin typeface="+mj-lt"/>
                            </a:rPr>
                            <a:t> </a:t>
                          </a:r>
                          <a:r>
                            <a:rPr lang="nl-NL" sz="2400" baseline="0" dirty="0" err="1">
                              <a:latin typeface="+mj-lt"/>
                            </a:rPr>
                            <a:t>equation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Wingdings" panose="05000000000000000000" pitchFamily="2" charset="2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0=0</m:t>
                                </m:r>
                              </m:oMath>
                            </m:oMathPara>
                          </a14:m>
                          <a:endParaRPr lang="nl-NL" sz="2400" b="0" i="1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8041785"/>
                      </a:ext>
                    </a:extLst>
                  </a:tr>
                  <a:tr h="627462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Volumetric</a:t>
                          </a:r>
                          <a:r>
                            <a:rPr lang="nl-NL" sz="2400" dirty="0">
                              <a:latin typeface="+mj-lt"/>
                            </a:rPr>
                            <a:t> </a:t>
                          </a:r>
                          <a:r>
                            <a:rPr lang="nl-NL" sz="2400" dirty="0" err="1">
                              <a:latin typeface="+mj-lt"/>
                            </a:rPr>
                            <a:t>strain</a:t>
                          </a:r>
                          <a:r>
                            <a:rPr lang="nl-NL" sz="2400" dirty="0">
                              <a:latin typeface="+mj-lt"/>
                            </a:rPr>
                            <a:t> </a:t>
                          </a:r>
                          <a:r>
                            <a:rPr lang="nl-NL" sz="2400" dirty="0" err="1">
                              <a:latin typeface="+mj-lt"/>
                            </a:rPr>
                            <a:t>equation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𝑣𝑜𝑙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d>
                                  <m:d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𝑣𝑜𝑙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f>
                                  <m:f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num>
                                  <m:den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0397049"/>
                      </a:ext>
                    </a:extLst>
                  </a:tr>
                  <a:tr h="614149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Pore</a:t>
                          </a:r>
                          <a:r>
                            <a:rPr lang="nl-NL" sz="2400" dirty="0">
                              <a:latin typeface="+mj-lt"/>
                            </a:rPr>
                            <a:t> water </a:t>
                          </a:r>
                          <a:r>
                            <a:rPr lang="nl-NL" sz="2400" dirty="0" err="1">
                              <a:latin typeface="+mj-lt"/>
                            </a:rPr>
                            <a:t>pressure</a:t>
                          </a:r>
                          <a:r>
                            <a:rPr lang="nl-NL" sz="2400" dirty="0">
                              <a:latin typeface="+mj-lt"/>
                            </a:rPr>
                            <a:t> </a:t>
                          </a:r>
                          <a:r>
                            <a:rPr lang="nl-NL" sz="2400" dirty="0" err="1">
                              <a:latin typeface="+mj-lt"/>
                            </a:rPr>
                            <a:t>equation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f>
                                  <m:f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num>
                                  <m:den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f>
                                  <m:f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num>
                                  <m:den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ϵ</m:t>
                                        </m:r>
                                      </m:e>
                                      <m:sub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𝑣𝑜𝑙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4481132"/>
                      </a:ext>
                    </a:extLst>
                  </a:tr>
                  <a:tr h="428007">
                    <a:tc>
                      <a:txBody>
                        <a:bodyPr/>
                        <a:lstStyle/>
                        <a:p>
                          <a:r>
                            <a:rPr lang="nl-NL" sz="2400" dirty="0">
                              <a:latin typeface="+mj-lt"/>
                            </a:rPr>
                            <a:t>Displacement in </a:t>
                          </a:r>
                          <a:r>
                            <a:rPr lang="nl-NL" sz="2400" dirty="0" err="1">
                              <a:latin typeface="+mj-lt"/>
                            </a:rPr>
                            <a:t>horizontal-direction</a:t>
                          </a:r>
                          <a:r>
                            <a:rPr lang="nl-NL" sz="2400" baseline="0" dirty="0">
                              <a:latin typeface="+mj-lt"/>
                            </a:rPr>
                            <a:t> </a:t>
                          </a:r>
                          <a:r>
                            <a:rPr lang="nl-NL" sz="2400" baseline="0" dirty="0" err="1">
                              <a:latin typeface="+mj-lt"/>
                            </a:rPr>
                            <a:t>equation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0=0</m:t>
                                </m:r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0790104"/>
                      </a:ext>
                    </a:extLst>
                  </a:tr>
                  <a:tr h="635709">
                    <a:tc>
                      <a:txBody>
                        <a:bodyPr/>
                        <a:lstStyle/>
                        <a:p>
                          <a:r>
                            <a:rPr lang="nl-NL" sz="2400" dirty="0">
                              <a:latin typeface="+mj-lt"/>
                            </a:rPr>
                            <a:t>Displacement in </a:t>
                          </a:r>
                          <a:r>
                            <a:rPr lang="nl-NL" sz="2400" dirty="0" err="1">
                              <a:latin typeface="+mj-lt"/>
                            </a:rPr>
                            <a:t>vertical-direction</a:t>
                          </a:r>
                          <a:r>
                            <a:rPr lang="nl-NL" sz="2400" baseline="0" dirty="0">
                              <a:latin typeface="+mj-lt"/>
                            </a:rPr>
                            <a:t> </a:t>
                          </a:r>
                          <a:r>
                            <a:rPr lang="nl-NL" sz="2400" baseline="0" dirty="0" err="1">
                              <a:latin typeface="+mj-lt"/>
                            </a:rPr>
                            <a:t>equation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nl-NL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nl-NL" sz="2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l-NL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nl-NL" sz="2400" i="1">
                                            <a:latin typeface="Cambria Math" panose="02040503050406030204" pitchFamily="18" charset="0"/>
                                          </a:rPr>
                                          <m:t>𝑣𝑜𝑙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90989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el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6727866"/>
                  </p:ext>
                </p:extLst>
              </p:nvPr>
            </p:nvGraphicFramePr>
            <p:xfrm>
              <a:off x="109642" y="2479131"/>
              <a:ext cx="11456688" cy="433717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907049">
                      <a:extLst>
                        <a:ext uri="{9D8B030D-6E8A-4147-A177-3AD203B41FA5}">
                          <a16:colId xmlns:a16="http://schemas.microsoft.com/office/drawing/2014/main" val="705980200"/>
                        </a:ext>
                      </a:extLst>
                    </a:gridCol>
                    <a:gridCol w="5549639">
                      <a:extLst>
                        <a:ext uri="{9D8B030D-6E8A-4147-A177-3AD203B41FA5}">
                          <a16:colId xmlns:a16="http://schemas.microsoft.com/office/drawing/2014/main" val="252361129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Formulas</a:t>
                          </a:r>
                          <a:r>
                            <a:rPr lang="nl-NL" sz="2400" dirty="0">
                              <a:latin typeface="+mj-lt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06586" t="-9333" r="-439" b="-8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250851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Vorticity</a:t>
                          </a:r>
                          <a:r>
                            <a:rPr lang="nl-NL" sz="2400" baseline="0" dirty="0">
                              <a:latin typeface="+mj-lt"/>
                            </a:rPr>
                            <a:t> </a:t>
                          </a:r>
                          <a:r>
                            <a:rPr lang="nl-NL" sz="2400" baseline="0" dirty="0" err="1">
                              <a:latin typeface="+mj-lt"/>
                            </a:rPr>
                            <a:t>equation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06586" t="-109333" r="-439" b="-7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8041785"/>
                      </a:ext>
                    </a:extLst>
                  </a:tr>
                  <a:tr h="887222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Volumetric</a:t>
                          </a:r>
                          <a:r>
                            <a:rPr lang="nl-NL" sz="2400" dirty="0">
                              <a:latin typeface="+mj-lt"/>
                            </a:rPr>
                            <a:t> </a:t>
                          </a:r>
                          <a:r>
                            <a:rPr lang="nl-NL" sz="2400" dirty="0" err="1">
                              <a:latin typeface="+mj-lt"/>
                            </a:rPr>
                            <a:t>strain</a:t>
                          </a:r>
                          <a:r>
                            <a:rPr lang="nl-NL" sz="2400" dirty="0">
                              <a:latin typeface="+mj-lt"/>
                            </a:rPr>
                            <a:t> </a:t>
                          </a:r>
                          <a:r>
                            <a:rPr lang="nl-NL" sz="2400" dirty="0" err="1">
                              <a:latin typeface="+mj-lt"/>
                            </a:rPr>
                            <a:t>equation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06586" t="-107534" r="-439" b="-3006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0397049"/>
                      </a:ext>
                    </a:extLst>
                  </a:tr>
                  <a:tr h="887222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Pore</a:t>
                          </a:r>
                          <a:r>
                            <a:rPr lang="nl-NL" sz="2400" dirty="0">
                              <a:latin typeface="+mj-lt"/>
                            </a:rPr>
                            <a:t> water </a:t>
                          </a:r>
                          <a:r>
                            <a:rPr lang="nl-NL" sz="2400" dirty="0" err="1">
                              <a:latin typeface="+mj-lt"/>
                            </a:rPr>
                            <a:t>pressure</a:t>
                          </a:r>
                          <a:r>
                            <a:rPr lang="nl-NL" sz="2400" dirty="0">
                              <a:latin typeface="+mj-lt"/>
                            </a:rPr>
                            <a:t> </a:t>
                          </a:r>
                          <a:r>
                            <a:rPr lang="nl-NL" sz="2400" dirty="0" err="1">
                              <a:latin typeface="+mj-lt"/>
                            </a:rPr>
                            <a:t>equation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06586" t="-207534" r="-439" b="-2006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448113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nl-NL" sz="2400" dirty="0">
                              <a:latin typeface="+mj-lt"/>
                            </a:rPr>
                            <a:t>Displacement in </a:t>
                          </a:r>
                          <a:r>
                            <a:rPr lang="nl-NL" sz="2400" dirty="0" err="1">
                              <a:latin typeface="+mj-lt"/>
                            </a:rPr>
                            <a:t>horizontal-direction</a:t>
                          </a:r>
                          <a:r>
                            <a:rPr lang="nl-NL" sz="2400" baseline="0" dirty="0">
                              <a:latin typeface="+mj-lt"/>
                            </a:rPr>
                            <a:t> </a:t>
                          </a:r>
                          <a:r>
                            <a:rPr lang="nl-NL" sz="2400" baseline="0" dirty="0" err="1">
                              <a:latin typeface="+mj-lt"/>
                            </a:rPr>
                            <a:t>equation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06586" t="-332593" r="-439" b="-11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0790104"/>
                      </a:ext>
                    </a:extLst>
                  </a:tr>
                  <a:tr h="825373">
                    <a:tc>
                      <a:txBody>
                        <a:bodyPr/>
                        <a:lstStyle/>
                        <a:p>
                          <a:r>
                            <a:rPr lang="nl-NL" sz="2400" dirty="0">
                              <a:latin typeface="+mj-lt"/>
                            </a:rPr>
                            <a:t>Displacement in </a:t>
                          </a:r>
                          <a:r>
                            <a:rPr lang="nl-NL" sz="2400" dirty="0" err="1">
                              <a:latin typeface="+mj-lt"/>
                            </a:rPr>
                            <a:t>vertical-direction</a:t>
                          </a:r>
                          <a:r>
                            <a:rPr lang="nl-NL" sz="2400" baseline="0" dirty="0">
                              <a:latin typeface="+mj-lt"/>
                            </a:rPr>
                            <a:t> </a:t>
                          </a:r>
                          <a:r>
                            <a:rPr lang="nl-NL" sz="2400" baseline="0" dirty="0" err="1">
                              <a:latin typeface="+mj-lt"/>
                            </a:rPr>
                            <a:t>equation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06586" t="-429412" r="-439" b="-16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0989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25708" y="902039"/>
            <a:ext cx="10923588" cy="763737"/>
          </a:xfrm>
        </p:spPr>
        <p:txBody>
          <a:bodyPr>
            <a:normAutofit/>
          </a:bodyPr>
          <a:lstStyle/>
          <a:p>
            <a:r>
              <a:rPr lang="nl-NL" b="1" dirty="0" err="1"/>
              <a:t>Resulting</a:t>
            </a:r>
            <a:r>
              <a:rPr lang="nl-NL" b="1" dirty="0"/>
              <a:t> </a:t>
            </a:r>
            <a:r>
              <a:rPr lang="nl-NL" b="1" dirty="0" err="1"/>
              <a:t>physical</a:t>
            </a:r>
            <a:r>
              <a:rPr lang="nl-NL" b="1" dirty="0"/>
              <a:t> </a:t>
            </a:r>
            <a:r>
              <a:rPr lang="nl-NL" b="1" dirty="0" err="1"/>
              <a:t>models</a:t>
            </a:r>
            <a:r>
              <a:rPr lang="nl-NL" b="1" dirty="0"/>
              <a:t> (1D)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teks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4139" y="1758078"/>
                <a:ext cx="5337174" cy="650227"/>
              </a:xfrm>
            </p:spPr>
            <p:txBody>
              <a:bodyPr/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cap="none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2400" b="0" i="1" cap="none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nl-NL" sz="2400" b="0" i="1" cap="none" smtClean="0">
                        <a:latin typeface="Cambria Math" panose="02040503050406030204" pitchFamily="18" charset="0"/>
                      </a:rPr>
                      <m:t>=0,     </m:t>
                    </m:r>
                    <m:r>
                      <a:rPr lang="nl-NL" sz="2400" b="1" i="0" cap="none" smtClean="0">
                        <a:latin typeface="Cambria Math" panose="02040503050406030204" pitchFamily="18" charset="0"/>
                      </a:rPr>
                      <m:t>𝛁</m:t>
                    </m:r>
                    <m:sSub>
                      <m:sSubPr>
                        <m:ctrlPr>
                          <a:rPr lang="nl-NL" sz="2400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b="0" i="0" cap="none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2400" b="0" i="0" cap="none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nl-NL" sz="2400" b="0" i="0" cap="none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b="1" i="0" cap="none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nl-NL" sz="2400" b="0" i="0" cap="none" smtClean="0">
                        <a:latin typeface="Cambria Math" panose="02040503050406030204" pitchFamily="18" charset="0"/>
                      </a:rPr>
                      <m:t>,      </m:t>
                    </m:r>
                    <m:f>
                      <m:fPr>
                        <m:ctrlPr>
                          <a:rPr lang="nl-NL" sz="2400" b="0" i="1" cap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cap="none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nl-NL" sz="2400" b="0" i="1" cap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cap="none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nl-NL" sz="2400" b="0" i="1" cap="none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nl-NL" sz="2400" b="0" i="1" cap="none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nl-NL" sz="2400" b="0" i="1" cap="none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nl-NL" sz="2400" b="0" i="1" cap="none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NL" sz="2000" b="0" cap="none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ijdelijke aanduiding voor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139" y="1758078"/>
                <a:ext cx="5337174" cy="65022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Rechte verbindingslijn 15"/>
          <p:cNvCxnSpPr/>
          <p:nvPr/>
        </p:nvCxnSpPr>
        <p:spPr>
          <a:xfrm flipV="1">
            <a:off x="180612" y="3189624"/>
            <a:ext cx="10938137" cy="1492"/>
          </a:xfrm>
          <a:prstGeom prst="line">
            <a:avLst/>
          </a:prstGeom>
          <a:ln w="38100">
            <a:solidFill>
              <a:srgbClr val="D5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V="1">
            <a:off x="116583" y="5422150"/>
            <a:ext cx="11180302" cy="326"/>
          </a:xfrm>
          <a:prstGeom prst="line">
            <a:avLst/>
          </a:prstGeom>
          <a:ln w="38100">
            <a:solidFill>
              <a:srgbClr val="D5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95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1926" y="902039"/>
            <a:ext cx="10923588" cy="763737"/>
          </a:xfrm>
        </p:spPr>
        <p:txBody>
          <a:bodyPr>
            <a:normAutofit/>
          </a:bodyPr>
          <a:lstStyle/>
          <a:p>
            <a:r>
              <a:rPr lang="nl-NL" b="1" dirty="0"/>
              <a:t>The model of </a:t>
            </a:r>
            <a:r>
              <a:rPr lang="nl-NL" b="1" dirty="0" err="1">
                <a:solidFill>
                  <a:srgbClr val="F0A225"/>
                </a:solidFill>
              </a:rPr>
              <a:t>Biot</a:t>
            </a:r>
            <a:r>
              <a:rPr lang="nl-NL" b="1" dirty="0"/>
              <a:t> (1D)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21" name="Tijdelijke aanduiding voor tekst 3"/>
          <p:cNvSpPr>
            <a:spLocks noGrp="1"/>
          </p:cNvSpPr>
          <p:nvPr>
            <p:ph type="body" sz="quarter" idx="3"/>
          </p:nvPr>
        </p:nvSpPr>
        <p:spPr>
          <a:xfrm>
            <a:off x="277695" y="1871555"/>
            <a:ext cx="5972633" cy="64722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600" dirty="0" err="1"/>
              <a:t>Boundary</a:t>
            </a:r>
            <a:r>
              <a:rPr lang="nl-NL" sz="2600" dirty="0"/>
              <a:t> </a:t>
            </a:r>
            <a:r>
              <a:rPr lang="nl-NL" sz="2600" dirty="0" err="1"/>
              <a:t>conditions</a:t>
            </a:r>
            <a:endParaRPr lang="nl-NL" sz="2600" dirty="0"/>
          </a:p>
        </p:txBody>
      </p:sp>
      <p:sp>
        <p:nvSpPr>
          <p:cNvPr id="22" name="Tijdelijke aanduiding voor tekst 3"/>
          <p:cNvSpPr txBox="1">
            <a:spLocks/>
          </p:cNvSpPr>
          <p:nvPr/>
        </p:nvSpPr>
        <p:spPr>
          <a:xfrm>
            <a:off x="6919423" y="1871555"/>
            <a:ext cx="5004000" cy="647228"/>
          </a:xfrm>
          <a:prstGeom prst="rect">
            <a:avLst/>
          </a:prstGeom>
          <a:noFill/>
        </p:spPr>
        <p:txBody>
          <a:bodyPr vert="horz" lIns="180000" tIns="180000" rIns="180000" bIns="7200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None/>
              <a:defRPr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None/>
              <a:defRPr sz="16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None/>
              <a:defRPr sz="16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None/>
              <a:defRPr sz="16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600" dirty="0" err="1"/>
              <a:t>initial</a:t>
            </a:r>
            <a:r>
              <a:rPr lang="nl-NL" sz="2600" dirty="0"/>
              <a:t> </a:t>
            </a:r>
            <a:r>
              <a:rPr lang="nl-NL" sz="2600" dirty="0" err="1"/>
              <a:t>conditions</a:t>
            </a:r>
            <a:endParaRPr lang="nl-NL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/>
              <p:cNvSpPr txBox="1"/>
              <p:nvPr/>
            </p:nvSpPr>
            <p:spPr>
              <a:xfrm>
                <a:off x="512316" y="4906214"/>
                <a:ext cx="10423162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/>
                  <a:t>Here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nl-NL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unc>
                                      <m:funcPr>
                                        <m:ctrlPr>
                                          <a:rPr lang="nl-NL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nl-NL" sz="24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nl-NL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l-NL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,    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 2,                            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𝑒𝑙𝑠𝑒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nl-NL" dirty="0"/>
                  <a:t>(Mersie, 2021)</a:t>
                </a:r>
              </a:p>
            </p:txBody>
          </p:sp>
        </mc:Choice>
        <mc:Fallback xmlns="">
          <p:sp>
            <p:nvSpPr>
              <p:cNvPr id="23" name="Tekstvak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16" y="4906214"/>
                <a:ext cx="10423162" cy="916148"/>
              </a:xfrm>
              <a:prstGeom prst="rect">
                <a:avLst/>
              </a:prstGeom>
              <a:blipFill>
                <a:blip r:embed="rId2"/>
                <a:stretch>
                  <a:fillRect l="-87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el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4922834"/>
                  </p:ext>
                </p:extLst>
              </p:nvPr>
            </p:nvGraphicFramePr>
            <p:xfrm>
              <a:off x="443482" y="2647061"/>
              <a:ext cx="6316131" cy="190938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909062">
                      <a:extLst>
                        <a:ext uri="{9D8B030D-6E8A-4147-A177-3AD203B41FA5}">
                          <a16:colId xmlns:a16="http://schemas.microsoft.com/office/drawing/2014/main" val="3485069266"/>
                        </a:ext>
                      </a:extLst>
                    </a:gridCol>
                    <a:gridCol w="4407069">
                      <a:extLst>
                        <a:ext uri="{9D8B030D-6E8A-4147-A177-3AD203B41FA5}">
                          <a16:colId xmlns:a16="http://schemas.microsoft.com/office/drawing/2014/main" val="30561189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Boundary</a:t>
                          </a:r>
                          <a:endParaRPr lang="nl-N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Condition</a:t>
                          </a:r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5624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4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𝑧𝑧</m:t>
                                  </m:r>
                                </m:sub>
                              </m:sSub>
                            </m:oMath>
                          </a14:m>
                          <a:endParaRPr lang="nl-NL" sz="2400" dirty="0"/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𝑣𝑜𝑙</m:t>
                                  </m:r>
                                </m:sub>
                              </m:s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12686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nl-NL" sz="24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𝑣𝑜𝑙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421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el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4922834"/>
                  </p:ext>
                </p:extLst>
              </p:nvPr>
            </p:nvGraphicFramePr>
            <p:xfrm>
              <a:off x="443482" y="2647061"/>
              <a:ext cx="6316131" cy="190938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909062">
                      <a:extLst>
                        <a:ext uri="{9D8B030D-6E8A-4147-A177-3AD203B41FA5}">
                          <a16:colId xmlns:a16="http://schemas.microsoft.com/office/drawing/2014/main" val="3485069266"/>
                        </a:ext>
                      </a:extLst>
                    </a:gridCol>
                    <a:gridCol w="4407069">
                      <a:extLst>
                        <a:ext uri="{9D8B030D-6E8A-4147-A177-3AD203B41FA5}">
                          <a16:colId xmlns:a16="http://schemas.microsoft.com/office/drawing/2014/main" val="305611899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nl-NL" sz="2400" dirty="0" err="1" smtClean="0"/>
                            <a:t>Boundary</a:t>
                          </a:r>
                          <a:endParaRPr lang="nl-N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dirty="0" err="1" smtClean="0"/>
                            <a:t>Condition</a:t>
                          </a:r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5624086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319" t="-61029" r="-232907" b="-77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43370" t="-61029" r="-691" b="-772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1268678"/>
                      </a:ext>
                    </a:extLst>
                  </a:tr>
                  <a:tr h="629222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319" t="-212621" r="-232907" b="-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43370" t="-212621" r="-691" b="-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4219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Afgeronde rechthoek 24"/>
          <p:cNvSpPr/>
          <p:nvPr/>
        </p:nvSpPr>
        <p:spPr>
          <a:xfrm>
            <a:off x="2673752" y="3552084"/>
            <a:ext cx="1203767" cy="371734"/>
          </a:xfrm>
          <a:prstGeom prst="roundRect">
            <a:avLst/>
          </a:prstGeom>
          <a:noFill/>
          <a:ln w="38100">
            <a:solidFill>
              <a:srgbClr val="D52B1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el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2384660"/>
                  </p:ext>
                </p:extLst>
              </p:nvPr>
            </p:nvGraphicFramePr>
            <p:xfrm>
              <a:off x="6919423" y="2637684"/>
              <a:ext cx="5129823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237813">
                      <a:extLst>
                        <a:ext uri="{9D8B030D-6E8A-4147-A177-3AD203B41FA5}">
                          <a16:colId xmlns:a16="http://schemas.microsoft.com/office/drawing/2014/main" val="3769409338"/>
                        </a:ext>
                      </a:extLst>
                    </a:gridCol>
                    <a:gridCol w="3892010">
                      <a:extLst>
                        <a:ext uri="{9D8B030D-6E8A-4147-A177-3AD203B41FA5}">
                          <a16:colId xmlns:a16="http://schemas.microsoft.com/office/drawing/2014/main" val="14980099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Initial</a:t>
                          </a:r>
                          <a:endParaRPr lang="nl-N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Condition</a:t>
                          </a:r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8350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l-NL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nl-NL" sz="240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nl-NL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l-NL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nl-NL" sz="2400" smtClean="0">
                                      <a:latin typeface="Cambria Math" panose="02040503050406030204" pitchFamily="18" charset="0"/>
                                    </a:rPr>
                                    <m:t>𝑣𝑜𝑙</m:t>
                                  </m:r>
                                </m:sub>
                              </m:sSub>
                              <m:r>
                                <a:rPr lang="nl-NL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l-NL" sz="240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nl-NL" sz="240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41298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el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2384660"/>
                  </p:ext>
                </p:extLst>
              </p:nvPr>
            </p:nvGraphicFramePr>
            <p:xfrm>
              <a:off x="6919423" y="2637684"/>
              <a:ext cx="5129823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237813">
                      <a:extLst>
                        <a:ext uri="{9D8B030D-6E8A-4147-A177-3AD203B41FA5}">
                          <a16:colId xmlns:a16="http://schemas.microsoft.com/office/drawing/2014/main" val="3769409338"/>
                        </a:ext>
                      </a:extLst>
                    </a:gridCol>
                    <a:gridCol w="3892010">
                      <a:extLst>
                        <a:ext uri="{9D8B030D-6E8A-4147-A177-3AD203B41FA5}">
                          <a16:colId xmlns:a16="http://schemas.microsoft.com/office/drawing/2014/main" val="149800995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nl-NL" sz="2400" dirty="0" err="1" smtClean="0"/>
                            <a:t>Initial</a:t>
                          </a:r>
                          <a:endParaRPr lang="nl-N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dirty="0" err="1" smtClean="0"/>
                            <a:t>Condition</a:t>
                          </a:r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835095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4"/>
                          <a:stretch>
                            <a:fillRect l="-493" t="-110667" r="-316749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4"/>
                          <a:stretch>
                            <a:fillRect l="-31925" t="-110667" r="-626" b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41298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293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2477" y="902039"/>
            <a:ext cx="12050858" cy="763737"/>
          </a:xfrm>
        </p:spPr>
        <p:txBody>
          <a:bodyPr>
            <a:noAutofit/>
          </a:bodyPr>
          <a:lstStyle/>
          <a:p>
            <a:r>
              <a:rPr lang="nl-NL" sz="3400" b="1" dirty="0"/>
              <a:t>The model of </a:t>
            </a:r>
            <a:br>
              <a:rPr lang="nl-NL" sz="3400" b="1" dirty="0"/>
            </a:br>
            <a:r>
              <a:rPr lang="nl-NL" sz="3400" b="1" dirty="0">
                <a:solidFill>
                  <a:srgbClr val="2BE591"/>
                </a:solidFill>
              </a:rPr>
              <a:t>Van Damme </a:t>
            </a:r>
            <a:r>
              <a:rPr lang="nl-NL" sz="3400" b="1" dirty="0" err="1">
                <a:solidFill>
                  <a:srgbClr val="2BE591"/>
                </a:solidFill>
              </a:rPr>
              <a:t>and</a:t>
            </a:r>
            <a:r>
              <a:rPr lang="nl-NL" sz="3400" b="1" dirty="0">
                <a:solidFill>
                  <a:srgbClr val="2BE591"/>
                </a:solidFill>
              </a:rPr>
              <a:t> Den Ouden-Van der Horst</a:t>
            </a:r>
            <a:r>
              <a:rPr lang="nl-NL" sz="3400" b="1" dirty="0"/>
              <a:t> (1D)</a:t>
            </a:r>
            <a:endParaRPr lang="nl-NL" sz="340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21" name="Tijdelijke aanduiding voor tekst 3"/>
          <p:cNvSpPr>
            <a:spLocks noGrp="1"/>
          </p:cNvSpPr>
          <p:nvPr>
            <p:ph type="body" sz="quarter" idx="3"/>
          </p:nvPr>
        </p:nvSpPr>
        <p:spPr>
          <a:xfrm>
            <a:off x="277696" y="1871555"/>
            <a:ext cx="5845312" cy="64722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600" dirty="0" err="1"/>
              <a:t>Boundary</a:t>
            </a:r>
            <a:r>
              <a:rPr lang="nl-NL" sz="2600" dirty="0"/>
              <a:t> </a:t>
            </a:r>
            <a:r>
              <a:rPr lang="nl-NL" sz="2600" dirty="0" err="1"/>
              <a:t>conditions</a:t>
            </a:r>
            <a:endParaRPr lang="nl-NL" sz="2600" dirty="0"/>
          </a:p>
        </p:txBody>
      </p:sp>
      <p:sp>
        <p:nvSpPr>
          <p:cNvPr id="22" name="Tijdelijke aanduiding voor tekst 3"/>
          <p:cNvSpPr txBox="1">
            <a:spLocks/>
          </p:cNvSpPr>
          <p:nvPr/>
        </p:nvSpPr>
        <p:spPr>
          <a:xfrm>
            <a:off x="6919423" y="1871555"/>
            <a:ext cx="5004000" cy="647228"/>
          </a:xfrm>
          <a:prstGeom prst="rect">
            <a:avLst/>
          </a:prstGeom>
          <a:noFill/>
        </p:spPr>
        <p:txBody>
          <a:bodyPr vert="horz" lIns="180000" tIns="180000" rIns="180000" bIns="7200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None/>
              <a:defRPr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None/>
              <a:defRPr sz="16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None/>
              <a:defRPr sz="16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None/>
              <a:defRPr sz="16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600" dirty="0" err="1"/>
              <a:t>initial</a:t>
            </a:r>
            <a:r>
              <a:rPr lang="nl-NL" sz="2600" dirty="0"/>
              <a:t> </a:t>
            </a:r>
            <a:r>
              <a:rPr lang="nl-NL" sz="2600" dirty="0" err="1"/>
              <a:t>conditions</a:t>
            </a:r>
            <a:endParaRPr lang="nl-NL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el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3486292"/>
                  </p:ext>
                </p:extLst>
              </p:nvPr>
            </p:nvGraphicFramePr>
            <p:xfrm>
              <a:off x="443482" y="2647061"/>
              <a:ext cx="6316131" cy="208140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909062">
                      <a:extLst>
                        <a:ext uri="{9D8B030D-6E8A-4147-A177-3AD203B41FA5}">
                          <a16:colId xmlns:a16="http://schemas.microsoft.com/office/drawing/2014/main" val="3485069266"/>
                        </a:ext>
                      </a:extLst>
                    </a:gridCol>
                    <a:gridCol w="4407069">
                      <a:extLst>
                        <a:ext uri="{9D8B030D-6E8A-4147-A177-3AD203B41FA5}">
                          <a16:colId xmlns:a16="http://schemas.microsoft.com/office/drawing/2014/main" val="30561189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Boundary</a:t>
                          </a:r>
                          <a:endParaRPr lang="nl-N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Condition</a:t>
                          </a:r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5624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4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𝑧𝑧</m:t>
                                  </m:r>
                                </m:sub>
                              </m:sSub>
                            </m:oMath>
                          </a14:m>
                          <a:endParaRPr lang="nl-NL" sz="2400" dirty="0"/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𝑣𝑜𝑙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12686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nl-NL" sz="24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𝑣𝑜𝑙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421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el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3486292"/>
                  </p:ext>
                </p:extLst>
              </p:nvPr>
            </p:nvGraphicFramePr>
            <p:xfrm>
              <a:off x="443482" y="2647061"/>
              <a:ext cx="6316131" cy="208140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909062">
                      <a:extLst>
                        <a:ext uri="{9D8B030D-6E8A-4147-A177-3AD203B41FA5}">
                          <a16:colId xmlns:a16="http://schemas.microsoft.com/office/drawing/2014/main" val="3485069266"/>
                        </a:ext>
                      </a:extLst>
                    </a:gridCol>
                    <a:gridCol w="4407069">
                      <a:extLst>
                        <a:ext uri="{9D8B030D-6E8A-4147-A177-3AD203B41FA5}">
                          <a16:colId xmlns:a16="http://schemas.microsoft.com/office/drawing/2014/main" val="305611899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nl-NL" sz="2400" dirty="0" err="1" smtClean="0"/>
                            <a:t>Boundary</a:t>
                          </a:r>
                          <a:endParaRPr lang="nl-N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dirty="0" err="1" smtClean="0"/>
                            <a:t>Condition</a:t>
                          </a:r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5624086"/>
                      </a:ext>
                    </a:extLst>
                  </a:tr>
                  <a:tr h="994982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319" t="-50610" r="-232907" b="-64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43370" t="-50610" r="-691" b="-640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1268678"/>
                      </a:ext>
                    </a:extLst>
                  </a:tr>
                  <a:tr h="629222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319" t="-239806" r="-232907" b="-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43370" t="-239806" r="-691" b="-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4219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Afgeronde rechthoek 24"/>
          <p:cNvSpPr/>
          <p:nvPr/>
        </p:nvSpPr>
        <p:spPr>
          <a:xfrm>
            <a:off x="2720050" y="3509010"/>
            <a:ext cx="3044142" cy="600004"/>
          </a:xfrm>
          <a:prstGeom prst="roundRect">
            <a:avLst/>
          </a:prstGeom>
          <a:noFill/>
          <a:ln w="38100">
            <a:solidFill>
              <a:srgbClr val="D52B1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el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032231"/>
                  </p:ext>
                </p:extLst>
              </p:nvPr>
            </p:nvGraphicFramePr>
            <p:xfrm>
              <a:off x="6919423" y="2637684"/>
              <a:ext cx="5129823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237813">
                      <a:extLst>
                        <a:ext uri="{9D8B030D-6E8A-4147-A177-3AD203B41FA5}">
                          <a16:colId xmlns:a16="http://schemas.microsoft.com/office/drawing/2014/main" val="3769409338"/>
                        </a:ext>
                      </a:extLst>
                    </a:gridCol>
                    <a:gridCol w="3892010">
                      <a:extLst>
                        <a:ext uri="{9D8B030D-6E8A-4147-A177-3AD203B41FA5}">
                          <a16:colId xmlns:a16="http://schemas.microsoft.com/office/drawing/2014/main" val="14980099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Initial</a:t>
                          </a:r>
                          <a:endParaRPr lang="nl-N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Condition</a:t>
                          </a:r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8350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l-NL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nl-NL" sz="240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nl-NL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l-NL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nl-NL" sz="2400" smtClean="0">
                                      <a:latin typeface="Cambria Math" panose="02040503050406030204" pitchFamily="18" charset="0"/>
                                    </a:rPr>
                                    <m:t>𝑣𝑜𝑙</m:t>
                                  </m:r>
                                </m:sub>
                              </m:sSub>
                              <m:r>
                                <a:rPr lang="nl-NL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l-NL" sz="240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nl-NL" sz="240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41298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el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032231"/>
                  </p:ext>
                </p:extLst>
              </p:nvPr>
            </p:nvGraphicFramePr>
            <p:xfrm>
              <a:off x="6919423" y="2637684"/>
              <a:ext cx="5129823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237813">
                      <a:extLst>
                        <a:ext uri="{9D8B030D-6E8A-4147-A177-3AD203B41FA5}">
                          <a16:colId xmlns:a16="http://schemas.microsoft.com/office/drawing/2014/main" val="3769409338"/>
                        </a:ext>
                      </a:extLst>
                    </a:gridCol>
                    <a:gridCol w="3892010">
                      <a:extLst>
                        <a:ext uri="{9D8B030D-6E8A-4147-A177-3AD203B41FA5}">
                          <a16:colId xmlns:a16="http://schemas.microsoft.com/office/drawing/2014/main" val="149800995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nl-NL" sz="2400" dirty="0" err="1" smtClean="0"/>
                            <a:t>Initial</a:t>
                          </a:r>
                          <a:endParaRPr lang="nl-N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dirty="0" err="1" smtClean="0"/>
                            <a:t>Condition</a:t>
                          </a:r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835095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4"/>
                          <a:stretch>
                            <a:fillRect l="-493" t="-110667" r="-316749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4"/>
                          <a:stretch>
                            <a:fillRect l="-31925" t="-110667" r="-626" b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412989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C9516417-8AF1-0E19-11B8-238114201AD0}"/>
                  </a:ext>
                </a:extLst>
              </p:cNvPr>
              <p:cNvSpPr txBox="1"/>
              <p:nvPr/>
            </p:nvSpPr>
            <p:spPr>
              <a:xfrm>
                <a:off x="512317" y="4906214"/>
                <a:ext cx="7986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 err="1"/>
                  <a:t>Here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d>
                      <m:d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d>
                      <m:d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dirty="0"/>
                  <a:t>(Mersie, 2021)</a:t>
                </a:r>
              </a:p>
            </p:txBody>
          </p:sp>
        </mc:Choice>
        <mc:Fallback xmlns="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C9516417-8AF1-0E19-11B8-238114201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17" y="4906214"/>
                <a:ext cx="7986224" cy="461665"/>
              </a:xfrm>
              <a:prstGeom prst="rect">
                <a:avLst/>
              </a:prstGeom>
              <a:blipFill>
                <a:blip r:embed="rId5"/>
                <a:stretch>
                  <a:fillRect l="-1145" t="-11842" b="-2763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4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635001" y="2938497"/>
            <a:ext cx="5004000" cy="648000"/>
          </a:xfrm>
        </p:spPr>
        <p:txBody>
          <a:bodyPr/>
          <a:lstStyle/>
          <a:p>
            <a:r>
              <a:rPr lang="nl-NL" sz="2800" dirty="0" err="1">
                <a:solidFill>
                  <a:srgbClr val="F0A225"/>
                </a:solidFill>
              </a:rPr>
              <a:t>Biot’s</a:t>
            </a:r>
            <a:r>
              <a:rPr lang="nl-NL" sz="2800" dirty="0"/>
              <a:t> model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3"/>
          </p:nvPr>
        </p:nvSpPr>
        <p:spPr>
          <a:xfrm>
            <a:off x="6553200" y="2938497"/>
            <a:ext cx="5004000" cy="647228"/>
          </a:xfrm>
        </p:spPr>
        <p:txBody>
          <a:bodyPr/>
          <a:lstStyle/>
          <a:p>
            <a:r>
              <a:rPr lang="nl-NL" sz="2800" dirty="0">
                <a:solidFill>
                  <a:srgbClr val="2BE591"/>
                </a:solidFill>
              </a:rPr>
              <a:t>New</a:t>
            </a:r>
            <a:r>
              <a:rPr lang="nl-NL" sz="2800" dirty="0"/>
              <a:t> model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85195" y="763145"/>
            <a:ext cx="11968222" cy="948047"/>
          </a:xfrm>
        </p:spPr>
        <p:txBody>
          <a:bodyPr>
            <a:noAutofit/>
          </a:bodyPr>
          <a:lstStyle/>
          <a:p>
            <a:r>
              <a:rPr lang="nl-NL" b="1" dirty="0">
                <a:ln>
                  <a:solidFill>
                    <a:schemeClr val="tx1"/>
                  </a:solidFill>
                </a:ln>
                <a:solidFill>
                  <a:srgbClr val="D52B1E"/>
                </a:solidFill>
              </a:rPr>
              <a:t>#</a:t>
            </a:r>
            <a:r>
              <a:rPr lang="nl-NL" b="1" dirty="0" err="1">
                <a:ln>
                  <a:solidFill>
                    <a:schemeClr val="tx1"/>
                  </a:solidFill>
                </a:ln>
                <a:solidFill>
                  <a:srgbClr val="D52B1E"/>
                </a:solidFill>
              </a:rPr>
              <a:t>solutions</a:t>
            </a:r>
            <a:r>
              <a:rPr lang="nl-NL" b="1" dirty="0">
                <a:ln>
                  <a:solidFill>
                    <a:schemeClr val="tx1"/>
                  </a:solidFill>
                </a:ln>
                <a:solidFill>
                  <a:srgbClr val="D52B1E"/>
                </a:solidFill>
              </a:rPr>
              <a:t>:</a:t>
            </a:r>
            <a:r>
              <a:rPr lang="nl-NL" b="1" dirty="0">
                <a:ln>
                  <a:solidFill>
                    <a:schemeClr val="tx1"/>
                  </a:solidFill>
                </a:ln>
                <a:solidFill>
                  <a:srgbClr val="CA005D"/>
                </a:solidFill>
              </a:rPr>
              <a:t> </a:t>
            </a:r>
            <a:r>
              <a:rPr lang="nl-NL" b="1" dirty="0" err="1">
                <a:ln w="0"/>
                <a:solidFill>
                  <a:srgbClr val="F0A2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Biot’s</a:t>
            </a:r>
            <a:r>
              <a:rPr lang="nl-NL" b="1" dirty="0"/>
              <a:t> model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>
                <a:solidFill>
                  <a:srgbClr val="2BE591"/>
                </a:solidFill>
              </a:rPr>
              <a:t>new</a:t>
            </a:r>
            <a:r>
              <a:rPr lang="nl-NL" b="1" dirty="0"/>
              <a:t> model (1D)</a:t>
            </a:r>
            <a:endParaRPr lang="nl-NL" b="1" dirty="0">
              <a:ln>
                <a:solidFill>
                  <a:schemeClr val="tx1"/>
                </a:solidFill>
              </a:ln>
              <a:solidFill>
                <a:srgbClr val="CA005D"/>
              </a:solidFill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15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ijdelijke aanduiding voor inhoud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01531252"/>
                  </p:ext>
                </p:extLst>
              </p:nvPr>
            </p:nvGraphicFramePr>
            <p:xfrm>
              <a:off x="635000" y="3586798"/>
              <a:ext cx="5066396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066396">
                      <a:extLst>
                        <a:ext uri="{9D8B030D-6E8A-4147-A177-3AD203B41FA5}">
                          <a16:colId xmlns:a16="http://schemas.microsoft.com/office/drawing/2014/main" val="674860168"/>
                        </a:ext>
                      </a:extLst>
                    </a:gridCol>
                  </a:tblGrid>
                  <a:tr h="4561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, 0</m:t>
                                    </m:r>
                                  </m:e>
                                </m:d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×(0,</m:t>
                                </m:r>
                                <m:sSub>
                                  <m:sSub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𝑒𝑛𝑑</m:t>
                                    </m:r>
                                  </m:sub>
                                </m:sSub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7437688"/>
                      </a:ext>
                    </a:extLst>
                  </a:tr>
                  <a:tr h="4561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𝑣𝑜𝑙</m:t>
                                    </m:r>
                                  </m:sub>
                                </m:sSub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𝑧𝑧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l-NL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6730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ijdelijke aanduiding voor inhoud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01531252"/>
                  </p:ext>
                </p:extLst>
              </p:nvPr>
            </p:nvGraphicFramePr>
            <p:xfrm>
              <a:off x="635000" y="3586798"/>
              <a:ext cx="5066396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066396">
                      <a:extLst>
                        <a:ext uri="{9D8B030D-6E8A-4147-A177-3AD203B41FA5}">
                          <a16:colId xmlns:a16="http://schemas.microsoft.com/office/drawing/2014/main" val="67486016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20" t="-1316" r="-481" b="-118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743768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20" t="-102667" r="-481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6730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ijdelijke aanduiding voor inhoud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62547102"/>
                  </p:ext>
                </p:extLst>
              </p:nvPr>
            </p:nvGraphicFramePr>
            <p:xfrm>
              <a:off x="6559550" y="3596323"/>
              <a:ext cx="5066396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066396">
                      <a:extLst>
                        <a:ext uri="{9D8B030D-6E8A-4147-A177-3AD203B41FA5}">
                          <a16:colId xmlns:a16="http://schemas.microsoft.com/office/drawing/2014/main" val="674860168"/>
                        </a:ext>
                      </a:extLst>
                    </a:gridCol>
                  </a:tblGrid>
                  <a:tr h="4561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, 0</m:t>
                                    </m:r>
                                  </m:e>
                                </m:d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×(0,</m:t>
                                </m:r>
                                <m:sSub>
                                  <m:sSub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𝑒𝑛𝑑</m:t>
                                    </m:r>
                                  </m:sub>
                                </m:sSub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7437688"/>
                      </a:ext>
                    </a:extLst>
                  </a:tr>
                  <a:tr h="4561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𝑣𝑜𝑙</m:t>
                                    </m:r>
                                  </m:sub>
                                </m:sSub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8331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ijdelijke aanduiding voor inhoud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62547102"/>
                  </p:ext>
                </p:extLst>
              </p:nvPr>
            </p:nvGraphicFramePr>
            <p:xfrm>
              <a:off x="6559550" y="3596323"/>
              <a:ext cx="5066396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066396">
                      <a:extLst>
                        <a:ext uri="{9D8B030D-6E8A-4147-A177-3AD203B41FA5}">
                          <a16:colId xmlns:a16="http://schemas.microsoft.com/office/drawing/2014/main" val="67486016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120" t="-1316" r="-481" b="-119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743768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120" t="-102667" r="-481" b="-2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8331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Pijl-rechts 2"/>
          <p:cNvSpPr/>
          <p:nvPr/>
        </p:nvSpPr>
        <p:spPr>
          <a:xfrm>
            <a:off x="784860" y="4601163"/>
            <a:ext cx="1242060" cy="830580"/>
          </a:xfrm>
          <a:prstGeom prst="rightArrow">
            <a:avLst/>
          </a:prstGeom>
          <a:solidFill>
            <a:srgbClr val="FDD0C7"/>
          </a:solidFill>
          <a:ln>
            <a:solidFill>
              <a:srgbClr val="D52B1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2247900" y="4835684"/>
            <a:ext cx="240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200" dirty="0"/>
              <a:t>Unique solution</a:t>
            </a:r>
          </a:p>
        </p:txBody>
      </p:sp>
      <p:sp>
        <p:nvSpPr>
          <p:cNvPr id="15" name="Pijl-rechts 14"/>
          <p:cNvSpPr/>
          <p:nvPr/>
        </p:nvSpPr>
        <p:spPr>
          <a:xfrm>
            <a:off x="7048500" y="4617720"/>
            <a:ext cx="1242060" cy="830580"/>
          </a:xfrm>
          <a:prstGeom prst="rightArrow">
            <a:avLst/>
          </a:prstGeom>
          <a:solidFill>
            <a:srgbClr val="FDD0C7"/>
          </a:solidFill>
          <a:ln>
            <a:solidFill>
              <a:srgbClr val="D52B1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8511540" y="4858544"/>
            <a:ext cx="3368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200" dirty="0" err="1"/>
              <a:t>Infinitely</a:t>
            </a:r>
            <a:r>
              <a:rPr lang="nl-NL" sz="2200" dirty="0"/>
              <a:t> </a:t>
            </a:r>
            <a:r>
              <a:rPr lang="nl-NL" sz="2200" dirty="0" err="1"/>
              <a:t>many</a:t>
            </a:r>
            <a:r>
              <a:rPr lang="nl-NL" sz="2200" dirty="0"/>
              <a:t> </a:t>
            </a:r>
            <a:r>
              <a:rPr lang="nl-NL" sz="2200" dirty="0" err="1"/>
              <a:t>solutions</a:t>
            </a:r>
            <a:endParaRPr lang="nl-NL" sz="2200" dirty="0"/>
          </a:p>
        </p:txBody>
      </p:sp>
      <p:sp>
        <p:nvSpPr>
          <p:cNvPr id="17" name="Pijl-rechts 16"/>
          <p:cNvSpPr/>
          <p:nvPr/>
        </p:nvSpPr>
        <p:spPr>
          <a:xfrm>
            <a:off x="7040880" y="5509260"/>
            <a:ext cx="1242060" cy="830580"/>
          </a:xfrm>
          <a:prstGeom prst="rightArrow">
            <a:avLst/>
          </a:prstGeom>
          <a:solidFill>
            <a:srgbClr val="FDD0C7"/>
          </a:solidFill>
          <a:ln>
            <a:solidFill>
              <a:srgbClr val="D52B1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8511540" y="5730240"/>
            <a:ext cx="323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200" dirty="0"/>
              <a:t>More </a:t>
            </a:r>
            <a:r>
              <a:rPr lang="nl-NL" sz="2200" dirty="0" err="1"/>
              <a:t>strict</a:t>
            </a:r>
            <a:r>
              <a:rPr lang="nl-NL" sz="2200" dirty="0"/>
              <a:t> </a:t>
            </a:r>
            <a:r>
              <a:rPr lang="nl-NL" sz="2200" dirty="0" err="1"/>
              <a:t>boundary</a:t>
            </a:r>
            <a:r>
              <a:rPr lang="nl-NL" sz="2200" dirty="0"/>
              <a:t> </a:t>
            </a:r>
            <a:r>
              <a:rPr lang="nl-NL" sz="2200" dirty="0" err="1"/>
              <a:t>condition</a:t>
            </a:r>
            <a:endParaRPr lang="nl-NL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200" dirty="0"/>
              <a:t>Unique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/>
              <p:cNvSpPr txBox="1"/>
              <p:nvPr/>
            </p:nvSpPr>
            <p:spPr>
              <a:xfrm>
                <a:off x="7139940" y="567314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Choose </a:t>
                </a:r>
              </a:p>
              <a:p>
                <a:r>
                  <a:rPr lang="nl-NL" sz="1400" b="0" dirty="0"/>
                  <a:t> </a:t>
                </a:r>
                <a14:m>
                  <m:oMath xmlns:m="http://schemas.openxmlformats.org/officeDocument/2006/math">
                    <m:r>
                      <a:rPr lang="nl-NL" sz="1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NL" sz="1400" dirty="0"/>
              </a:p>
            </p:txBody>
          </p:sp>
        </mc:Choice>
        <mc:Fallback xmlns="">
          <p:sp>
            <p:nvSpPr>
              <p:cNvPr id="12" name="Tekstvak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940" y="5673140"/>
                <a:ext cx="1143000" cy="523220"/>
              </a:xfrm>
              <a:prstGeom prst="rect">
                <a:avLst/>
              </a:prstGeom>
              <a:blipFill>
                <a:blip r:embed="rId4"/>
                <a:stretch>
                  <a:fillRect l="-1596" t="-235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/>
              <p:cNvSpPr txBox="1"/>
              <p:nvPr/>
            </p:nvSpPr>
            <p:spPr>
              <a:xfrm>
                <a:off x="7030672" y="4854434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)∈</m:t>
                      </m:r>
                      <m:r>
                        <a:rPr lang="nl-NL" sz="1400" dirty="0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19" name="Tekstvak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72" y="4854434"/>
                <a:ext cx="1143000" cy="307777"/>
              </a:xfrm>
              <a:prstGeom prst="rect">
                <a:avLst/>
              </a:prstGeom>
              <a:blipFill>
                <a:blip r:embed="rId5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/>
              <p:cNvSpPr txBox="1"/>
              <p:nvPr/>
            </p:nvSpPr>
            <p:spPr>
              <a:xfrm>
                <a:off x="497713" y="2153909"/>
                <a:ext cx="11475475" cy="632033"/>
              </a:xfrm>
              <a:prstGeom prst="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nl-NL" sz="2200" dirty="0">
                    <a:latin typeface="+mj-lt"/>
                  </a:rPr>
                  <a:t>Volumetric </a:t>
                </a:r>
                <a:r>
                  <a:rPr lang="nl-NL" sz="2200" dirty="0" err="1">
                    <a:latin typeface="+mj-lt"/>
                  </a:rPr>
                  <a:t>strain</a:t>
                </a:r>
                <a:r>
                  <a:rPr lang="nl-NL" sz="2200" dirty="0">
                    <a:latin typeface="+mj-lt"/>
                  </a:rPr>
                  <a:t> </a:t>
                </a:r>
                <a:r>
                  <a:rPr lang="nl-NL" sz="2200" dirty="0" err="1">
                    <a:latin typeface="+mj-lt"/>
                  </a:rPr>
                  <a:t>equation</a:t>
                </a:r>
                <a:r>
                  <a:rPr lang="nl-NL" sz="2200" dirty="0">
                    <a:latin typeface="+mj-lt"/>
                  </a:rPr>
                  <a:t> + </a:t>
                </a:r>
                <a:r>
                  <a:rPr lang="nl-NL" sz="2200" dirty="0" err="1">
                    <a:latin typeface="+mj-lt"/>
                  </a:rPr>
                  <a:t>Pore</a:t>
                </a:r>
                <a:r>
                  <a:rPr lang="nl-NL" sz="2200" dirty="0">
                    <a:latin typeface="+mj-lt"/>
                  </a:rPr>
                  <a:t> water </a:t>
                </a:r>
                <a:r>
                  <a:rPr lang="nl-NL" sz="2200" dirty="0" err="1">
                    <a:latin typeface="+mj-lt"/>
                  </a:rPr>
                  <a:t>pressure</a:t>
                </a:r>
                <a:r>
                  <a:rPr lang="nl-NL" sz="2200" dirty="0">
                    <a:latin typeface="+mj-lt"/>
                  </a:rPr>
                  <a:t> </a:t>
                </a:r>
                <a:r>
                  <a:rPr lang="nl-NL" sz="2200" dirty="0" err="1">
                    <a:latin typeface="+mj-lt"/>
                  </a:rPr>
                  <a:t>equation</a:t>
                </a:r>
                <a:r>
                  <a:rPr lang="nl-NL" sz="22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nl-NL" sz="2200" b="0" i="1" smtClean="0">
                        <a:latin typeface="Cambria Math" panose="02040503050406030204" pitchFamily="18" charset="0"/>
                      </a:rPr>
                      <m:t>⟺</m:t>
                    </m:r>
                    <m:d>
                      <m:dPr>
                        <m:ctrlPr>
                          <a:rPr lang="nl-NL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2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nl-NL" sz="22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nl-NL" sz="22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f>
                      <m:fPr>
                        <m:ctrlPr>
                          <a:rPr lang="nl-NL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nl-NL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l-NL" sz="22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nl-NL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NL" sz="22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nl-NL" sz="2200" i="1">
                                <a:latin typeface="Cambria Math" panose="02040503050406030204" pitchFamily="18" charset="0"/>
                              </a:rPr>
                              <m:t>𝑣𝑜𝑙</m:t>
                            </m:r>
                          </m:sub>
                        </m:sSub>
                      </m:num>
                      <m:den>
                        <m:r>
                          <a:rPr lang="nl-NL" sz="2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nl-NL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nl-NL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nl-NL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NL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nl-NL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2200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nl-NL" sz="2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nl-NL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nl-NL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nl-NL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Tekstvak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13" y="2153909"/>
                <a:ext cx="11475475" cy="632033"/>
              </a:xfrm>
              <a:prstGeom prst="rect">
                <a:avLst/>
              </a:prstGeom>
              <a:blipFill>
                <a:blip r:embed="rId6"/>
                <a:stretch>
                  <a:fillRect l="-530" b="-2727"/>
                </a:stretch>
              </a:blipFill>
              <a:ln w="38100"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97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3" grpId="0" animBg="1"/>
      <p:bldP spid="10" grpId="0"/>
      <p:bldP spid="15" grpId="0" animBg="1"/>
      <p:bldP spid="16" grpId="0"/>
      <p:bldP spid="17" grpId="0" animBg="1"/>
      <p:bldP spid="18" grpId="0"/>
      <p:bldP spid="12" grpId="0"/>
      <p:bldP spid="19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05119" y="2306037"/>
            <a:ext cx="6324804" cy="648000"/>
          </a:xfrm>
        </p:spPr>
        <p:txBody>
          <a:bodyPr/>
          <a:lstStyle/>
          <a:p>
            <a:r>
              <a:rPr lang="nl-NL" sz="2800" dirty="0" err="1"/>
              <a:t>Stationary</a:t>
            </a:r>
            <a:r>
              <a:rPr lang="nl-NL" sz="2800" dirty="0"/>
              <a:t> model </a:t>
            </a:r>
            <a:r>
              <a:rPr lang="nl-NL" sz="2800" dirty="0" err="1">
                <a:solidFill>
                  <a:srgbClr val="F0A225"/>
                </a:solidFill>
              </a:rPr>
              <a:t>Biot</a:t>
            </a:r>
            <a:endParaRPr lang="nl-NL" sz="2800" dirty="0">
              <a:solidFill>
                <a:srgbClr val="F0A225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3"/>
          </p:nvPr>
        </p:nvSpPr>
        <p:spPr>
          <a:xfrm>
            <a:off x="6356431" y="2306037"/>
            <a:ext cx="5638800" cy="647228"/>
          </a:xfrm>
        </p:spPr>
        <p:txBody>
          <a:bodyPr/>
          <a:lstStyle/>
          <a:p>
            <a:r>
              <a:rPr lang="nl-NL" sz="2800" dirty="0" err="1"/>
              <a:t>Stationary</a:t>
            </a:r>
            <a:r>
              <a:rPr lang="nl-NL" sz="2800" dirty="0"/>
              <a:t> model </a:t>
            </a:r>
            <a:r>
              <a:rPr lang="nl-NL" sz="2800" dirty="0">
                <a:solidFill>
                  <a:srgbClr val="2BE591"/>
                </a:solidFill>
              </a:rPr>
              <a:t>new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31497" y="763143"/>
            <a:ext cx="12020550" cy="948047"/>
          </a:xfrm>
        </p:spPr>
        <p:txBody>
          <a:bodyPr>
            <a:noAutofit/>
          </a:bodyPr>
          <a:lstStyle/>
          <a:p>
            <a:r>
              <a:rPr lang="nl-NL" b="1" dirty="0" err="1">
                <a:ln>
                  <a:solidFill>
                    <a:schemeClr val="tx1"/>
                  </a:solidFill>
                </a:ln>
                <a:solidFill>
                  <a:srgbClr val="D52B1E"/>
                </a:solidFill>
              </a:rPr>
              <a:t>Stationary</a:t>
            </a:r>
            <a:r>
              <a:rPr lang="nl-NL" b="1" dirty="0">
                <a:ln>
                  <a:solidFill>
                    <a:schemeClr val="tx1"/>
                  </a:solidFill>
                </a:ln>
                <a:solidFill>
                  <a:srgbClr val="D52B1E"/>
                </a:solidFill>
              </a:rPr>
              <a:t>:</a:t>
            </a:r>
            <a:r>
              <a:rPr lang="nl-NL" b="1" dirty="0">
                <a:ln>
                  <a:solidFill>
                    <a:schemeClr val="tx1"/>
                  </a:solidFill>
                </a:ln>
                <a:solidFill>
                  <a:srgbClr val="CA005D"/>
                </a:solidFill>
              </a:rPr>
              <a:t> </a:t>
            </a:r>
            <a:r>
              <a:rPr lang="nl-NL" b="1" dirty="0" err="1">
                <a:solidFill>
                  <a:srgbClr val="F0A225"/>
                </a:solidFill>
              </a:rPr>
              <a:t>Biot’s</a:t>
            </a:r>
            <a:r>
              <a:rPr lang="nl-NL" b="1" dirty="0"/>
              <a:t> model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>
                <a:solidFill>
                  <a:srgbClr val="2BE591"/>
                </a:solidFill>
              </a:rPr>
              <a:t>new</a:t>
            </a:r>
            <a:r>
              <a:rPr lang="nl-NL" b="1" dirty="0"/>
              <a:t> model (1D)</a:t>
            </a:r>
            <a:endParaRPr lang="nl-NL" b="1" dirty="0">
              <a:ln>
                <a:solidFill>
                  <a:schemeClr val="tx1"/>
                </a:solidFill>
              </a:ln>
              <a:solidFill>
                <a:srgbClr val="CA005D"/>
              </a:solidFill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635000" y="660134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ijdelijke aanduiding voor inhoud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31818725"/>
                  </p:ext>
                </p:extLst>
              </p:nvPr>
            </p:nvGraphicFramePr>
            <p:xfrm>
              <a:off x="635000" y="2954338"/>
              <a:ext cx="5066396" cy="18288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066396">
                      <a:extLst>
                        <a:ext uri="{9D8B030D-6E8A-4147-A177-3AD203B41FA5}">
                          <a16:colId xmlns:a16="http://schemas.microsoft.com/office/drawing/2014/main" val="674860168"/>
                        </a:ext>
                      </a:extLst>
                    </a:gridCol>
                  </a:tblGrid>
                  <a:tr h="4561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, 0</m:t>
                                    </m:r>
                                  </m:e>
                                </m:d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×(0,</m:t>
                                </m:r>
                                <m:sSub>
                                  <m:sSub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𝑒𝑛𝑑</m:t>
                                    </m:r>
                                  </m:sub>
                                </m:sSub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7437688"/>
                      </a:ext>
                    </a:extLst>
                  </a:tr>
                  <a:tr h="4561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𝑣𝑜𝑙</m:t>
                                    </m:r>
                                  </m:sub>
                                </m:sSub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6730604"/>
                      </a:ext>
                    </a:extLst>
                  </a:tr>
                  <a:tr h="4561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𝑧𝑧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55797"/>
                      </a:ext>
                    </a:extLst>
                  </a:tr>
                  <a:tr h="4561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8429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ijdelijke aanduiding voor inhoud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31818725"/>
                  </p:ext>
                </p:extLst>
              </p:nvPr>
            </p:nvGraphicFramePr>
            <p:xfrm>
              <a:off x="635000" y="2954338"/>
              <a:ext cx="5066396" cy="18288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066396">
                      <a:extLst>
                        <a:ext uri="{9D8B030D-6E8A-4147-A177-3AD203B41FA5}">
                          <a16:colId xmlns:a16="http://schemas.microsoft.com/office/drawing/2014/main" val="67486016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20" t="-1333" r="-481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743768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20" t="-100000" r="-48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67306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20" t="-202667" r="-481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5579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20" t="-302667" r="-481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84297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ijdelijke aanduiding voor inhoud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97062482"/>
                  </p:ext>
                </p:extLst>
              </p:nvPr>
            </p:nvGraphicFramePr>
            <p:xfrm>
              <a:off x="6559550" y="2963863"/>
              <a:ext cx="5066396" cy="18288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066396">
                      <a:extLst>
                        <a:ext uri="{9D8B030D-6E8A-4147-A177-3AD203B41FA5}">
                          <a16:colId xmlns:a16="http://schemas.microsoft.com/office/drawing/2014/main" val="674860168"/>
                        </a:ext>
                      </a:extLst>
                    </a:gridCol>
                  </a:tblGrid>
                  <a:tr h="4561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, 0</m:t>
                                    </m:r>
                                  </m:e>
                                </m:d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×(0,</m:t>
                                </m:r>
                                <m:sSub>
                                  <m:sSub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𝑒𝑛𝑑</m:t>
                                    </m:r>
                                  </m:sub>
                                </m:sSub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7437688"/>
                      </a:ext>
                    </a:extLst>
                  </a:tr>
                  <a:tr h="4561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𝑣𝑜𝑙</m:t>
                                    </m:r>
                                  </m:sub>
                                </m:sSub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8331174"/>
                      </a:ext>
                    </a:extLst>
                  </a:tr>
                  <a:tr h="4561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𝑧𝑧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7176605"/>
                      </a:ext>
                    </a:extLst>
                  </a:tr>
                  <a:tr h="4561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𝑐𝑧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𝑐𝑍</m:t>
                                </m:r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05456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ijdelijke aanduiding voor inhoud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97062482"/>
                  </p:ext>
                </p:extLst>
              </p:nvPr>
            </p:nvGraphicFramePr>
            <p:xfrm>
              <a:off x="6559550" y="2963863"/>
              <a:ext cx="5066396" cy="18288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066396">
                      <a:extLst>
                        <a:ext uri="{9D8B030D-6E8A-4147-A177-3AD203B41FA5}">
                          <a16:colId xmlns:a16="http://schemas.microsoft.com/office/drawing/2014/main" val="67486016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120" t="-1333" r="-481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743768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120" t="-100000" r="-48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833117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120" t="-202667" r="-481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71766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120" t="-302667" r="-481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05456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ijdelijke aanduiding voor dianummer 8"/>
          <p:cNvSpPr txBox="1">
            <a:spLocks/>
          </p:cNvSpPr>
          <p:nvPr/>
        </p:nvSpPr>
        <p:spPr>
          <a:xfrm>
            <a:off x="6553199" y="639667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defPPr>
              <a:defRPr lang="nl-NL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A0A6AF-03C5-477E-939A-E28F7E7F05EA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24" name="Pijl-rechts 23"/>
          <p:cNvSpPr/>
          <p:nvPr/>
        </p:nvSpPr>
        <p:spPr>
          <a:xfrm>
            <a:off x="784860" y="4770120"/>
            <a:ext cx="1242060" cy="830580"/>
          </a:xfrm>
          <a:prstGeom prst="rightArrow">
            <a:avLst/>
          </a:prstGeom>
          <a:solidFill>
            <a:srgbClr val="FDD0C7"/>
          </a:solidFill>
          <a:ln>
            <a:solidFill>
              <a:srgbClr val="D52B1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2213175" y="4929919"/>
            <a:ext cx="240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200" dirty="0"/>
              <a:t>Unique solution</a:t>
            </a:r>
          </a:p>
        </p:txBody>
      </p:sp>
      <p:sp>
        <p:nvSpPr>
          <p:cNvPr id="26" name="Pijl-rechts 25"/>
          <p:cNvSpPr/>
          <p:nvPr/>
        </p:nvSpPr>
        <p:spPr>
          <a:xfrm>
            <a:off x="7048500" y="4746680"/>
            <a:ext cx="1242060" cy="830580"/>
          </a:xfrm>
          <a:prstGeom prst="rightArrow">
            <a:avLst/>
          </a:prstGeom>
          <a:solidFill>
            <a:srgbClr val="FDD0C7"/>
          </a:solidFill>
          <a:ln>
            <a:solidFill>
              <a:srgbClr val="D52B1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/>
          <p:cNvSpPr txBox="1"/>
          <p:nvPr/>
        </p:nvSpPr>
        <p:spPr>
          <a:xfrm>
            <a:off x="8476815" y="4894904"/>
            <a:ext cx="3368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200" dirty="0" err="1"/>
              <a:t>Infinitely</a:t>
            </a:r>
            <a:r>
              <a:rPr lang="nl-NL" sz="2200" dirty="0"/>
              <a:t> </a:t>
            </a:r>
            <a:r>
              <a:rPr lang="nl-NL" sz="2200" dirty="0" err="1"/>
              <a:t>many</a:t>
            </a:r>
            <a:r>
              <a:rPr lang="nl-NL" sz="2200" dirty="0"/>
              <a:t> </a:t>
            </a:r>
            <a:r>
              <a:rPr lang="nl-NL" sz="2200" dirty="0" err="1"/>
              <a:t>solutions</a:t>
            </a:r>
            <a:endParaRPr lang="nl-NL" sz="2200" dirty="0"/>
          </a:p>
        </p:txBody>
      </p:sp>
      <p:sp>
        <p:nvSpPr>
          <p:cNvPr id="28" name="Pijl-rechts 27"/>
          <p:cNvSpPr/>
          <p:nvPr/>
        </p:nvSpPr>
        <p:spPr>
          <a:xfrm>
            <a:off x="7040880" y="5615940"/>
            <a:ext cx="1403302" cy="1057088"/>
          </a:xfrm>
          <a:prstGeom prst="rightArrow">
            <a:avLst/>
          </a:prstGeom>
          <a:solidFill>
            <a:srgbClr val="FDD0C7"/>
          </a:solidFill>
          <a:ln>
            <a:solidFill>
              <a:srgbClr val="D52B1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/>
          <p:cNvSpPr txBox="1"/>
          <p:nvPr/>
        </p:nvSpPr>
        <p:spPr>
          <a:xfrm>
            <a:off x="8476815" y="5766600"/>
            <a:ext cx="323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200" dirty="0"/>
              <a:t>More </a:t>
            </a:r>
            <a:r>
              <a:rPr lang="nl-NL" sz="2200" dirty="0" err="1"/>
              <a:t>strict</a:t>
            </a:r>
            <a:r>
              <a:rPr lang="nl-NL" sz="2200" dirty="0"/>
              <a:t> </a:t>
            </a:r>
            <a:r>
              <a:rPr lang="nl-NL" sz="2200" dirty="0" err="1"/>
              <a:t>boundary</a:t>
            </a:r>
            <a:r>
              <a:rPr lang="nl-NL" sz="2200" dirty="0"/>
              <a:t> </a:t>
            </a:r>
            <a:r>
              <a:rPr lang="nl-NL" sz="2200" dirty="0" err="1"/>
              <a:t>condition</a:t>
            </a:r>
            <a:endParaRPr lang="nl-NL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200" dirty="0"/>
              <a:t>Unique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/>
              <p:cNvSpPr txBox="1"/>
              <p:nvPr/>
            </p:nvSpPr>
            <p:spPr>
              <a:xfrm>
                <a:off x="6957059" y="5817920"/>
                <a:ext cx="1539239" cy="638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Choose </a:t>
                </a:r>
                <a14:m>
                  <m:oMath xmlns:m="http://schemas.openxmlformats.org/officeDocument/2006/math">
                    <m:r>
                      <a:rPr lang="nl-NL" sz="1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NL" sz="1400" dirty="0"/>
              </a:p>
              <a:p>
                <a:r>
                  <a:rPr lang="nl-NL" sz="1400" dirty="0" err="1"/>
                  <a:t>Then</a:t>
                </a:r>
                <a:r>
                  <a:rPr lang="nl-NL" sz="1400" dirty="0"/>
                  <a:t> </a:t>
                </a:r>
                <a14:m>
                  <m:oMath xmlns:m="http://schemas.openxmlformats.org/officeDocument/2006/math">
                    <m:r>
                      <a:rPr lang="nl-NL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1400" b="0" i="1" smtClean="0">
                                <a:latin typeface="Cambria Math" panose="02040503050406030204" pitchFamily="18" charset="0"/>
                              </a:rPr>
                              <m:t>𝑧𝑧</m:t>
                            </m:r>
                          </m:sub>
                        </m:sSub>
                      </m:num>
                      <m:den>
                        <m:r>
                          <a:rPr lang="nl-NL" sz="1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nl-NL" sz="1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nl-NL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endParaRPr lang="nl-NL" sz="1400" dirty="0"/>
              </a:p>
            </p:txBody>
          </p:sp>
        </mc:Choice>
        <mc:Fallback xmlns="">
          <p:sp>
            <p:nvSpPr>
              <p:cNvPr id="30" name="Tekstvak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059" y="5817920"/>
                <a:ext cx="1539239" cy="638060"/>
              </a:xfrm>
              <a:prstGeom prst="rect">
                <a:avLst/>
              </a:prstGeom>
              <a:blipFill>
                <a:blip r:embed="rId4"/>
                <a:stretch>
                  <a:fillRect l="-1186" t="-952" b="-9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/>
              <p:cNvSpPr txBox="1"/>
              <p:nvPr/>
            </p:nvSpPr>
            <p:spPr>
              <a:xfrm>
                <a:off x="7030672" y="5029694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l-NL" sz="1400" dirty="0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31" name="Tekstvak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72" y="5029694"/>
                <a:ext cx="11430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12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741871"/>
            <a:ext cx="10923588" cy="948047"/>
          </a:xfrm>
        </p:spPr>
        <p:txBody>
          <a:bodyPr/>
          <a:lstStyle/>
          <a:p>
            <a:r>
              <a:rPr lang="nl-NL" b="1" dirty="0">
                <a:ln>
                  <a:solidFill>
                    <a:schemeClr val="tx1"/>
                  </a:solidFill>
                </a:ln>
                <a:solidFill>
                  <a:srgbClr val="CA005D"/>
                </a:solidFill>
              </a:rPr>
              <a:t>FEM</a:t>
            </a:r>
            <a:r>
              <a:rPr lang="nl-NL" b="1" dirty="0"/>
              <a:t>:</a:t>
            </a:r>
            <a:r>
              <a:rPr lang="nl-NL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nl-NL" b="1" dirty="0" err="1">
                <a:solidFill>
                  <a:srgbClr val="F0A225"/>
                </a:solidFill>
              </a:rPr>
              <a:t>Biot’s</a:t>
            </a:r>
            <a:r>
              <a:rPr lang="nl-NL" b="1" dirty="0"/>
              <a:t> model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>
                <a:solidFill>
                  <a:srgbClr val="2BE591"/>
                </a:solidFill>
              </a:rPr>
              <a:t>new</a:t>
            </a:r>
            <a:r>
              <a:rPr lang="nl-NL" b="1" dirty="0"/>
              <a:t> model (1D)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428264" y="2021376"/>
            <a:ext cx="8500551" cy="4470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800" dirty="0" err="1"/>
              <a:t>Finite</a:t>
            </a:r>
            <a:r>
              <a:rPr lang="nl-NL" sz="2800" dirty="0"/>
              <a:t>-Element Method (FEM) </a:t>
            </a:r>
            <a:r>
              <a:rPr lang="nl-NL" sz="2800" dirty="0" err="1"/>
              <a:t>used</a:t>
            </a:r>
            <a:r>
              <a:rPr lang="nl-NL" sz="2800" dirty="0"/>
              <a:t> </a:t>
            </a:r>
            <a:r>
              <a:rPr lang="nl-NL" sz="2800" dirty="0" err="1"/>
              <a:t>for</a:t>
            </a:r>
            <a:r>
              <a:rPr lang="nl-NL" sz="2800" dirty="0"/>
              <a:t> </a:t>
            </a:r>
            <a:r>
              <a:rPr lang="nl-NL" sz="2800" dirty="0" err="1"/>
              <a:t>space-discretisation</a:t>
            </a:r>
            <a:r>
              <a:rPr lang="nl-NL" sz="28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/>
              <a:t>Hat-</a:t>
            </a:r>
            <a:r>
              <a:rPr lang="nl-NL" sz="2800" dirty="0" err="1"/>
              <a:t>functions</a:t>
            </a:r>
            <a:r>
              <a:rPr lang="nl-NL" sz="2800" dirty="0"/>
              <a:t> as basis-</a:t>
            </a:r>
            <a:r>
              <a:rPr lang="nl-NL" sz="2800" dirty="0" err="1"/>
              <a:t>functions</a:t>
            </a:r>
            <a:r>
              <a:rPr lang="nl-NL" sz="28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/>
              <a:t>2 </a:t>
            </a:r>
            <a:r>
              <a:rPr lang="nl-NL" sz="2800" dirty="0" err="1"/>
              <a:t>homogeneous</a:t>
            </a:r>
            <a:r>
              <a:rPr lang="nl-NL" sz="2800" dirty="0"/>
              <a:t> </a:t>
            </a:r>
            <a:r>
              <a:rPr lang="nl-NL" sz="2800" dirty="0" err="1"/>
              <a:t>layers</a:t>
            </a:r>
            <a:r>
              <a:rPr lang="nl-NL" sz="2800" dirty="0"/>
              <a:t>, </a:t>
            </a:r>
            <a:r>
              <a:rPr lang="nl-NL" sz="2800" dirty="0" err="1"/>
              <a:t>each</a:t>
            </a:r>
            <a:r>
              <a:rPr lang="nl-NL" sz="2800" dirty="0"/>
              <a:t> 1.0 m </a:t>
            </a:r>
            <a:r>
              <a:rPr lang="nl-NL" sz="2800" dirty="0" err="1"/>
              <a:t>deep</a:t>
            </a:r>
            <a:r>
              <a:rPr lang="nl-NL" sz="2800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800" dirty="0"/>
              <a:t>[-2,-1]: </a:t>
            </a:r>
            <a:r>
              <a:rPr lang="nl-NL" sz="2800" dirty="0" err="1"/>
              <a:t>Layer</a:t>
            </a:r>
            <a:r>
              <a:rPr lang="nl-NL" sz="2800" dirty="0"/>
              <a:t> of medium </a:t>
            </a:r>
            <a:r>
              <a:rPr lang="nl-NL" sz="2800" dirty="0" err="1"/>
              <a:t>sand</a:t>
            </a:r>
            <a:r>
              <a:rPr lang="nl-NL" sz="2800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800" dirty="0"/>
              <a:t>[-1,0]: </a:t>
            </a:r>
            <a:r>
              <a:rPr lang="nl-NL" sz="2800" dirty="0" err="1"/>
              <a:t>Layer</a:t>
            </a:r>
            <a:r>
              <a:rPr lang="nl-NL" sz="2800" dirty="0"/>
              <a:t> of fine </a:t>
            </a:r>
            <a:r>
              <a:rPr lang="nl-NL" sz="2800" dirty="0" err="1"/>
              <a:t>sand</a:t>
            </a:r>
            <a:r>
              <a:rPr lang="nl-NL" sz="28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 err="1"/>
              <a:t>Each</a:t>
            </a:r>
            <a:r>
              <a:rPr lang="nl-NL" sz="2800" dirty="0"/>
              <a:t> kind of </a:t>
            </a:r>
            <a:r>
              <a:rPr lang="nl-NL" sz="2800" dirty="0" err="1"/>
              <a:t>soil</a:t>
            </a:r>
            <a:r>
              <a:rPr lang="nl-NL" sz="2800" dirty="0"/>
              <a:t> has different </a:t>
            </a:r>
            <a:r>
              <a:rPr lang="nl-NL" sz="2800" dirty="0" err="1"/>
              <a:t>properties</a:t>
            </a:r>
            <a:r>
              <a:rPr lang="nl-NL" sz="2800" dirty="0"/>
              <a:t>.</a:t>
            </a:r>
          </a:p>
        </p:txBody>
      </p:sp>
      <p:sp>
        <p:nvSpPr>
          <p:cNvPr id="29" name="Rechthoek 28"/>
          <p:cNvSpPr/>
          <p:nvPr/>
        </p:nvSpPr>
        <p:spPr>
          <a:xfrm>
            <a:off x="8975970" y="4270831"/>
            <a:ext cx="1062992" cy="1972814"/>
          </a:xfrm>
          <a:prstGeom prst="rect">
            <a:avLst/>
          </a:prstGeom>
          <a:blipFill dpi="0" rotWithShape="1">
            <a:blip r:embed="rId2">
              <a:alphaModFix amt="8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/>
          <p:cNvSpPr txBox="1"/>
          <p:nvPr/>
        </p:nvSpPr>
        <p:spPr>
          <a:xfrm>
            <a:off x="9106278" y="1873636"/>
            <a:ext cx="482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D52B1E"/>
                </a:solidFill>
              </a:rPr>
              <a:t>0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8927971" y="6122408"/>
            <a:ext cx="62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D52B1E"/>
                </a:solidFill>
              </a:rPr>
              <a:t>-2</a:t>
            </a:r>
          </a:p>
        </p:txBody>
      </p:sp>
      <p:cxnSp>
        <p:nvCxnSpPr>
          <p:cNvPr id="33" name="Rechte verbindingslijn met pijl 32"/>
          <p:cNvCxnSpPr/>
          <p:nvPr/>
        </p:nvCxnSpPr>
        <p:spPr>
          <a:xfrm>
            <a:off x="9543859" y="2174355"/>
            <a:ext cx="17369" cy="4562393"/>
          </a:xfrm>
          <a:prstGeom prst="straightConnector1">
            <a:avLst/>
          </a:prstGeom>
          <a:ln w="76200">
            <a:solidFill>
              <a:srgbClr val="D52B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hoek 36"/>
          <p:cNvSpPr/>
          <p:nvPr/>
        </p:nvSpPr>
        <p:spPr>
          <a:xfrm>
            <a:off x="8975970" y="2283722"/>
            <a:ext cx="1062992" cy="1972814"/>
          </a:xfrm>
          <a:prstGeom prst="rect">
            <a:avLst/>
          </a:prstGeom>
          <a:blipFill dpi="0" rotWithShape="1">
            <a:blip r:embed="rId4">
              <a:alphaModFix amt="8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8" name="Rechte verbindingslijn 37"/>
          <p:cNvCxnSpPr>
            <a:stCxn id="37" idx="1"/>
            <a:endCxn id="37" idx="3"/>
          </p:cNvCxnSpPr>
          <p:nvPr/>
        </p:nvCxnSpPr>
        <p:spPr>
          <a:xfrm>
            <a:off x="8975970" y="3270129"/>
            <a:ext cx="1062992" cy="0"/>
          </a:xfrm>
          <a:prstGeom prst="line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/>
          <p:nvPr/>
        </p:nvCxnSpPr>
        <p:spPr>
          <a:xfrm>
            <a:off x="8970062" y="5325697"/>
            <a:ext cx="1076886" cy="6898"/>
          </a:xfrm>
          <a:prstGeom prst="line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 flipV="1">
            <a:off x="8972549" y="3283425"/>
            <a:ext cx="1052571" cy="112"/>
          </a:xfrm>
          <a:prstGeom prst="line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>
            <a:stCxn id="49" idx="0"/>
            <a:endCxn id="47" idx="4"/>
          </p:cNvCxnSpPr>
          <p:nvPr/>
        </p:nvCxnSpPr>
        <p:spPr>
          <a:xfrm>
            <a:off x="9531414" y="2182861"/>
            <a:ext cx="19051" cy="4152725"/>
          </a:xfrm>
          <a:prstGeom prst="line">
            <a:avLst/>
          </a:prstGeom>
          <a:ln w="28575" cap="flat" cmpd="sng" algn="ctr">
            <a:solidFill>
              <a:srgbClr val="990000">
                <a:alpha val="59000"/>
              </a:srgb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ekstvak 41"/>
          <p:cNvSpPr txBox="1"/>
          <p:nvPr/>
        </p:nvSpPr>
        <p:spPr>
          <a:xfrm>
            <a:off x="9212578" y="5567065"/>
            <a:ext cx="134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n>
                  <a:solidFill>
                    <a:schemeClr val="tx1"/>
                  </a:solidFill>
                </a:ln>
              </a:rPr>
              <a:t>(0)</a:t>
            </a:r>
          </a:p>
        </p:txBody>
      </p:sp>
      <p:sp>
        <p:nvSpPr>
          <p:cNvPr id="43" name="Tekstvak 42"/>
          <p:cNvSpPr txBox="1"/>
          <p:nvPr/>
        </p:nvSpPr>
        <p:spPr>
          <a:xfrm>
            <a:off x="9218293" y="4605040"/>
            <a:ext cx="134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n>
                  <a:solidFill>
                    <a:schemeClr val="tx1"/>
                  </a:solidFill>
                </a:ln>
              </a:rPr>
              <a:t>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vak 43"/>
              <p:cNvSpPr txBox="1"/>
              <p:nvPr/>
            </p:nvSpPr>
            <p:spPr>
              <a:xfrm>
                <a:off x="9246868" y="3523000"/>
                <a:ext cx="1344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nl-NL" sz="2800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8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4" name="Tekstvak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868" y="3523000"/>
                <a:ext cx="13443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kstvak 44"/>
          <p:cNvSpPr txBox="1"/>
          <p:nvPr/>
        </p:nvSpPr>
        <p:spPr>
          <a:xfrm>
            <a:off x="8930161" y="2493862"/>
            <a:ext cx="130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n>
                  <a:solidFill>
                    <a:schemeClr val="tx1"/>
                  </a:solidFill>
                </a:ln>
              </a:rPr>
              <a:t>(</a:t>
            </a:r>
            <a:r>
              <a:rPr lang="nl-NL" sz="2800" i="1" dirty="0">
                <a:ln>
                  <a:solidFill>
                    <a:schemeClr val="tx1"/>
                  </a:solidFill>
                </a:ln>
              </a:rPr>
              <a:t>800</a:t>
            </a:r>
            <a:r>
              <a:rPr lang="nl-NL" sz="2800" dirty="0">
                <a:ln>
                  <a:solidFill>
                    <a:schemeClr val="tx1"/>
                  </a:solidFill>
                </a:ln>
              </a:rPr>
              <a:t>)</a:t>
            </a:r>
          </a:p>
        </p:txBody>
      </p:sp>
      <p:sp>
        <p:nvSpPr>
          <p:cNvPr id="46" name="Ovaal 45"/>
          <p:cNvSpPr/>
          <p:nvPr/>
        </p:nvSpPr>
        <p:spPr>
          <a:xfrm>
            <a:off x="9440227" y="5202575"/>
            <a:ext cx="182376" cy="211850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52B1E"/>
              </a:solidFill>
            </a:endParaRPr>
          </a:p>
        </p:txBody>
      </p:sp>
      <p:sp>
        <p:nvSpPr>
          <p:cNvPr id="47" name="Ovaal 46"/>
          <p:cNvSpPr/>
          <p:nvPr/>
        </p:nvSpPr>
        <p:spPr>
          <a:xfrm>
            <a:off x="9459277" y="6123736"/>
            <a:ext cx="182376" cy="211850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52B1E"/>
              </a:solidFill>
            </a:endParaRPr>
          </a:p>
        </p:txBody>
      </p:sp>
      <p:sp>
        <p:nvSpPr>
          <p:cNvPr id="48" name="Ovaal 47"/>
          <p:cNvSpPr/>
          <p:nvPr/>
        </p:nvSpPr>
        <p:spPr>
          <a:xfrm>
            <a:off x="9449752" y="4200526"/>
            <a:ext cx="182376" cy="211850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52B1E"/>
              </a:solidFill>
            </a:endParaRPr>
          </a:p>
        </p:txBody>
      </p:sp>
      <p:sp>
        <p:nvSpPr>
          <p:cNvPr id="49" name="Ovaal 48"/>
          <p:cNvSpPr/>
          <p:nvPr/>
        </p:nvSpPr>
        <p:spPr>
          <a:xfrm>
            <a:off x="9440226" y="2182861"/>
            <a:ext cx="182376" cy="211850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0" name="Rechte verbindingslijn 49"/>
          <p:cNvCxnSpPr/>
          <p:nvPr/>
        </p:nvCxnSpPr>
        <p:spPr>
          <a:xfrm>
            <a:off x="10039985" y="2281663"/>
            <a:ext cx="449425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/>
          <p:cNvCxnSpPr/>
          <p:nvPr/>
        </p:nvCxnSpPr>
        <p:spPr>
          <a:xfrm>
            <a:off x="10067925" y="3272263"/>
            <a:ext cx="432056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/>
          <p:cNvCxnSpPr/>
          <p:nvPr/>
        </p:nvCxnSpPr>
        <p:spPr>
          <a:xfrm>
            <a:off x="9972675" y="38481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>
            <a:off x="10503693" y="2281663"/>
            <a:ext cx="8685" cy="977519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kstvak 55"/>
              <p:cNvSpPr txBox="1"/>
              <p:nvPr/>
            </p:nvSpPr>
            <p:spPr>
              <a:xfrm>
                <a:off x="10448357" y="2542934"/>
                <a:ext cx="1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=0.0025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6" name="Tekstvak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8357" y="2542934"/>
                <a:ext cx="1852228" cy="461665"/>
              </a:xfrm>
              <a:prstGeom prst="rect">
                <a:avLst/>
              </a:prstGeom>
              <a:blipFill>
                <a:blip r:embed="rId6"/>
                <a:stretch>
                  <a:fillRect r="-3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kstvak 56"/>
          <p:cNvSpPr txBox="1"/>
          <p:nvPr/>
        </p:nvSpPr>
        <p:spPr>
          <a:xfrm rot="16200000">
            <a:off x="7847228" y="3899910"/>
            <a:ext cx="187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err="1"/>
              <a:t>z</a:t>
            </a:r>
            <a:r>
              <a:rPr lang="nl-NL" dirty="0" err="1"/>
              <a:t>-direction</a:t>
            </a:r>
            <a:endParaRPr lang="nl-NL" dirty="0"/>
          </a:p>
        </p:txBody>
      </p:sp>
      <p:sp>
        <p:nvSpPr>
          <p:cNvPr id="58" name="Ovaal 57"/>
          <p:cNvSpPr/>
          <p:nvPr/>
        </p:nvSpPr>
        <p:spPr>
          <a:xfrm>
            <a:off x="9440227" y="3152776"/>
            <a:ext cx="182376" cy="211850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52B1E"/>
              </a:solidFill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9933811" y="3981188"/>
            <a:ext cx="62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D52B1E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0073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9" grpId="0" animBg="1"/>
      <p:bldP spid="30" grpId="0"/>
      <p:bldP spid="31" grpId="0"/>
      <p:bldP spid="37" grpId="0" animBg="1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6" grpId="0"/>
      <p:bldP spid="57" grpId="0"/>
      <p:bldP spid="58" grpId="0" animBg="1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n>
                  <a:solidFill>
                    <a:schemeClr val="tx1"/>
                  </a:solidFill>
                </a:ln>
                <a:solidFill>
                  <a:srgbClr val="CA005D"/>
                </a:solidFill>
              </a:rPr>
              <a:t>BE</a:t>
            </a:r>
            <a:r>
              <a:rPr lang="nl-NL" b="1" dirty="0"/>
              <a:t>:</a:t>
            </a:r>
            <a:r>
              <a:rPr lang="nl-NL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nl-NL" b="1" dirty="0" err="1">
                <a:solidFill>
                  <a:srgbClr val="F0A225"/>
                </a:solidFill>
              </a:rPr>
              <a:t>Biot’s</a:t>
            </a:r>
            <a:r>
              <a:rPr lang="nl-NL" b="1" dirty="0"/>
              <a:t> model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>
                <a:solidFill>
                  <a:srgbClr val="2BE591"/>
                </a:solidFill>
              </a:rPr>
              <a:t>new</a:t>
            </a:r>
            <a:r>
              <a:rPr lang="nl-NL" b="1" dirty="0">
                <a:solidFill>
                  <a:srgbClr val="60C867"/>
                </a:solidFill>
              </a:rPr>
              <a:t> </a:t>
            </a:r>
            <a:r>
              <a:rPr lang="nl-NL" b="1" dirty="0"/>
              <a:t>model (1D)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18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jdelijke aanduiding voor inhoud 10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34998" y="2457349"/>
                <a:ext cx="7779705" cy="3764064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nl-NL" sz="2600" dirty="0"/>
                  <a:t>Backward-Euler </a:t>
                </a:r>
                <a:r>
                  <a:rPr lang="nl-NL" sz="2600" dirty="0" err="1"/>
                  <a:t>method</a:t>
                </a:r>
                <a:r>
                  <a:rPr lang="nl-NL" sz="2600" dirty="0"/>
                  <a:t> (BE) </a:t>
                </a:r>
                <a:r>
                  <a:rPr lang="nl-NL" sz="2600" dirty="0" err="1"/>
                  <a:t>used</a:t>
                </a:r>
                <a:r>
                  <a:rPr lang="nl-NL" sz="2600" dirty="0"/>
                  <a:t> </a:t>
                </a:r>
                <a:r>
                  <a:rPr lang="nl-NL" sz="2600" dirty="0" err="1"/>
                  <a:t>for</a:t>
                </a:r>
                <a:r>
                  <a:rPr lang="nl-NL" sz="2600" dirty="0"/>
                  <a:t> time-</a:t>
                </a:r>
                <a:r>
                  <a:rPr lang="nl-NL" sz="2600" dirty="0" err="1"/>
                  <a:t>discretisation</a:t>
                </a:r>
                <a:r>
                  <a:rPr lang="nl-NL" sz="26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nl-NL" sz="2600" dirty="0"/>
                  <a:t>Method is </a:t>
                </a:r>
                <a:r>
                  <a:rPr lang="nl-NL" sz="2600" dirty="0" err="1"/>
                  <a:t>unconditionally</a:t>
                </a:r>
                <a:r>
                  <a:rPr lang="nl-NL" sz="2600" dirty="0"/>
                  <a:t> </a:t>
                </a:r>
                <a:r>
                  <a:rPr lang="nl-NL" sz="2600" dirty="0" err="1"/>
                  <a:t>stable</a:t>
                </a:r>
                <a:r>
                  <a:rPr lang="nl-NL" sz="26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600" dirty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nl-NL" sz="260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sz="2600" dirty="0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nl-NL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6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NL" sz="2600" dirty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2600" dirty="0">
                            <a:latin typeface="Cambria Math" panose="02040503050406030204" pitchFamily="18" charset="0"/>
                          </a:rPr>
                          <m:t>end</m:t>
                        </m:r>
                      </m:sub>
                    </m:sSub>
                    <m:r>
                      <a:rPr lang="nl-NL" sz="2600" dirty="0">
                        <a:latin typeface="Cambria Math" panose="02040503050406030204" pitchFamily="18" charset="0"/>
                      </a:rPr>
                      <m:t>=1.5, 3.0, 4.5, 6.0</m:t>
                    </m:r>
                    <m:r>
                      <a:rPr lang="nl-NL" sz="26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nl-NL" sz="2600" dirty="0"/>
              </a:p>
            </p:txBody>
          </p:sp>
        </mc:Choice>
        <mc:Fallback xmlns="">
          <p:sp>
            <p:nvSpPr>
              <p:cNvPr id="11" name="Tijdelijke aanduiding voor inhoud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4998" y="2457349"/>
                <a:ext cx="7779705" cy="37640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/>
              <p:cNvSpPr txBox="1"/>
              <p:nvPr/>
            </p:nvSpPr>
            <p:spPr>
              <a:xfrm>
                <a:off x="9972360" y="2229305"/>
                <a:ext cx="19297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=0.0025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Tekstvak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360" y="2229305"/>
                <a:ext cx="192976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al 12"/>
          <p:cNvSpPr/>
          <p:nvPr/>
        </p:nvSpPr>
        <p:spPr>
          <a:xfrm>
            <a:off x="7926708" y="2666454"/>
            <a:ext cx="3000375" cy="28668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 rot="18548356">
            <a:off x="9183360" y="3532274"/>
            <a:ext cx="1434914" cy="7695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0" name="Rechte verbindingslijn 19"/>
          <p:cNvCxnSpPr/>
          <p:nvPr/>
        </p:nvCxnSpPr>
        <p:spPr>
          <a:xfrm>
            <a:off x="9428483" y="2648674"/>
            <a:ext cx="2540" cy="1995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jl-omlaag 14"/>
          <p:cNvSpPr/>
          <p:nvPr/>
        </p:nvSpPr>
        <p:spPr>
          <a:xfrm rot="10800000">
            <a:off x="9163766" y="2666454"/>
            <a:ext cx="526258" cy="140017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-omlaag 15"/>
          <p:cNvSpPr/>
          <p:nvPr/>
        </p:nvSpPr>
        <p:spPr>
          <a:xfrm rot="10800000">
            <a:off x="9169481" y="3247478"/>
            <a:ext cx="526258" cy="819151"/>
          </a:xfrm>
          <a:prstGeom prst="downArrow">
            <a:avLst/>
          </a:prstGeom>
          <a:solidFill>
            <a:srgbClr val="C00000"/>
          </a:solidFill>
          <a:ln>
            <a:solidFill>
              <a:srgbClr val="4214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/>
          <p:cNvSpPr/>
          <p:nvPr/>
        </p:nvSpPr>
        <p:spPr>
          <a:xfrm>
            <a:off x="9282433" y="3964231"/>
            <a:ext cx="289560" cy="2851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7907023" y="4104730"/>
            <a:ext cx="1905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10756903" y="4104730"/>
            <a:ext cx="1905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9453883" y="5353774"/>
            <a:ext cx="2540" cy="1995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oog 29"/>
          <p:cNvSpPr/>
          <p:nvPr/>
        </p:nvSpPr>
        <p:spPr>
          <a:xfrm>
            <a:off x="8483603" y="2566124"/>
            <a:ext cx="1899920" cy="629920"/>
          </a:xfrm>
          <a:prstGeom prst="arc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/>
              <p:cNvSpPr txBox="1"/>
              <p:nvPr/>
            </p:nvSpPr>
            <p:spPr>
              <a:xfrm>
                <a:off x="9133837" y="2222827"/>
                <a:ext cx="558005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31" name="Tekstvak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837" y="2222827"/>
                <a:ext cx="558005" cy="4735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vak 31"/>
              <p:cNvSpPr txBox="1"/>
              <p:nvPr/>
            </p:nvSpPr>
            <p:spPr>
              <a:xfrm>
                <a:off x="9571993" y="2697379"/>
                <a:ext cx="2394269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32" name="Tekstvak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993" y="2697379"/>
                <a:ext cx="2394269" cy="4735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8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0" grpId="0"/>
      <p:bldP spid="30" grpId="0" animBg="1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19</a:t>
            </a:fld>
            <a:endParaRPr lang="nl-NL" dirty="0"/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4" y="1683318"/>
            <a:ext cx="10541530" cy="5174682"/>
          </a:xfr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35000" y="735271"/>
            <a:ext cx="10923588" cy="948047"/>
          </a:xfrm>
        </p:spPr>
        <p:txBody>
          <a:bodyPr/>
          <a:lstStyle/>
          <a:p>
            <a:r>
              <a:rPr lang="nl-NL" b="1" dirty="0" err="1">
                <a:solidFill>
                  <a:srgbClr val="F0A225"/>
                </a:solidFill>
              </a:rPr>
              <a:t>Biot</a:t>
            </a:r>
            <a:r>
              <a:rPr lang="nl-NL" b="1" dirty="0"/>
              <a:t> (1D): </a:t>
            </a:r>
            <a:r>
              <a:rPr lang="nl-NL" b="1" dirty="0" err="1"/>
              <a:t>Results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>
                <a:ln>
                  <a:solidFill>
                    <a:schemeClr val="tx1"/>
                  </a:solidFill>
                </a:ln>
                <a:solidFill>
                  <a:srgbClr val="990000"/>
                </a:solidFill>
              </a:rPr>
              <a:t>compressible</a:t>
            </a:r>
            <a:r>
              <a:rPr lang="nl-NL" b="1" dirty="0"/>
              <a:t> water</a:t>
            </a:r>
          </a:p>
        </p:txBody>
      </p:sp>
    </p:spTree>
    <p:extLst>
      <p:ext uri="{BB962C8B-B14F-4D97-AF65-F5344CB8AC3E}">
        <p14:creationId xmlns:p14="http://schemas.microsoft.com/office/powerpoint/2010/main" val="422420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Tijdelijke aanduiding voor 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5" r="18385"/>
          <a:stretch>
            <a:fillRect/>
          </a:stretch>
        </p:blipFill>
        <p:spPr>
          <a:xfrm>
            <a:off x="1934" y="13503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30" name="Tekstvak 29"/>
          <p:cNvSpPr txBox="1"/>
          <p:nvPr/>
        </p:nvSpPr>
        <p:spPr>
          <a:xfrm>
            <a:off x="2550319" y="6358822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(</a:t>
            </a:r>
            <a:r>
              <a:rPr lang="nl-NL" b="1" dirty="0" err="1"/>
              <a:t>Cormont</a:t>
            </a:r>
            <a:r>
              <a:rPr lang="nl-NL" b="1" dirty="0"/>
              <a:t>, 1995)</a:t>
            </a:r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6544490" y="1558074"/>
            <a:ext cx="5229497" cy="51700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 err="1"/>
              <a:t>Levees</a:t>
            </a:r>
            <a:r>
              <a:rPr lang="nl-NL" dirty="0"/>
              <a:t> are important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Netherlands.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err="1"/>
              <a:t>Oscillations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seabed</a:t>
            </a:r>
            <a:r>
              <a:rPr lang="nl-NL" dirty="0"/>
              <a:t>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wave load </a:t>
            </a:r>
            <a:r>
              <a:rPr lang="nl-NL" dirty="0" err="1"/>
              <a:t>can</a:t>
            </a:r>
            <a:r>
              <a:rPr lang="nl-NL" dirty="0"/>
              <a:t> have </a:t>
            </a:r>
            <a:r>
              <a:rPr lang="nl-NL" dirty="0" err="1"/>
              <a:t>an</a:t>
            </a:r>
            <a:r>
              <a:rPr lang="nl-NL" dirty="0"/>
              <a:t> impact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levees</a:t>
            </a:r>
            <a:r>
              <a:rPr lang="nl-NL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Like a bucket of water </a:t>
            </a:r>
            <a:r>
              <a:rPr lang="nl-NL" dirty="0" err="1"/>
              <a:t>being</a:t>
            </a:r>
            <a:r>
              <a:rPr lang="nl-NL" dirty="0"/>
              <a:t> </a:t>
            </a:r>
            <a:r>
              <a:rPr lang="nl-NL" dirty="0" err="1"/>
              <a:t>poured</a:t>
            </a:r>
            <a:r>
              <a:rPr lang="nl-NL" dirty="0"/>
              <a:t> on a </a:t>
            </a:r>
            <a:r>
              <a:rPr lang="nl-NL" dirty="0" err="1"/>
              <a:t>sponge</a:t>
            </a:r>
            <a:r>
              <a:rPr lang="nl-NL" dirty="0"/>
              <a:t> </a:t>
            </a:r>
            <a:r>
              <a:rPr lang="nl-NL" dirty="0" err="1"/>
              <a:t>enclosed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a </a:t>
            </a:r>
            <a:r>
              <a:rPr lang="nl-NL" dirty="0" err="1"/>
              <a:t>wall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sides and </a:t>
            </a:r>
            <a:r>
              <a:rPr lang="nl-NL" dirty="0" err="1"/>
              <a:t>bottom</a:t>
            </a:r>
            <a:r>
              <a:rPr lang="nl-NL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err="1">
                <a:solidFill>
                  <a:srgbClr val="CA005D"/>
                </a:solidFill>
              </a:rPr>
              <a:t>Aim</a:t>
            </a:r>
            <a:r>
              <a:rPr lang="nl-NL" dirty="0">
                <a:solidFill>
                  <a:srgbClr val="CA005D"/>
                </a:solidFill>
              </a:rPr>
              <a:t>: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describe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behaviour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seabed</a:t>
            </a:r>
            <a:r>
              <a:rPr lang="nl-NL" dirty="0"/>
              <a:t> </a:t>
            </a:r>
            <a:r>
              <a:rPr lang="nl-NL" dirty="0" err="1"/>
              <a:t>subjected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waves.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200" dirty="0" err="1"/>
              <a:t>Two</a:t>
            </a:r>
            <a:r>
              <a:rPr lang="nl-NL" sz="2200" dirty="0"/>
              <a:t> </a:t>
            </a:r>
            <a:r>
              <a:rPr lang="nl-NL" sz="2200" dirty="0" err="1"/>
              <a:t>models</a:t>
            </a:r>
            <a:endParaRPr lang="nl-NL" sz="22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Tijdelijke aanduiding voor 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6" r="19076"/>
          <a:stretch>
            <a:fillRect/>
          </a:stretch>
        </p:blipFill>
        <p:spPr>
          <a:xfrm>
            <a:off x="-247650" y="13503"/>
            <a:ext cx="6338888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11" name="Tekstvak 10"/>
          <p:cNvSpPr txBox="1"/>
          <p:nvPr/>
        </p:nvSpPr>
        <p:spPr>
          <a:xfrm>
            <a:off x="2550319" y="63675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(Van Damme, 2022)</a:t>
            </a: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6512521" y="186618"/>
            <a:ext cx="5004000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err="1"/>
              <a:t>Introduction</a:t>
            </a:r>
            <a:endParaRPr lang="nl-NL" b="1" dirty="0"/>
          </a:p>
        </p:txBody>
      </p:sp>
      <p:sp>
        <p:nvSpPr>
          <p:cNvPr id="3" name="Rechthoek 2"/>
          <p:cNvSpPr/>
          <p:nvPr/>
        </p:nvSpPr>
        <p:spPr>
          <a:xfrm>
            <a:off x="161925" y="1847850"/>
            <a:ext cx="638175" cy="201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483870" y="3916680"/>
            <a:ext cx="83820" cy="320040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483870" y="3909060"/>
            <a:ext cx="118110" cy="0"/>
          </a:xfrm>
          <a:prstGeom prst="line">
            <a:avLst/>
          </a:prstGeom>
          <a:ln w="22225">
            <a:solidFill>
              <a:srgbClr val="6E9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V="1">
            <a:off x="483870" y="4061460"/>
            <a:ext cx="270510" cy="243840"/>
          </a:xfrm>
          <a:prstGeom prst="line">
            <a:avLst/>
          </a:prstGeom>
          <a:ln w="22225">
            <a:solidFill>
              <a:srgbClr val="6E9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2701290" y="4229100"/>
            <a:ext cx="259080" cy="0"/>
          </a:xfrm>
          <a:prstGeom prst="line">
            <a:avLst/>
          </a:prstGeom>
          <a:ln w="63500">
            <a:solidFill>
              <a:srgbClr val="FFD2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>
            <a:off x="2697480" y="4324350"/>
            <a:ext cx="182880" cy="0"/>
          </a:xfrm>
          <a:prstGeom prst="line">
            <a:avLst/>
          </a:prstGeom>
          <a:ln w="53975">
            <a:solidFill>
              <a:srgbClr val="FFB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2697480" y="4276725"/>
            <a:ext cx="272224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hoek 22"/>
          <p:cNvSpPr/>
          <p:nvPr/>
        </p:nvSpPr>
        <p:spPr>
          <a:xfrm>
            <a:off x="-226219" y="5143500"/>
            <a:ext cx="707231" cy="58102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/>
          <p:cNvSpPr/>
          <p:nvPr/>
        </p:nvSpPr>
        <p:spPr>
          <a:xfrm>
            <a:off x="5441157" y="5105400"/>
            <a:ext cx="650082" cy="58102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/>
          <p:cNvSpPr/>
          <p:nvPr/>
        </p:nvSpPr>
        <p:spPr>
          <a:xfrm>
            <a:off x="450056" y="6048375"/>
            <a:ext cx="769143" cy="58102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/>
        </p:nvSpPr>
        <p:spPr>
          <a:xfrm>
            <a:off x="2555717" y="3902965"/>
            <a:ext cx="197644" cy="327660"/>
          </a:xfrm>
          <a:prstGeom prst="rect">
            <a:avLst/>
          </a:prstGeom>
          <a:solidFill>
            <a:srgbClr val="FED9A0"/>
          </a:solidFill>
          <a:ln>
            <a:solidFill>
              <a:srgbClr val="FED9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03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 build="p"/>
      <p:bldP spid="5" grpId="0"/>
      <p:bldP spid="6" grpId="0"/>
      <p:bldP spid="11" grpId="0"/>
      <p:bldP spid="3" grpId="0" animBg="1"/>
      <p:bldP spid="8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20</a:t>
            </a:fld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3" y="1664650"/>
            <a:ext cx="10573052" cy="5190156"/>
          </a:xfr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35000" y="716602"/>
            <a:ext cx="10923588" cy="948047"/>
          </a:xfrm>
        </p:spPr>
        <p:txBody>
          <a:bodyPr>
            <a:normAutofit fontScale="90000"/>
          </a:bodyPr>
          <a:lstStyle/>
          <a:p>
            <a:r>
              <a:rPr lang="nl-NL" b="1" dirty="0" err="1">
                <a:solidFill>
                  <a:srgbClr val="F0A225"/>
                </a:solidFill>
              </a:rPr>
              <a:t>Biot</a:t>
            </a:r>
            <a:r>
              <a:rPr lang="nl-NL" b="1" dirty="0"/>
              <a:t> (1D): </a:t>
            </a:r>
            <a:r>
              <a:rPr lang="nl-NL" b="1" dirty="0" err="1"/>
              <a:t>Results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>
                <a:ln>
                  <a:solidFill>
                    <a:schemeClr val="tx1"/>
                  </a:solidFill>
                </a:ln>
                <a:solidFill>
                  <a:srgbClr val="990000"/>
                </a:solidFill>
              </a:rPr>
              <a:t>incompressible</a:t>
            </a:r>
            <a:r>
              <a:rPr lang="nl-NL" b="1" dirty="0"/>
              <a:t> water</a:t>
            </a:r>
          </a:p>
        </p:txBody>
      </p:sp>
    </p:spTree>
    <p:extLst>
      <p:ext uri="{BB962C8B-B14F-4D97-AF65-F5344CB8AC3E}">
        <p14:creationId xmlns:p14="http://schemas.microsoft.com/office/powerpoint/2010/main" val="3056819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21</a:t>
            </a:fld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5" y="1669154"/>
            <a:ext cx="10563080" cy="5185261"/>
          </a:xfrm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34206" y="730438"/>
            <a:ext cx="10923588" cy="948047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2BE591"/>
                </a:solidFill>
              </a:rPr>
              <a:t>New</a:t>
            </a:r>
            <a:r>
              <a:rPr lang="nl-NL" b="1" dirty="0"/>
              <a:t> (1D): </a:t>
            </a:r>
            <a:r>
              <a:rPr lang="nl-NL" b="1" dirty="0" err="1"/>
              <a:t>Results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>
                <a:ln>
                  <a:solidFill>
                    <a:schemeClr val="tx1"/>
                  </a:solidFill>
                </a:ln>
                <a:solidFill>
                  <a:srgbClr val="990000"/>
                </a:solidFill>
              </a:rPr>
              <a:t>compressible</a:t>
            </a:r>
            <a:r>
              <a:rPr lang="nl-NL" b="1" dirty="0"/>
              <a:t> water</a:t>
            </a:r>
          </a:p>
        </p:txBody>
      </p:sp>
    </p:spTree>
    <p:extLst>
      <p:ext uri="{BB962C8B-B14F-4D97-AF65-F5344CB8AC3E}">
        <p14:creationId xmlns:p14="http://schemas.microsoft.com/office/powerpoint/2010/main" val="300089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22</a:t>
            </a:fld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5" y="1668628"/>
            <a:ext cx="10568926" cy="5188130"/>
          </a:xfr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33412" y="720581"/>
            <a:ext cx="10923588" cy="948047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2BE591"/>
                </a:solidFill>
              </a:rPr>
              <a:t>New</a:t>
            </a:r>
            <a:r>
              <a:rPr lang="nl-NL" b="1" dirty="0"/>
              <a:t> (1D): </a:t>
            </a:r>
            <a:r>
              <a:rPr lang="nl-NL" b="1" dirty="0" err="1"/>
              <a:t>Results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>
                <a:ln>
                  <a:solidFill>
                    <a:schemeClr val="tx1"/>
                  </a:solidFill>
                </a:ln>
                <a:solidFill>
                  <a:srgbClr val="990000"/>
                </a:solidFill>
              </a:rPr>
              <a:t>incompressible</a:t>
            </a:r>
            <a:r>
              <a:rPr lang="nl-NL" b="1" dirty="0"/>
              <a:t> water</a:t>
            </a:r>
          </a:p>
        </p:txBody>
      </p:sp>
    </p:spTree>
    <p:extLst>
      <p:ext uri="{BB962C8B-B14F-4D97-AF65-F5344CB8AC3E}">
        <p14:creationId xmlns:p14="http://schemas.microsoft.com/office/powerpoint/2010/main" val="3173534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721578"/>
            <a:ext cx="10923588" cy="948047"/>
          </a:xfrm>
        </p:spPr>
        <p:txBody>
          <a:bodyPr/>
          <a:lstStyle/>
          <a:p>
            <a:r>
              <a:rPr lang="nl-NL" dirty="0" err="1"/>
              <a:t>Conclusion</a:t>
            </a:r>
            <a:r>
              <a:rPr lang="nl-NL" dirty="0"/>
              <a:t> &amp; </a:t>
            </a:r>
            <a:r>
              <a:rPr lang="nl-NL" dirty="0" err="1"/>
              <a:t>Discussion</a:t>
            </a:r>
            <a:r>
              <a:rPr lang="nl-NL" dirty="0"/>
              <a:t>: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338294" y="6159128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8" name="Tijdelijke aanduiding voor tekst 2"/>
          <p:cNvSpPr txBox="1">
            <a:spLocks/>
          </p:cNvSpPr>
          <p:nvPr/>
        </p:nvSpPr>
        <p:spPr>
          <a:xfrm>
            <a:off x="418011" y="2000560"/>
            <a:ext cx="11661695" cy="4857439"/>
          </a:xfrm>
          <a:prstGeom prst="rect">
            <a:avLst/>
          </a:prstGeom>
        </p:spPr>
        <p:txBody>
          <a:bodyPr>
            <a:no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>
                <a:latin typeface="+mj-lt"/>
              </a:rPr>
              <a:t>The </a:t>
            </a:r>
            <a:r>
              <a:rPr lang="nl-NL" dirty="0" err="1">
                <a:latin typeface="+mj-lt"/>
              </a:rPr>
              <a:t>governing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equations</a:t>
            </a:r>
            <a:r>
              <a:rPr lang="nl-NL" dirty="0">
                <a:latin typeface="+mj-lt"/>
              </a:rPr>
              <a:t> of </a:t>
            </a:r>
            <a:r>
              <a:rPr lang="nl-NL" dirty="0" err="1">
                <a:solidFill>
                  <a:srgbClr val="F0A225"/>
                </a:solidFill>
                <a:latin typeface="+mj-lt"/>
              </a:rPr>
              <a:t>Biot’s</a:t>
            </a:r>
            <a:r>
              <a:rPr lang="nl-NL" dirty="0">
                <a:latin typeface="+mj-lt"/>
              </a:rPr>
              <a:t> model </a:t>
            </a:r>
            <a:r>
              <a:rPr lang="nl-NL" dirty="0" err="1">
                <a:latin typeface="+mj-lt"/>
              </a:rPr>
              <a:t>and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the</a:t>
            </a:r>
            <a:r>
              <a:rPr lang="nl-NL" dirty="0">
                <a:latin typeface="+mj-lt"/>
              </a:rPr>
              <a:t> model of </a:t>
            </a:r>
            <a:r>
              <a:rPr lang="nl-NL" dirty="0">
                <a:solidFill>
                  <a:srgbClr val="2BE591"/>
                </a:solidFill>
                <a:latin typeface="+mj-lt"/>
              </a:rPr>
              <a:t>Van Damme </a:t>
            </a:r>
            <a:r>
              <a:rPr lang="nl-NL" dirty="0" err="1">
                <a:solidFill>
                  <a:srgbClr val="2BE591"/>
                </a:solidFill>
                <a:latin typeface="+mj-lt"/>
              </a:rPr>
              <a:t>and</a:t>
            </a:r>
            <a:r>
              <a:rPr lang="nl-NL" dirty="0">
                <a:solidFill>
                  <a:srgbClr val="2BE591"/>
                </a:solidFill>
                <a:latin typeface="+mj-lt"/>
              </a:rPr>
              <a:t> Den Ouden-Van der Horst</a:t>
            </a:r>
            <a:r>
              <a:rPr lang="nl-NL" dirty="0">
                <a:latin typeface="+mj-lt"/>
              </a:rPr>
              <a:t> (</a:t>
            </a:r>
            <a:r>
              <a:rPr lang="nl-NL" dirty="0">
                <a:solidFill>
                  <a:srgbClr val="2BE591"/>
                </a:solidFill>
                <a:latin typeface="+mj-lt"/>
              </a:rPr>
              <a:t>new</a:t>
            </a:r>
            <a:r>
              <a:rPr lang="nl-NL" dirty="0">
                <a:latin typeface="+mj-lt"/>
              </a:rPr>
              <a:t>) are </a:t>
            </a:r>
            <a:r>
              <a:rPr lang="nl-NL" dirty="0" err="1">
                <a:latin typeface="+mj-lt"/>
              </a:rPr>
              <a:t>the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same</a:t>
            </a:r>
            <a:r>
              <a:rPr lang="nl-NL" dirty="0">
                <a:latin typeface="+mj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>
                <a:latin typeface="+mj-lt"/>
              </a:rPr>
              <a:t>The </a:t>
            </a:r>
            <a:r>
              <a:rPr lang="nl-NL" dirty="0" err="1">
                <a:latin typeface="+mj-lt"/>
              </a:rPr>
              <a:t>two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models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differ</a:t>
            </a:r>
            <a:r>
              <a:rPr lang="nl-NL" dirty="0">
                <a:latin typeface="+mj-lt"/>
              </a:rPr>
              <a:t> in a </a:t>
            </a:r>
            <a:r>
              <a:rPr lang="nl-NL" dirty="0" err="1">
                <a:latin typeface="+mj-lt"/>
              </a:rPr>
              <a:t>boundary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condition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for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the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surface</a:t>
            </a:r>
            <a:r>
              <a:rPr lang="nl-NL" dirty="0">
                <a:latin typeface="+mj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>
                <a:latin typeface="+mj-lt"/>
              </a:rPr>
              <a:t>The </a:t>
            </a:r>
            <a:r>
              <a:rPr lang="nl-NL" dirty="0" err="1">
                <a:latin typeface="+mj-lt"/>
              </a:rPr>
              <a:t>solutions</a:t>
            </a:r>
            <a:r>
              <a:rPr lang="nl-NL" dirty="0">
                <a:latin typeface="+mj-lt"/>
              </a:rPr>
              <a:t> of </a:t>
            </a:r>
            <a:r>
              <a:rPr lang="nl-NL" dirty="0" err="1">
                <a:latin typeface="+mj-lt"/>
              </a:rPr>
              <a:t>both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models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behave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similar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for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compressible</a:t>
            </a:r>
            <a:r>
              <a:rPr lang="nl-NL" dirty="0">
                <a:latin typeface="+mj-lt"/>
              </a:rPr>
              <a:t> water. The </a:t>
            </a:r>
            <a:r>
              <a:rPr lang="nl-NL" dirty="0" err="1">
                <a:latin typeface="+mj-lt"/>
              </a:rPr>
              <a:t>value</a:t>
            </a:r>
            <a:r>
              <a:rPr lang="nl-NL" dirty="0">
                <a:latin typeface="+mj-lt"/>
              </a:rPr>
              <a:t> of </a:t>
            </a:r>
            <a:r>
              <a:rPr lang="nl-NL" dirty="0" err="1">
                <a:latin typeface="+mj-lt"/>
              </a:rPr>
              <a:t>compressibility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used</a:t>
            </a:r>
            <a:r>
              <a:rPr lang="nl-NL" dirty="0">
                <a:latin typeface="+mj-lt"/>
              </a:rPr>
              <a:t> is of </a:t>
            </a:r>
            <a:r>
              <a:rPr lang="nl-NL" dirty="0" err="1">
                <a:latin typeface="+mj-lt"/>
              </a:rPr>
              <a:t>importance</a:t>
            </a:r>
            <a:r>
              <a:rPr lang="nl-NL" dirty="0">
                <a:latin typeface="+mj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>
                <a:latin typeface="+mj-lt"/>
              </a:rPr>
              <a:t>For </a:t>
            </a:r>
            <a:r>
              <a:rPr lang="nl-NL" dirty="0" err="1">
                <a:latin typeface="+mj-lt"/>
              </a:rPr>
              <a:t>incompressible</a:t>
            </a:r>
            <a:r>
              <a:rPr lang="nl-NL" dirty="0">
                <a:latin typeface="+mj-lt"/>
              </a:rPr>
              <a:t> water </a:t>
            </a:r>
            <a:r>
              <a:rPr lang="nl-NL" dirty="0" err="1">
                <a:latin typeface="+mj-lt"/>
              </a:rPr>
              <a:t>the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results</a:t>
            </a:r>
            <a:r>
              <a:rPr lang="nl-NL" dirty="0">
                <a:latin typeface="+mj-lt"/>
              </a:rPr>
              <a:t> of </a:t>
            </a:r>
            <a:r>
              <a:rPr lang="nl-NL" dirty="0" err="1">
                <a:solidFill>
                  <a:srgbClr val="F0A225"/>
                </a:solidFill>
                <a:latin typeface="+mj-lt"/>
              </a:rPr>
              <a:t>Biot’s</a:t>
            </a:r>
            <a:r>
              <a:rPr lang="nl-NL" dirty="0">
                <a:latin typeface="+mj-lt"/>
              </a:rPr>
              <a:t> model and </a:t>
            </a:r>
            <a:r>
              <a:rPr lang="nl-NL" dirty="0" err="1">
                <a:latin typeface="+mj-lt"/>
              </a:rPr>
              <a:t>the</a:t>
            </a:r>
            <a:r>
              <a:rPr lang="nl-NL" dirty="0">
                <a:latin typeface="+mj-lt"/>
              </a:rPr>
              <a:t> </a:t>
            </a:r>
            <a:r>
              <a:rPr lang="nl-NL" dirty="0">
                <a:solidFill>
                  <a:srgbClr val="2BE591"/>
                </a:solidFill>
                <a:latin typeface="+mj-lt"/>
              </a:rPr>
              <a:t>new</a:t>
            </a:r>
            <a:r>
              <a:rPr lang="nl-NL" dirty="0">
                <a:latin typeface="+mj-lt"/>
              </a:rPr>
              <a:t> model </a:t>
            </a:r>
            <a:r>
              <a:rPr lang="nl-NL" dirty="0" err="1">
                <a:latin typeface="+mj-lt"/>
              </a:rPr>
              <a:t>differ</a:t>
            </a:r>
            <a:r>
              <a:rPr lang="nl-NL" dirty="0">
                <a:latin typeface="+mj-lt"/>
              </a:rPr>
              <a:t> a lot </a:t>
            </a:r>
            <a:r>
              <a:rPr lang="nl-NL" dirty="0" err="1">
                <a:latin typeface="+mj-lt"/>
              </a:rPr>
              <a:t>due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to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the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difference</a:t>
            </a:r>
            <a:r>
              <a:rPr lang="nl-NL" dirty="0">
                <a:latin typeface="+mj-lt"/>
              </a:rPr>
              <a:t> in </a:t>
            </a:r>
            <a:r>
              <a:rPr lang="nl-NL" dirty="0" err="1">
                <a:latin typeface="+mj-lt"/>
              </a:rPr>
              <a:t>boundary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conditions</a:t>
            </a:r>
            <a:r>
              <a:rPr lang="nl-NL" dirty="0">
                <a:latin typeface="+mj-lt"/>
              </a:rPr>
              <a:t>.</a:t>
            </a:r>
          </a:p>
          <a:p>
            <a:pPr marL="0" indent="0">
              <a:buNone/>
            </a:pPr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01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Further</a:t>
            </a:r>
            <a:r>
              <a:rPr lang="nl-NL" dirty="0"/>
              <a:t> research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6" name="Tijdelijke aanduiding voor tekst 2"/>
          <p:cNvSpPr txBox="1">
            <a:spLocks/>
          </p:cNvSpPr>
          <p:nvPr/>
        </p:nvSpPr>
        <p:spPr>
          <a:xfrm>
            <a:off x="522706" y="2269843"/>
            <a:ext cx="11557000" cy="4152713"/>
          </a:xfrm>
          <a:prstGeom prst="rect">
            <a:avLst/>
          </a:prstGeom>
        </p:spPr>
        <p:txBody>
          <a:bodyPr>
            <a:no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nl-NL" sz="2600" dirty="0" err="1">
                <a:latin typeface="+mj-lt"/>
              </a:rPr>
              <a:t>Implement</a:t>
            </a:r>
            <a:r>
              <a:rPr lang="nl-NL" sz="2600" dirty="0">
                <a:latin typeface="+mj-lt"/>
              </a:rPr>
              <a:t> 2D </a:t>
            </a:r>
            <a:r>
              <a:rPr lang="nl-NL" sz="2600" dirty="0" err="1">
                <a:latin typeface="+mj-lt"/>
              </a:rPr>
              <a:t>models</a:t>
            </a:r>
            <a:r>
              <a:rPr lang="nl-NL" sz="2600" dirty="0">
                <a:latin typeface="+mj-lt"/>
              </a:rPr>
              <a:t>.</a:t>
            </a:r>
          </a:p>
          <a:p>
            <a:pPr marL="656100" lvl="1" indent="-342900">
              <a:buFont typeface="Wingdings" panose="05000000000000000000" pitchFamily="2" charset="2"/>
              <a:buChar char="Ø"/>
            </a:pPr>
            <a:r>
              <a:rPr lang="nl-NL" sz="2400" dirty="0" err="1">
                <a:latin typeface="+mj-lt"/>
              </a:rPr>
              <a:t>Compare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err="1">
                <a:latin typeface="+mj-lt"/>
              </a:rPr>
              <a:t>results</a:t>
            </a:r>
            <a:r>
              <a:rPr lang="nl-NL" sz="2400" dirty="0">
                <a:latin typeface="+mj-lt"/>
              </a:rPr>
              <a:t> of </a:t>
            </a:r>
            <a:r>
              <a:rPr lang="nl-NL" sz="2400" dirty="0" err="1">
                <a:latin typeface="+mj-lt"/>
              </a:rPr>
              <a:t>the</a:t>
            </a:r>
            <a:r>
              <a:rPr lang="nl-NL" sz="2400" dirty="0">
                <a:latin typeface="+mj-lt"/>
              </a:rPr>
              <a:t> 2D-model of </a:t>
            </a:r>
            <a:r>
              <a:rPr lang="nl-NL" sz="2400" dirty="0" err="1">
                <a:solidFill>
                  <a:srgbClr val="F0A225"/>
                </a:solidFill>
                <a:latin typeface="+mj-lt"/>
              </a:rPr>
              <a:t>Biot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err="1">
                <a:latin typeface="+mj-lt"/>
              </a:rPr>
              <a:t>and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err="1">
                <a:latin typeface="+mj-lt"/>
              </a:rPr>
              <a:t>the</a:t>
            </a:r>
            <a:r>
              <a:rPr lang="nl-NL" sz="2400" dirty="0">
                <a:latin typeface="+mj-lt"/>
              </a:rPr>
              <a:t> model </a:t>
            </a:r>
            <a:r>
              <a:rPr lang="nl-NL" sz="2400" dirty="0">
                <a:solidFill>
                  <a:srgbClr val="2BE591"/>
                </a:solidFill>
                <a:latin typeface="+mj-lt"/>
              </a:rPr>
              <a:t>Van Damme </a:t>
            </a:r>
            <a:r>
              <a:rPr lang="nl-NL" sz="2400" dirty="0" err="1">
                <a:solidFill>
                  <a:srgbClr val="2BE591"/>
                </a:solidFill>
                <a:latin typeface="+mj-lt"/>
              </a:rPr>
              <a:t>and</a:t>
            </a:r>
            <a:r>
              <a:rPr lang="nl-NL" sz="2400" dirty="0">
                <a:solidFill>
                  <a:srgbClr val="2BE591"/>
                </a:solidFill>
                <a:latin typeface="+mj-lt"/>
              </a:rPr>
              <a:t> Den Ouden-Van der Horst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err="1">
                <a:latin typeface="+mj-lt"/>
              </a:rPr>
              <a:t>with</a:t>
            </a:r>
            <a:r>
              <a:rPr lang="nl-NL" sz="2400" dirty="0">
                <a:latin typeface="+mj-lt"/>
              </a:rPr>
              <a:t> 1D.</a:t>
            </a:r>
          </a:p>
          <a:p>
            <a:pPr marL="656100" lvl="1" indent="-342900">
              <a:buFont typeface="Wingdings" panose="05000000000000000000" pitchFamily="2" charset="2"/>
              <a:buChar char="Ø"/>
            </a:pPr>
            <a:r>
              <a:rPr lang="nl-NL" sz="2400" dirty="0" err="1">
                <a:latin typeface="+mj-lt"/>
              </a:rPr>
              <a:t>Compare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err="1">
                <a:latin typeface="+mj-lt"/>
              </a:rPr>
              <a:t>results</a:t>
            </a:r>
            <a:r>
              <a:rPr lang="nl-NL" sz="2400" dirty="0">
                <a:latin typeface="+mj-lt"/>
              </a:rPr>
              <a:t> of </a:t>
            </a:r>
            <a:r>
              <a:rPr lang="nl-NL" sz="2400" dirty="0" err="1">
                <a:latin typeface="+mj-lt"/>
              </a:rPr>
              <a:t>both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err="1">
                <a:latin typeface="+mj-lt"/>
              </a:rPr>
              <a:t>models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err="1">
                <a:latin typeface="+mj-lt"/>
              </a:rPr>
              <a:t>with</a:t>
            </a:r>
            <a:r>
              <a:rPr lang="nl-NL" sz="2400" dirty="0">
                <a:latin typeface="+mj-lt"/>
              </a:rPr>
              <a:t> real </a:t>
            </a:r>
            <a:r>
              <a:rPr lang="nl-NL" sz="2400" dirty="0" err="1">
                <a:latin typeface="+mj-lt"/>
              </a:rPr>
              <a:t>observations</a:t>
            </a:r>
            <a:r>
              <a:rPr lang="nl-NL" sz="2400" dirty="0">
                <a:latin typeface="+mj-lt"/>
              </a:rPr>
              <a:t>.</a:t>
            </a:r>
          </a:p>
          <a:p>
            <a:pPr marL="656100" lvl="1" indent="-342900">
              <a:buFont typeface="Wingdings" panose="05000000000000000000" pitchFamily="2" charset="2"/>
              <a:buChar char="Ø"/>
            </a:pPr>
            <a:r>
              <a:rPr lang="nl-NL" sz="2400" dirty="0" err="1">
                <a:latin typeface="+mj-lt"/>
              </a:rPr>
              <a:t>Compare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err="1">
                <a:latin typeface="+mj-lt"/>
              </a:rPr>
              <a:t>results</a:t>
            </a:r>
            <a:r>
              <a:rPr lang="nl-NL" sz="2400" dirty="0">
                <a:latin typeface="+mj-lt"/>
              </a:rPr>
              <a:t> of </a:t>
            </a:r>
            <a:r>
              <a:rPr lang="nl-NL" sz="2400" dirty="0" err="1">
                <a:latin typeface="+mj-lt"/>
              </a:rPr>
              <a:t>both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err="1">
                <a:latin typeface="+mj-lt"/>
              </a:rPr>
              <a:t>models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err="1">
                <a:latin typeface="+mj-lt"/>
              </a:rPr>
              <a:t>with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err="1">
                <a:latin typeface="+mj-lt"/>
              </a:rPr>
              <a:t>eachother</a:t>
            </a:r>
            <a:r>
              <a:rPr lang="nl-NL" sz="2400" dirty="0">
                <a:latin typeface="+mj-lt"/>
              </a:rPr>
              <a:t> more </a:t>
            </a:r>
            <a:r>
              <a:rPr lang="nl-NL" sz="2400" dirty="0" err="1">
                <a:latin typeface="+mj-lt"/>
              </a:rPr>
              <a:t>extensively</a:t>
            </a:r>
            <a:r>
              <a:rPr lang="nl-NL" sz="2400" dirty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600" dirty="0" err="1">
                <a:latin typeface="+mj-lt"/>
              </a:rPr>
              <a:t>Implement</a:t>
            </a:r>
            <a:r>
              <a:rPr lang="nl-NL" sz="2600" dirty="0">
                <a:latin typeface="+mj-lt"/>
              </a:rPr>
              <a:t> 3D model.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400" dirty="0" err="1">
                <a:latin typeface="+mj-lt"/>
              </a:rPr>
              <a:t>Compare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err="1">
                <a:latin typeface="+mj-lt"/>
              </a:rPr>
              <a:t>results</a:t>
            </a:r>
            <a:r>
              <a:rPr lang="nl-NL" sz="2400" dirty="0">
                <a:latin typeface="+mj-lt"/>
              </a:rPr>
              <a:t> like </a:t>
            </a:r>
            <a:r>
              <a:rPr lang="nl-NL" sz="2400" dirty="0" err="1">
                <a:latin typeface="+mj-lt"/>
              </a:rPr>
              <a:t>for</a:t>
            </a:r>
            <a:r>
              <a:rPr lang="nl-NL" sz="2400" dirty="0">
                <a:latin typeface="+mj-lt"/>
              </a:rPr>
              <a:t> 2D.</a:t>
            </a:r>
          </a:p>
        </p:txBody>
      </p:sp>
    </p:spTree>
    <p:extLst>
      <p:ext uri="{BB962C8B-B14F-4D97-AF65-F5344CB8AC3E}">
        <p14:creationId xmlns:p14="http://schemas.microsoft.com/office/powerpoint/2010/main" val="138114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Further</a:t>
            </a:r>
            <a:r>
              <a:rPr lang="nl-NL" dirty="0"/>
              <a:t> research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6" name="Tijdelijke aanduiding voor tekst 2"/>
          <p:cNvSpPr txBox="1">
            <a:spLocks/>
          </p:cNvSpPr>
          <p:nvPr/>
        </p:nvSpPr>
        <p:spPr>
          <a:xfrm>
            <a:off x="522706" y="2269843"/>
            <a:ext cx="11557000" cy="4152713"/>
          </a:xfrm>
          <a:prstGeom prst="rect">
            <a:avLst/>
          </a:prstGeom>
        </p:spPr>
        <p:txBody>
          <a:bodyPr>
            <a:no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nl-NL" sz="2600" dirty="0" err="1"/>
              <a:t>Extend</a:t>
            </a:r>
            <a:r>
              <a:rPr lang="nl-NL" sz="2600" dirty="0"/>
              <a:t> </a:t>
            </a:r>
            <a:r>
              <a:rPr lang="nl-NL" sz="2600" dirty="0" err="1"/>
              <a:t>models</a:t>
            </a:r>
            <a:r>
              <a:rPr lang="nl-NL" sz="2600" dirty="0"/>
              <a:t> </a:t>
            </a:r>
            <a:r>
              <a:rPr lang="nl-NL" sz="2600" dirty="0" err="1"/>
              <a:t>with</a:t>
            </a:r>
            <a:r>
              <a:rPr lang="nl-NL" sz="2600" dirty="0"/>
              <a:t> </a:t>
            </a:r>
            <a:r>
              <a:rPr lang="nl-NL" sz="2600" dirty="0" err="1"/>
              <a:t>acceleration</a:t>
            </a:r>
            <a:r>
              <a:rPr lang="nl-NL" sz="2600" dirty="0"/>
              <a:t> </a:t>
            </a:r>
            <a:r>
              <a:rPr lang="nl-NL" sz="2600" dirty="0" err="1"/>
              <a:t>terms</a:t>
            </a:r>
            <a:r>
              <a:rPr lang="nl-NL" sz="2600" dirty="0"/>
              <a:t>. In </a:t>
            </a:r>
            <a:r>
              <a:rPr lang="nl-NL" sz="2600" dirty="0" err="1"/>
              <a:t>this</a:t>
            </a:r>
            <a:r>
              <a:rPr lang="nl-NL" sz="2600" dirty="0"/>
              <a:t> </a:t>
            </a:r>
            <a:r>
              <a:rPr lang="nl-NL" sz="2600" dirty="0" err="1"/>
              <a:t>literature</a:t>
            </a:r>
            <a:r>
              <a:rPr lang="nl-NL" sz="2600" dirty="0"/>
              <a:t> report we </a:t>
            </a:r>
            <a:r>
              <a:rPr lang="nl-NL" sz="2600" dirty="0" err="1"/>
              <a:t>assumed</a:t>
            </a:r>
            <a:r>
              <a:rPr lang="nl-NL" sz="2600" dirty="0"/>
              <a:t> </a:t>
            </a:r>
            <a:r>
              <a:rPr lang="nl-NL" sz="2600" dirty="0" err="1"/>
              <a:t>they</a:t>
            </a:r>
            <a:r>
              <a:rPr lang="nl-NL" sz="2600" dirty="0"/>
              <a:t> </a:t>
            </a:r>
            <a:r>
              <a:rPr lang="nl-NL" sz="2600" dirty="0" err="1"/>
              <a:t>were</a:t>
            </a:r>
            <a:r>
              <a:rPr lang="nl-NL" sz="2600" dirty="0"/>
              <a:t> </a:t>
            </a:r>
            <a:r>
              <a:rPr lang="nl-NL" sz="2600" dirty="0" err="1"/>
              <a:t>negligible</a:t>
            </a:r>
            <a:r>
              <a:rPr lang="nl-NL" sz="2600" dirty="0"/>
              <a:t>, but is </a:t>
            </a:r>
            <a:r>
              <a:rPr lang="nl-NL" sz="2600" dirty="0" err="1"/>
              <a:t>this</a:t>
            </a:r>
            <a:r>
              <a:rPr lang="nl-NL" sz="2600" dirty="0"/>
              <a:t> </a:t>
            </a:r>
            <a:r>
              <a:rPr lang="nl-NL" sz="2600" dirty="0" err="1"/>
              <a:t>valid</a:t>
            </a:r>
            <a:r>
              <a:rPr lang="nl-NL" sz="2600" dirty="0"/>
              <a:t>?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nl-NL" sz="2600" dirty="0" err="1"/>
              <a:t>Derive</a:t>
            </a:r>
            <a:r>
              <a:rPr lang="nl-NL" sz="2600" dirty="0"/>
              <a:t> </a:t>
            </a:r>
            <a:r>
              <a:rPr lang="nl-NL" sz="2600" dirty="0" err="1"/>
              <a:t>the</a:t>
            </a:r>
            <a:r>
              <a:rPr lang="nl-NL" sz="2600" dirty="0"/>
              <a:t> </a:t>
            </a:r>
            <a:r>
              <a:rPr lang="nl-NL" sz="2600" dirty="0" err="1"/>
              <a:t>amount</a:t>
            </a:r>
            <a:r>
              <a:rPr lang="nl-NL" sz="2600" dirty="0"/>
              <a:t> of energy at </a:t>
            </a:r>
            <a:r>
              <a:rPr lang="nl-NL" sz="2600" dirty="0" err="1"/>
              <a:t>surface</a:t>
            </a:r>
            <a:r>
              <a:rPr lang="nl-NL" sz="2600" dirty="0"/>
              <a:t>. Is </a:t>
            </a:r>
            <a:r>
              <a:rPr lang="nl-NL" sz="2600" dirty="0" err="1"/>
              <a:t>the</a:t>
            </a:r>
            <a:r>
              <a:rPr lang="nl-NL" sz="2600" dirty="0"/>
              <a:t> </a:t>
            </a:r>
            <a:r>
              <a:rPr lang="nl-NL" sz="2600" dirty="0" err="1"/>
              <a:t>amount</a:t>
            </a:r>
            <a:r>
              <a:rPr lang="nl-NL" sz="2600" dirty="0"/>
              <a:t> of energy </a:t>
            </a:r>
            <a:r>
              <a:rPr lang="nl-NL" sz="2600" dirty="0" err="1"/>
              <a:t>going</a:t>
            </a:r>
            <a:r>
              <a:rPr lang="nl-NL" sz="2600" dirty="0"/>
              <a:t> in </a:t>
            </a:r>
            <a:r>
              <a:rPr lang="nl-NL" sz="2600" dirty="0" err="1"/>
              <a:t>the</a:t>
            </a:r>
            <a:r>
              <a:rPr lang="nl-NL" sz="2600" dirty="0"/>
              <a:t> </a:t>
            </a:r>
            <a:r>
              <a:rPr lang="nl-NL" sz="2600" dirty="0" err="1"/>
              <a:t>same</a:t>
            </a:r>
            <a:r>
              <a:rPr lang="nl-NL" sz="2600" dirty="0"/>
              <a:t> as </a:t>
            </a:r>
            <a:r>
              <a:rPr lang="nl-NL" sz="2600" dirty="0" err="1"/>
              <a:t>going</a:t>
            </a:r>
            <a:r>
              <a:rPr lang="nl-NL" sz="2600" dirty="0"/>
              <a:t> out </a:t>
            </a:r>
            <a:r>
              <a:rPr lang="nl-NL" sz="2600" dirty="0" err="1"/>
              <a:t>after</a:t>
            </a:r>
            <a:r>
              <a:rPr lang="nl-NL" sz="2600" dirty="0"/>
              <a:t> </a:t>
            </a:r>
            <a:r>
              <a:rPr lang="nl-NL" sz="2600" dirty="0" err="1"/>
              <a:t>one</a:t>
            </a:r>
            <a:r>
              <a:rPr lang="nl-NL" sz="2600" dirty="0"/>
              <a:t> complete wave? </a:t>
            </a:r>
            <a:r>
              <a:rPr lang="nl-NL" sz="2600" dirty="0" err="1"/>
              <a:t>This</a:t>
            </a:r>
            <a:r>
              <a:rPr lang="nl-NL" sz="2600" dirty="0"/>
              <a:t> </a:t>
            </a:r>
            <a:r>
              <a:rPr lang="nl-NL" sz="2600" dirty="0" err="1"/>
              <a:t>could</a:t>
            </a:r>
            <a:r>
              <a:rPr lang="nl-NL" sz="2600" dirty="0"/>
              <a:t> </a:t>
            </a:r>
            <a:r>
              <a:rPr lang="nl-NL" sz="2600" dirty="0" err="1"/>
              <a:t>validate</a:t>
            </a:r>
            <a:r>
              <a:rPr lang="nl-NL" sz="2600" dirty="0"/>
              <a:t> </a:t>
            </a:r>
            <a:r>
              <a:rPr lang="nl-NL" sz="2600" dirty="0" err="1"/>
              <a:t>the</a:t>
            </a:r>
            <a:r>
              <a:rPr lang="nl-NL" sz="2600" dirty="0"/>
              <a:t> </a:t>
            </a:r>
            <a:r>
              <a:rPr lang="nl-NL" sz="2600" dirty="0" err="1"/>
              <a:t>difference</a:t>
            </a:r>
            <a:r>
              <a:rPr lang="nl-NL" sz="2600" dirty="0"/>
              <a:t> in </a:t>
            </a:r>
            <a:r>
              <a:rPr lang="nl-NL" sz="2600" dirty="0" err="1"/>
              <a:t>boundary</a:t>
            </a:r>
            <a:r>
              <a:rPr lang="nl-NL" sz="2600" dirty="0"/>
              <a:t> </a:t>
            </a:r>
            <a:r>
              <a:rPr lang="nl-NL" sz="2600" dirty="0" err="1"/>
              <a:t>conditions</a:t>
            </a:r>
            <a:r>
              <a:rPr lang="nl-NL" sz="2600" dirty="0"/>
              <a:t> at </a:t>
            </a:r>
            <a:r>
              <a:rPr lang="nl-NL" sz="2600" dirty="0" err="1"/>
              <a:t>surface</a:t>
            </a:r>
            <a:r>
              <a:rPr lang="nl-NL" sz="2600" dirty="0"/>
              <a:t>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nl-NL" sz="2600" dirty="0"/>
              <a:t>Make </a:t>
            </a:r>
            <a:r>
              <a:rPr lang="nl-NL" sz="2600" dirty="0" err="1"/>
              <a:t>the</a:t>
            </a:r>
            <a:r>
              <a:rPr lang="nl-NL" sz="2600" dirty="0"/>
              <a:t> </a:t>
            </a:r>
            <a:r>
              <a:rPr lang="nl-NL" sz="2600" dirty="0" err="1"/>
              <a:t>computational</a:t>
            </a:r>
            <a:r>
              <a:rPr lang="nl-NL" sz="2600" dirty="0"/>
              <a:t> grid more </a:t>
            </a:r>
            <a:r>
              <a:rPr lang="nl-NL" sz="2600" dirty="0" err="1"/>
              <a:t>general</a:t>
            </a:r>
            <a:r>
              <a:rPr lang="nl-NL" sz="2600" dirty="0"/>
              <a:t>: </a:t>
            </a:r>
            <a:br>
              <a:rPr lang="nl-NL" sz="2600" dirty="0"/>
            </a:br>
            <a:r>
              <a:rPr lang="nl-NL" sz="2600" dirty="0"/>
              <a:t>no </a:t>
            </a:r>
            <a:r>
              <a:rPr lang="nl-NL" sz="2600" dirty="0" err="1"/>
              <a:t>longer</a:t>
            </a:r>
            <a:r>
              <a:rPr lang="nl-NL" sz="2600" dirty="0"/>
              <a:t> a </a:t>
            </a:r>
            <a:r>
              <a:rPr lang="nl-NL" sz="2600" dirty="0" err="1"/>
              <a:t>rectangle</a:t>
            </a:r>
            <a:r>
              <a:rPr lang="nl-NL" sz="2600" dirty="0"/>
              <a:t>, but </a:t>
            </a:r>
            <a:r>
              <a:rPr lang="nl-NL" sz="2600" dirty="0" err="1"/>
              <a:t>with</a:t>
            </a:r>
            <a:r>
              <a:rPr lang="nl-NL" sz="2600" dirty="0"/>
              <a:t> a sloping or </a:t>
            </a:r>
            <a:r>
              <a:rPr lang="nl-NL" sz="2600" dirty="0" err="1"/>
              <a:t>wavy</a:t>
            </a:r>
            <a:r>
              <a:rPr lang="nl-NL" sz="2600" dirty="0"/>
              <a:t> </a:t>
            </a:r>
            <a:r>
              <a:rPr lang="nl-NL" sz="2600" dirty="0" err="1"/>
              <a:t>surface</a:t>
            </a:r>
            <a:r>
              <a:rPr lang="nl-NL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40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sz="2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Femke Klein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261464" y="1201783"/>
            <a:ext cx="4450078" cy="3020084"/>
          </a:xfrm>
        </p:spPr>
        <p:txBody>
          <a:bodyPr anchor="ctr">
            <a:noAutofit/>
          </a:bodyPr>
          <a:lstStyle/>
          <a:p>
            <a:pPr algn="ctr"/>
            <a:r>
              <a:rPr lang="nl-NL" b="1" dirty="0" err="1">
                <a:ln>
                  <a:solidFill>
                    <a:schemeClr val="tx1"/>
                  </a:solidFill>
                </a:ln>
              </a:rPr>
              <a:t>Compressible</a:t>
            </a:r>
            <a:r>
              <a:rPr lang="nl-NL" b="1" dirty="0">
                <a:ln>
                  <a:solidFill>
                    <a:schemeClr val="tx1"/>
                  </a:solidFill>
                </a:ln>
              </a:rPr>
              <a:t> </a:t>
            </a:r>
            <a:br>
              <a:rPr lang="nl-NL" b="1" dirty="0">
                <a:ln>
                  <a:solidFill>
                    <a:schemeClr val="tx1"/>
                  </a:solidFill>
                </a:ln>
              </a:rPr>
            </a:br>
            <a:r>
              <a:rPr lang="nl-NL" b="1" dirty="0">
                <a:ln>
                  <a:solidFill>
                    <a:schemeClr val="tx1"/>
                  </a:solidFill>
                </a:ln>
              </a:rPr>
              <a:t>vs.</a:t>
            </a:r>
            <a:br>
              <a:rPr lang="nl-NL" b="1" dirty="0">
                <a:ln>
                  <a:solidFill>
                    <a:schemeClr val="tx1"/>
                  </a:solidFill>
                </a:ln>
              </a:rPr>
            </a:br>
            <a:r>
              <a:rPr lang="nl-NL" b="1" dirty="0" err="1">
                <a:ln>
                  <a:solidFill>
                    <a:schemeClr val="tx1"/>
                  </a:solidFill>
                </a:ln>
              </a:rPr>
              <a:t>incompressible</a:t>
            </a:r>
            <a:br>
              <a:rPr lang="nl-NL" b="1" dirty="0">
                <a:ln>
                  <a:solidFill>
                    <a:schemeClr val="tx1"/>
                  </a:solidFill>
                </a:ln>
              </a:rPr>
            </a:br>
            <a:r>
              <a:rPr lang="nl-NL" b="1" dirty="0" err="1">
                <a:ln>
                  <a:solidFill>
                    <a:schemeClr val="tx1"/>
                  </a:solidFill>
                </a:ln>
              </a:rPr>
              <a:t>pore</a:t>
            </a:r>
            <a:r>
              <a:rPr lang="nl-NL" b="1" dirty="0">
                <a:ln>
                  <a:solidFill>
                    <a:schemeClr val="tx1"/>
                  </a:solidFill>
                </a:ln>
              </a:rPr>
              <a:t> water in </a:t>
            </a:r>
            <a:br>
              <a:rPr lang="nl-NL" b="1" dirty="0">
                <a:ln>
                  <a:solidFill>
                    <a:schemeClr val="tx1"/>
                  </a:solidFill>
                </a:ln>
              </a:rPr>
            </a:br>
            <a:r>
              <a:rPr lang="nl-NL" b="1" dirty="0" err="1">
                <a:ln>
                  <a:solidFill>
                    <a:schemeClr val="tx1"/>
                  </a:solidFill>
                </a:ln>
              </a:rPr>
              <a:t>fully-saturated</a:t>
            </a:r>
            <a:r>
              <a:rPr lang="nl-NL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nl-NL" b="1" dirty="0" err="1">
                <a:ln>
                  <a:solidFill>
                    <a:schemeClr val="tx1"/>
                  </a:solidFill>
                </a:ln>
              </a:rPr>
              <a:t>poroelastic</a:t>
            </a:r>
            <a:r>
              <a:rPr lang="nl-NL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nl-NL" b="1" dirty="0" err="1">
                <a:ln>
                  <a:solidFill>
                    <a:schemeClr val="tx1"/>
                  </a:solidFill>
                </a:ln>
              </a:rPr>
              <a:t>soil</a:t>
            </a:r>
            <a:endParaRPr lang="nl-NL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6540188" y="4591123"/>
            <a:ext cx="5004000" cy="555643"/>
          </a:xfrm>
        </p:spPr>
        <p:txBody>
          <a:bodyPr>
            <a:noAutofit/>
          </a:bodyPr>
          <a:lstStyle/>
          <a:p>
            <a:r>
              <a:rPr lang="nl-NL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Literature</a:t>
            </a:r>
            <a:r>
              <a:rPr lang="nl-NL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report</a:t>
            </a:r>
          </a:p>
        </p:txBody>
      </p:sp>
      <p:pic>
        <p:nvPicPr>
          <p:cNvPr id="9" name="Tijdelijke aanduiding voor afbeelding 8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7" r="24987"/>
          <a:stretch>
            <a:fillRect/>
          </a:stretch>
        </p:blipFill>
        <p:spPr/>
      </p:pic>
      <p:sp>
        <p:nvSpPr>
          <p:cNvPr id="10" name="Tijdelijke aanduiding voor tekst 1"/>
          <p:cNvSpPr txBox="1">
            <a:spLocks/>
          </p:cNvSpPr>
          <p:nvPr/>
        </p:nvSpPr>
        <p:spPr>
          <a:xfrm>
            <a:off x="6557551" y="6254422"/>
            <a:ext cx="5004000" cy="389360"/>
          </a:xfrm>
          <a:prstGeom prst="rect">
            <a:avLst/>
          </a:prstGeom>
        </p:spPr>
        <p:txBody>
          <a:bodyPr vert="horz" lIns="11880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18 december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564" y="5594396"/>
            <a:ext cx="2691436" cy="1271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7224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Bibliography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34999" y="2333897"/>
            <a:ext cx="114873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err="1"/>
              <a:t>Cormont</a:t>
            </a:r>
            <a:r>
              <a:rPr lang="nl-NL" dirty="0"/>
              <a:t>, H. (1995). </a:t>
            </a:r>
            <a:r>
              <a:rPr lang="nl-NL" i="1" dirty="0"/>
              <a:t>River </a:t>
            </a:r>
            <a:r>
              <a:rPr lang="nl-NL" i="1" dirty="0" err="1"/>
              <a:t>dike</a:t>
            </a:r>
            <a:r>
              <a:rPr lang="nl-NL" i="1" dirty="0"/>
              <a:t> </a:t>
            </a:r>
            <a:r>
              <a:rPr lang="nl-NL" i="1" dirty="0" err="1"/>
              <a:t>between</a:t>
            </a:r>
            <a:r>
              <a:rPr lang="nl-NL" i="1" dirty="0"/>
              <a:t> Kesteren </a:t>
            </a:r>
            <a:r>
              <a:rPr lang="nl-NL" i="1" dirty="0" err="1"/>
              <a:t>and</a:t>
            </a:r>
            <a:r>
              <a:rPr lang="nl-NL" i="1" dirty="0"/>
              <a:t> Opheusden, </a:t>
            </a:r>
            <a:r>
              <a:rPr lang="nl-NL" i="1" dirty="0" err="1"/>
              <a:t>the</a:t>
            </a:r>
            <a:r>
              <a:rPr lang="nl-NL" i="1" dirty="0"/>
              <a:t> Netherlands, at high water levels of </a:t>
            </a:r>
            <a:r>
              <a:rPr lang="nl-NL" i="1" dirty="0" err="1"/>
              <a:t>the</a:t>
            </a:r>
            <a:r>
              <a:rPr lang="nl-NL" i="1" dirty="0"/>
              <a:t> </a:t>
            </a:r>
            <a:r>
              <a:rPr lang="nl-NL" i="1" dirty="0" err="1"/>
              <a:t>river</a:t>
            </a:r>
            <a:r>
              <a:rPr lang="nl-NL" i="1" dirty="0"/>
              <a:t> </a:t>
            </a:r>
            <a:r>
              <a:rPr lang="nl-NL" i="1" dirty="0" err="1"/>
              <a:t>Nederrijn</a:t>
            </a:r>
            <a:r>
              <a:rPr lang="nl-NL" i="1" dirty="0"/>
              <a:t> in 1995</a:t>
            </a:r>
            <a:r>
              <a:rPr lang="nl-NL" dirty="0"/>
              <a:t> [</a:t>
            </a:r>
            <a:r>
              <a:rPr lang="nl-NL" dirty="0" err="1"/>
              <a:t>photo</a:t>
            </a:r>
            <a:r>
              <a:rPr lang="nl-NL" dirty="0"/>
              <a:t>].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Van Damme, M. (2022). </a:t>
            </a:r>
            <a:r>
              <a:rPr lang="nl-NL" i="1" dirty="0"/>
              <a:t>Team Techniek Grondgedrag</a:t>
            </a:r>
            <a:r>
              <a:rPr lang="nl-NL" dirty="0"/>
              <a:t> [Image </a:t>
            </a:r>
            <a:r>
              <a:rPr lang="nl-NL" dirty="0" err="1"/>
              <a:t>from</a:t>
            </a:r>
            <a:r>
              <a:rPr lang="nl-NL" dirty="0"/>
              <a:t> Power Point]. Rijkswaterstaat.  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err="1"/>
              <a:t>Mersie</a:t>
            </a:r>
            <a:r>
              <a:rPr lang="nl-NL" dirty="0"/>
              <a:t>, M. (2021). </a:t>
            </a:r>
            <a:r>
              <a:rPr lang="en-US" i="1" dirty="0"/>
              <a:t>Overtopping failure in levees</a:t>
            </a:r>
            <a:r>
              <a:rPr lang="en-US" dirty="0"/>
              <a:t>. M.S. thesis at TU Delft and </a:t>
            </a:r>
            <a:r>
              <a:rPr lang="en-US" dirty="0" err="1"/>
              <a:t>Rijkswaterstaat</a:t>
            </a:r>
            <a:r>
              <a:rPr lang="en-US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0224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6880" y="2789873"/>
            <a:ext cx="10923588" cy="948047"/>
          </a:xfrm>
        </p:spPr>
        <p:txBody>
          <a:bodyPr/>
          <a:lstStyle/>
          <a:p>
            <a:r>
              <a:rPr lang="nl-NL" dirty="0"/>
              <a:t>Extra slides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7868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Properties</a:t>
            </a:r>
            <a:r>
              <a:rPr lang="nl-NL" dirty="0"/>
              <a:t> of fine </a:t>
            </a:r>
            <a:r>
              <a:rPr lang="nl-NL" dirty="0" err="1"/>
              <a:t>sand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medium </a:t>
            </a:r>
            <a:r>
              <a:rPr lang="nl-NL" dirty="0" err="1"/>
              <a:t>sand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29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69" y="2171065"/>
            <a:ext cx="10319775" cy="3664268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 flipV="1">
            <a:off x="635000" y="2095500"/>
            <a:ext cx="10406380" cy="655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Rechthoek 8"/>
          <p:cNvSpPr/>
          <p:nvPr/>
        </p:nvSpPr>
        <p:spPr>
          <a:xfrm flipV="1">
            <a:off x="779780" y="4274820"/>
            <a:ext cx="10406380" cy="655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8678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10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6091238" y="1036780"/>
            <a:ext cx="6100761" cy="5533668"/>
          </a:xfrm>
        </p:spPr>
        <p:txBody>
          <a:bodyPr>
            <a:noAutofit/>
          </a:bodyPr>
          <a:lstStyle/>
          <a:p>
            <a:r>
              <a:rPr lang="nl-NL" dirty="0" err="1"/>
              <a:t>Resulting</a:t>
            </a:r>
            <a:r>
              <a:rPr lang="nl-NL" dirty="0"/>
              <a:t> </a:t>
            </a:r>
            <a:r>
              <a:rPr lang="nl-NL" dirty="0" err="1"/>
              <a:t>physical</a:t>
            </a:r>
            <a:r>
              <a:rPr lang="nl-NL" dirty="0"/>
              <a:t> model in 2D</a:t>
            </a:r>
          </a:p>
          <a:p>
            <a:r>
              <a:rPr lang="nl-NL" dirty="0"/>
              <a:t>The model of </a:t>
            </a:r>
            <a:r>
              <a:rPr lang="nl-NL" dirty="0" err="1">
                <a:solidFill>
                  <a:srgbClr val="F0A225"/>
                </a:solidFill>
              </a:rPr>
              <a:t>Biot</a:t>
            </a:r>
            <a:r>
              <a:rPr lang="nl-NL" dirty="0"/>
              <a:t> in 2D</a:t>
            </a:r>
          </a:p>
          <a:p>
            <a:r>
              <a:rPr lang="nl-NL" dirty="0"/>
              <a:t>The model of </a:t>
            </a:r>
            <a:r>
              <a:rPr lang="nl-NL" dirty="0">
                <a:solidFill>
                  <a:srgbClr val="2BE591"/>
                </a:solidFill>
              </a:rPr>
              <a:t>Van Damme </a:t>
            </a:r>
            <a:r>
              <a:rPr lang="nl-NL" dirty="0" err="1">
                <a:solidFill>
                  <a:srgbClr val="2BE591"/>
                </a:solidFill>
              </a:rPr>
              <a:t>and</a:t>
            </a:r>
            <a:r>
              <a:rPr lang="nl-NL" dirty="0">
                <a:solidFill>
                  <a:srgbClr val="2BE591"/>
                </a:solidFill>
              </a:rPr>
              <a:t> Den Ouden-Van der Horst </a:t>
            </a:r>
            <a:r>
              <a:rPr lang="nl-NL" dirty="0"/>
              <a:t>(</a:t>
            </a:r>
            <a:r>
              <a:rPr lang="nl-NL" dirty="0">
                <a:solidFill>
                  <a:srgbClr val="2BE591"/>
                </a:solidFill>
              </a:rPr>
              <a:t>new</a:t>
            </a:r>
            <a:r>
              <a:rPr lang="nl-NL" dirty="0"/>
              <a:t>) in 2D</a:t>
            </a:r>
          </a:p>
          <a:p>
            <a:r>
              <a:rPr lang="nl-NL" dirty="0" err="1"/>
              <a:t>Resulting</a:t>
            </a:r>
            <a:r>
              <a:rPr lang="nl-NL" dirty="0"/>
              <a:t> </a:t>
            </a:r>
            <a:r>
              <a:rPr lang="nl-NL" dirty="0" err="1"/>
              <a:t>physical</a:t>
            </a:r>
            <a:r>
              <a:rPr lang="nl-NL" dirty="0"/>
              <a:t> model in 1D</a:t>
            </a:r>
          </a:p>
          <a:p>
            <a:r>
              <a:rPr lang="nl-NL" dirty="0" err="1"/>
              <a:t>Number</a:t>
            </a:r>
            <a:r>
              <a:rPr lang="nl-NL" dirty="0"/>
              <a:t> of (</a:t>
            </a:r>
            <a:r>
              <a:rPr lang="nl-NL" dirty="0" err="1"/>
              <a:t>stationary</a:t>
            </a:r>
            <a:r>
              <a:rPr lang="nl-NL" dirty="0"/>
              <a:t>) </a:t>
            </a:r>
            <a:r>
              <a:rPr lang="nl-NL" dirty="0" err="1"/>
              <a:t>solutions</a:t>
            </a:r>
            <a:endParaRPr lang="nl-NL" dirty="0"/>
          </a:p>
          <a:p>
            <a:r>
              <a:rPr lang="nl-NL" dirty="0" err="1"/>
              <a:t>Discretisation</a:t>
            </a:r>
            <a:r>
              <a:rPr lang="nl-NL" dirty="0"/>
              <a:t> in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time</a:t>
            </a:r>
          </a:p>
          <a:p>
            <a:r>
              <a:rPr lang="nl-NL" dirty="0"/>
              <a:t>1D </a:t>
            </a:r>
            <a:r>
              <a:rPr lang="nl-NL" dirty="0" err="1"/>
              <a:t>results</a:t>
            </a:r>
            <a:r>
              <a:rPr lang="nl-NL" dirty="0"/>
              <a:t> of </a:t>
            </a:r>
            <a:r>
              <a:rPr lang="nl-NL" dirty="0" err="1">
                <a:solidFill>
                  <a:srgbClr val="F0A225"/>
                </a:solidFill>
              </a:rPr>
              <a:t>Biot’s</a:t>
            </a:r>
            <a:r>
              <a:rPr lang="nl-NL" dirty="0"/>
              <a:t> model </a:t>
            </a:r>
            <a:r>
              <a:rPr lang="nl-NL" dirty="0" err="1"/>
              <a:t>for</a:t>
            </a:r>
            <a:r>
              <a:rPr lang="nl-NL" dirty="0"/>
              <a:t> (in)</a:t>
            </a:r>
            <a:r>
              <a:rPr lang="nl-NL" dirty="0" err="1"/>
              <a:t>compressible</a:t>
            </a:r>
            <a:r>
              <a:rPr lang="nl-NL" dirty="0"/>
              <a:t> water </a:t>
            </a:r>
          </a:p>
          <a:p>
            <a:r>
              <a:rPr lang="nl-NL" dirty="0"/>
              <a:t>1D </a:t>
            </a:r>
            <a:r>
              <a:rPr lang="nl-NL" dirty="0" err="1"/>
              <a:t>results</a:t>
            </a:r>
            <a:r>
              <a:rPr lang="nl-NL" dirty="0"/>
              <a:t> of </a:t>
            </a:r>
            <a:r>
              <a:rPr lang="nl-NL" dirty="0">
                <a:solidFill>
                  <a:srgbClr val="2BE591"/>
                </a:solidFill>
              </a:rPr>
              <a:t>new</a:t>
            </a:r>
            <a:r>
              <a:rPr lang="nl-NL" dirty="0"/>
              <a:t> model </a:t>
            </a:r>
            <a:r>
              <a:rPr lang="nl-NL" dirty="0" err="1"/>
              <a:t>for</a:t>
            </a:r>
            <a:r>
              <a:rPr lang="nl-NL" dirty="0"/>
              <a:t> (in)</a:t>
            </a:r>
            <a:r>
              <a:rPr lang="nl-NL" dirty="0" err="1"/>
              <a:t>compressible</a:t>
            </a:r>
            <a:r>
              <a:rPr lang="nl-NL" dirty="0"/>
              <a:t> water </a:t>
            </a:r>
          </a:p>
          <a:p>
            <a:r>
              <a:rPr lang="nl-NL" dirty="0" err="1"/>
              <a:t>Conclusion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discussion</a:t>
            </a:r>
            <a:endParaRPr lang="nl-NL" dirty="0"/>
          </a:p>
          <a:p>
            <a:r>
              <a:rPr lang="nl-NL" dirty="0" err="1"/>
              <a:t>Further</a:t>
            </a:r>
            <a:r>
              <a:rPr lang="nl-NL" dirty="0"/>
              <a:t> research</a:t>
            </a:r>
          </a:p>
          <a:p>
            <a:endParaRPr lang="nl-NL" dirty="0"/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6500946" y="-82468"/>
            <a:ext cx="5004000" cy="948047"/>
          </a:xfrm>
        </p:spPr>
        <p:txBody>
          <a:bodyPr/>
          <a:lstStyle/>
          <a:p>
            <a:r>
              <a:rPr lang="nl-NL" b="1" dirty="0"/>
              <a:t>Contents</a:t>
            </a:r>
          </a:p>
        </p:txBody>
      </p:sp>
      <p:sp>
        <p:nvSpPr>
          <p:cNvPr id="2" name="Tijdelijke aanduiding voor afbeelding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5" name="Tijdelijke aanduiding voor 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6" r="19076"/>
          <a:stretch>
            <a:fillRect/>
          </a:stretch>
        </p:blipFill>
        <p:spPr>
          <a:xfrm>
            <a:off x="-247650" y="17412"/>
            <a:ext cx="6338888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26" name="Tekstvak 25"/>
          <p:cNvSpPr txBox="1"/>
          <p:nvPr/>
        </p:nvSpPr>
        <p:spPr>
          <a:xfrm>
            <a:off x="2550319" y="63675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(Van Damme, 2022)</a:t>
            </a:r>
          </a:p>
        </p:txBody>
      </p:sp>
      <p:sp>
        <p:nvSpPr>
          <p:cNvPr id="27" name="Rechthoek 26"/>
          <p:cNvSpPr/>
          <p:nvPr/>
        </p:nvSpPr>
        <p:spPr>
          <a:xfrm>
            <a:off x="161925" y="1847850"/>
            <a:ext cx="638175" cy="201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/>
          <p:cNvSpPr/>
          <p:nvPr/>
        </p:nvSpPr>
        <p:spPr>
          <a:xfrm>
            <a:off x="483870" y="3916680"/>
            <a:ext cx="83820" cy="320040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9" name="Rechte verbindingslijn 28"/>
          <p:cNvCxnSpPr/>
          <p:nvPr/>
        </p:nvCxnSpPr>
        <p:spPr>
          <a:xfrm>
            <a:off x="483870" y="3909060"/>
            <a:ext cx="118110" cy="0"/>
          </a:xfrm>
          <a:prstGeom prst="line">
            <a:avLst/>
          </a:prstGeom>
          <a:ln w="22225">
            <a:solidFill>
              <a:srgbClr val="6E9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 flipV="1">
            <a:off x="483870" y="4061460"/>
            <a:ext cx="270510" cy="243840"/>
          </a:xfrm>
          <a:prstGeom prst="line">
            <a:avLst/>
          </a:prstGeom>
          <a:ln w="22225">
            <a:solidFill>
              <a:srgbClr val="6E9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2701290" y="4229100"/>
            <a:ext cx="259080" cy="0"/>
          </a:xfrm>
          <a:prstGeom prst="line">
            <a:avLst/>
          </a:prstGeom>
          <a:ln w="63500">
            <a:solidFill>
              <a:srgbClr val="FFD2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2697480" y="4324350"/>
            <a:ext cx="182880" cy="0"/>
          </a:xfrm>
          <a:prstGeom prst="line">
            <a:avLst/>
          </a:prstGeom>
          <a:ln w="53975">
            <a:solidFill>
              <a:srgbClr val="FFB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>
            <a:off x="2697480" y="4276725"/>
            <a:ext cx="272224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hoek 33"/>
          <p:cNvSpPr/>
          <p:nvPr/>
        </p:nvSpPr>
        <p:spPr>
          <a:xfrm>
            <a:off x="-226219" y="5143500"/>
            <a:ext cx="707231" cy="58102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/>
          <p:cNvSpPr/>
          <p:nvPr/>
        </p:nvSpPr>
        <p:spPr>
          <a:xfrm>
            <a:off x="5441157" y="5105400"/>
            <a:ext cx="650082" cy="58102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450056" y="6048375"/>
            <a:ext cx="769143" cy="58102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Rechthoek 36"/>
          <p:cNvSpPr/>
          <p:nvPr/>
        </p:nvSpPr>
        <p:spPr>
          <a:xfrm>
            <a:off x="2555717" y="3902965"/>
            <a:ext cx="197644" cy="327660"/>
          </a:xfrm>
          <a:prstGeom prst="rect">
            <a:avLst/>
          </a:prstGeom>
          <a:solidFill>
            <a:srgbClr val="FED9A0"/>
          </a:solidFill>
          <a:ln>
            <a:solidFill>
              <a:srgbClr val="FED9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26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87686" y="583475"/>
            <a:ext cx="11192828" cy="1417086"/>
          </a:xfrm>
        </p:spPr>
        <p:txBody>
          <a:bodyPr>
            <a:normAutofit/>
          </a:bodyPr>
          <a:lstStyle/>
          <a:p>
            <a:r>
              <a:rPr lang="nl-NL" b="1" dirty="0"/>
              <a:t>The </a:t>
            </a:r>
            <a:r>
              <a:rPr lang="nl-NL" b="1" dirty="0" err="1"/>
              <a:t>models</a:t>
            </a:r>
            <a:r>
              <a:rPr lang="nl-NL" b="1" dirty="0"/>
              <a:t> in </a:t>
            </a:r>
            <a:r>
              <a:rPr lang="nl-NL" b="1" dirty="0" err="1"/>
              <a:t>general</a:t>
            </a:r>
            <a:r>
              <a:rPr lang="nl-NL" b="1" dirty="0"/>
              <a:t> </a:t>
            </a:r>
            <a:br>
              <a:rPr lang="nl-NL" b="1" dirty="0"/>
            </a:br>
            <a:r>
              <a:rPr lang="nl-NL" b="1" dirty="0"/>
              <a:t>(2D)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30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2743667"/>
                  </p:ext>
                </p:extLst>
              </p:nvPr>
            </p:nvGraphicFramePr>
            <p:xfrm>
              <a:off x="504190" y="3650641"/>
              <a:ext cx="11318564" cy="2515599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448050">
                      <a:extLst>
                        <a:ext uri="{9D8B030D-6E8A-4147-A177-3AD203B41FA5}">
                          <a16:colId xmlns:a16="http://schemas.microsoft.com/office/drawing/2014/main" val="705980200"/>
                        </a:ext>
                      </a:extLst>
                    </a:gridCol>
                    <a:gridCol w="7870514">
                      <a:extLst>
                        <a:ext uri="{9D8B030D-6E8A-4147-A177-3AD203B41FA5}">
                          <a16:colId xmlns:a16="http://schemas.microsoft.com/office/drawing/2014/main" val="2523611293"/>
                        </a:ext>
                      </a:extLst>
                    </a:gridCol>
                  </a:tblGrid>
                  <a:tr h="456103">
                    <a:tc>
                      <a:txBody>
                        <a:bodyPr/>
                        <a:lstStyle/>
                        <a:p>
                          <a:r>
                            <a:rPr lang="nl-NL" sz="2000" dirty="0" err="1">
                              <a:latin typeface="+mj-lt"/>
                            </a:rPr>
                            <a:t>Formula’s</a:t>
                          </a:r>
                          <a:r>
                            <a:rPr lang="nl-NL" sz="2000" dirty="0">
                              <a:latin typeface="+mj-lt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sz="20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2508515"/>
                      </a:ext>
                    </a:extLst>
                  </a:tr>
                  <a:tr h="456103">
                    <a:tc>
                      <a:txBody>
                        <a:bodyPr/>
                        <a:lstStyle/>
                        <a:p>
                          <a:r>
                            <a:rPr lang="nl-NL" sz="2000" dirty="0">
                              <a:latin typeface="+mj-lt"/>
                            </a:rPr>
                            <a:t>Volume </a:t>
                          </a:r>
                          <a:r>
                            <a:rPr lang="nl-NL" sz="2000" dirty="0" err="1">
                              <a:latin typeface="+mj-lt"/>
                            </a:rPr>
                            <a:t>balance</a:t>
                          </a:r>
                          <a:r>
                            <a:rPr lang="nl-NL" sz="2000" dirty="0">
                              <a:latin typeface="+mj-lt"/>
                            </a:rPr>
                            <a:t> </a:t>
                          </a:r>
                        </a:p>
                        <a:p>
                          <a:r>
                            <a:rPr lang="nl-NL" sz="2000" dirty="0" err="1">
                              <a:latin typeface="+mj-lt"/>
                            </a:rPr>
                            <a:t>equation</a:t>
                          </a:r>
                          <a:endParaRPr lang="nl-NL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Wingdings" panose="05000000000000000000" pitchFamily="2" charset="2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            </m:t>
                                </m:r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f>
                                      <m:f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d>
                                          <m:dPr>
                                            <m:ctrlP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f>
                                      <m:f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d>
                                          <m:dPr>
                                            <m:ctrlP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𝑣𝑜𝑙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000" b="0" i="1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8041785"/>
                      </a:ext>
                    </a:extLst>
                  </a:tr>
                  <a:tr h="727415">
                    <a:tc>
                      <a:txBody>
                        <a:bodyPr/>
                        <a:lstStyle/>
                        <a:p>
                          <a:r>
                            <a:rPr lang="nl-NL" sz="2000" dirty="0">
                              <a:latin typeface="+mj-lt"/>
                            </a:rPr>
                            <a:t>Impulse </a:t>
                          </a:r>
                          <a:r>
                            <a:rPr lang="nl-NL" sz="2000" dirty="0" err="1">
                              <a:latin typeface="+mj-lt"/>
                            </a:rPr>
                            <a:t>balance</a:t>
                          </a:r>
                          <a:r>
                            <a:rPr lang="nl-NL" sz="2000" dirty="0">
                              <a:latin typeface="+mj-lt"/>
                            </a:rPr>
                            <a:t> </a:t>
                          </a:r>
                          <a:r>
                            <a:rPr lang="nl-NL" sz="2000" dirty="0" err="1">
                              <a:latin typeface="+mj-lt"/>
                            </a:rPr>
                            <a:t>equations</a:t>
                          </a:r>
                          <a:endParaRPr lang="nl-NL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′</m:t>
                                        </m:r>
                                      </m:e>
                                      <m:sub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nl-NL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num>
                                  <m:den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nl-NL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′</m:t>
                                        </m:r>
                                      </m:e>
                                      <m:sub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𝑥𝑧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nl-NL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0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′</m:t>
                                        </m:r>
                                      </m:e>
                                      <m:sub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𝑧𝑧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nl-NL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num>
                                  <m:den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nl-NL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′</m:t>
                                        </m:r>
                                      </m:e>
                                      <m:sub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nl-NL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0397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2743667"/>
                  </p:ext>
                </p:extLst>
              </p:nvPr>
            </p:nvGraphicFramePr>
            <p:xfrm>
              <a:off x="504190" y="3650641"/>
              <a:ext cx="11318564" cy="2515599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448050">
                      <a:extLst>
                        <a:ext uri="{9D8B030D-6E8A-4147-A177-3AD203B41FA5}">
                          <a16:colId xmlns:a16="http://schemas.microsoft.com/office/drawing/2014/main" val="705980200"/>
                        </a:ext>
                      </a:extLst>
                    </a:gridCol>
                    <a:gridCol w="7870514">
                      <a:extLst>
                        <a:ext uri="{9D8B030D-6E8A-4147-A177-3AD203B41FA5}">
                          <a16:colId xmlns:a16="http://schemas.microsoft.com/office/drawing/2014/main" val="2523611293"/>
                        </a:ext>
                      </a:extLst>
                    </a:gridCol>
                  </a:tblGrid>
                  <a:tr h="456103">
                    <a:tc>
                      <a:txBody>
                        <a:bodyPr/>
                        <a:lstStyle/>
                        <a:p>
                          <a:r>
                            <a:rPr lang="nl-NL" sz="2000" dirty="0" err="1" smtClean="0">
                              <a:latin typeface="+mj-lt"/>
                            </a:rPr>
                            <a:t>Formula’s</a:t>
                          </a:r>
                          <a:r>
                            <a:rPr lang="nl-NL" sz="2000" dirty="0" smtClean="0">
                              <a:latin typeface="+mj-lt"/>
                            </a:rPr>
                            <a:t> </a:t>
                          </a:r>
                          <a:endParaRPr lang="nl-NL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sz="20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2508515"/>
                      </a:ext>
                    </a:extLst>
                  </a:tr>
                  <a:tr h="776288">
                    <a:tc>
                      <a:txBody>
                        <a:bodyPr/>
                        <a:lstStyle/>
                        <a:p>
                          <a:r>
                            <a:rPr lang="nl-NL" sz="2000" dirty="0" smtClean="0">
                              <a:latin typeface="+mj-lt"/>
                            </a:rPr>
                            <a:t>Volume </a:t>
                          </a:r>
                          <a:r>
                            <a:rPr lang="nl-NL" sz="2000" dirty="0" err="1" smtClean="0">
                              <a:latin typeface="+mj-lt"/>
                            </a:rPr>
                            <a:t>balance</a:t>
                          </a:r>
                          <a:r>
                            <a:rPr lang="nl-NL" sz="2000" dirty="0" smtClean="0">
                              <a:latin typeface="+mj-lt"/>
                            </a:rPr>
                            <a:t> </a:t>
                          </a:r>
                        </a:p>
                        <a:p>
                          <a:r>
                            <a:rPr lang="nl-NL" sz="2000" dirty="0" err="1" smtClean="0">
                              <a:latin typeface="+mj-lt"/>
                            </a:rPr>
                            <a:t>equation</a:t>
                          </a:r>
                          <a:endParaRPr lang="nl-NL" sz="2000" dirty="0" smtClean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43885" t="-62500" r="-310" b="-1664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8041785"/>
                      </a:ext>
                    </a:extLst>
                  </a:tr>
                  <a:tr h="1283208">
                    <a:tc>
                      <a:txBody>
                        <a:bodyPr/>
                        <a:lstStyle/>
                        <a:p>
                          <a:r>
                            <a:rPr lang="nl-NL" sz="2000" dirty="0" smtClean="0">
                              <a:latin typeface="+mj-lt"/>
                            </a:rPr>
                            <a:t>Impulse </a:t>
                          </a:r>
                          <a:r>
                            <a:rPr lang="nl-NL" sz="2000" dirty="0" err="1" smtClean="0">
                              <a:latin typeface="+mj-lt"/>
                            </a:rPr>
                            <a:t>balance</a:t>
                          </a:r>
                          <a:r>
                            <a:rPr lang="nl-NL" sz="2000" dirty="0" smtClean="0">
                              <a:latin typeface="+mj-lt"/>
                            </a:rPr>
                            <a:t> </a:t>
                          </a:r>
                          <a:r>
                            <a:rPr lang="nl-NL" sz="2000" dirty="0" err="1" smtClean="0">
                              <a:latin typeface="+mj-lt"/>
                            </a:rPr>
                            <a:t>equations</a:t>
                          </a:r>
                          <a:endParaRPr lang="nl-NL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43885" t="-98578" r="-310" b="-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03970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Tabel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7219347"/>
                  </p:ext>
                </p:extLst>
              </p:nvPr>
            </p:nvGraphicFramePr>
            <p:xfrm>
              <a:off x="6390640" y="905054"/>
              <a:ext cx="5411794" cy="271614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525520">
                      <a:extLst>
                        <a:ext uri="{9D8B030D-6E8A-4147-A177-3AD203B41FA5}">
                          <a16:colId xmlns:a16="http://schemas.microsoft.com/office/drawing/2014/main" val="3625808266"/>
                        </a:ext>
                      </a:extLst>
                    </a:gridCol>
                    <a:gridCol w="1886274">
                      <a:extLst>
                        <a:ext uri="{9D8B030D-6E8A-4147-A177-3AD203B41FA5}">
                          <a16:colId xmlns:a16="http://schemas.microsoft.com/office/drawing/2014/main" val="226770229"/>
                        </a:ext>
                      </a:extLst>
                    </a:gridCol>
                  </a:tblGrid>
                  <a:tr h="33762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Variables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772401"/>
                      </a:ext>
                    </a:extLst>
                  </a:tr>
                  <a:tr h="337620">
                    <a:tc>
                      <a:txBody>
                        <a:bodyPr/>
                        <a:lstStyle/>
                        <a:p>
                          <a:r>
                            <a:rPr lang="nl-NL" dirty="0" err="1">
                              <a:latin typeface="+mj-lt"/>
                            </a:rPr>
                            <a:t>Effective</a:t>
                          </a:r>
                          <a:r>
                            <a:rPr lang="nl-NL" baseline="0" dirty="0">
                              <a:latin typeface="+mj-lt"/>
                            </a:rPr>
                            <a:t> s</a:t>
                          </a:r>
                          <a:r>
                            <a:rPr lang="nl-NL" dirty="0">
                              <a:latin typeface="+mj-lt"/>
                            </a:rPr>
                            <a:t>tress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0192147"/>
                      </a:ext>
                    </a:extLst>
                  </a:tr>
                  <a:tr h="337620">
                    <a:tc>
                      <a:txBody>
                        <a:bodyPr/>
                        <a:lstStyle/>
                        <a:p>
                          <a:r>
                            <a:rPr lang="nl-NL" dirty="0" err="1"/>
                            <a:t>Pore</a:t>
                          </a:r>
                          <a:r>
                            <a:rPr lang="nl-NL" dirty="0"/>
                            <a:t> water </a:t>
                          </a:r>
                          <a:r>
                            <a:rPr lang="nl-NL" dirty="0" err="1"/>
                            <a:t>pressure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0510447"/>
                      </a:ext>
                    </a:extLst>
                  </a:tr>
                  <a:tr h="337620">
                    <a:tc>
                      <a:txBody>
                        <a:bodyPr/>
                        <a:lstStyle/>
                        <a:p>
                          <a:r>
                            <a:rPr lang="nl-NL" dirty="0" err="1"/>
                            <a:t>Volumetric</a:t>
                          </a:r>
                          <a:r>
                            <a:rPr lang="nl-NL" dirty="0"/>
                            <a:t> </a:t>
                          </a:r>
                          <a:r>
                            <a:rPr lang="nl-NL" dirty="0" err="1"/>
                            <a:t>strain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vol</m:t>
                                    </m:r>
                                  </m:sub>
                                </m:sSub>
                                <m:r>
                                  <a:rPr lang="nl-NL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l-N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nl-NL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nl-NL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nl-N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nl-NL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48591"/>
                      </a:ext>
                    </a:extLst>
                  </a:tr>
                  <a:tr h="337620">
                    <a:tc>
                      <a:txBody>
                        <a:bodyPr/>
                        <a:lstStyle/>
                        <a:p>
                          <a:r>
                            <a:rPr lang="nl-NL" i="1" dirty="0"/>
                            <a:t>x</a:t>
                          </a:r>
                          <a:r>
                            <a:rPr lang="nl-NL" dirty="0"/>
                            <a:t>- </a:t>
                          </a:r>
                          <a:r>
                            <a:rPr lang="nl-NL" dirty="0" err="1"/>
                            <a:t>and</a:t>
                          </a:r>
                          <a:r>
                            <a:rPr lang="nl-NL" dirty="0"/>
                            <a:t> </a:t>
                          </a:r>
                          <a:r>
                            <a:rPr lang="nl-NL" i="1" dirty="0" err="1"/>
                            <a:t>z</a:t>
                          </a:r>
                          <a:r>
                            <a:rPr lang="nl-NL" dirty="0"/>
                            <a:t>-displacement of </a:t>
                          </a:r>
                          <a:r>
                            <a:rPr lang="nl-NL" dirty="0" err="1"/>
                            <a:t>soil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l-N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nl-NL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7121538"/>
                      </a:ext>
                    </a:extLst>
                  </a:tr>
                  <a:tr h="590835">
                    <a:tc>
                      <a:txBody>
                        <a:bodyPr/>
                        <a:lstStyle/>
                        <a:p>
                          <a:r>
                            <a:rPr lang="nl-NL" i="1" dirty="0"/>
                            <a:t>x</a:t>
                          </a:r>
                          <a:r>
                            <a:rPr lang="nl-NL" dirty="0"/>
                            <a:t>- </a:t>
                          </a:r>
                          <a:r>
                            <a:rPr lang="nl-NL" dirty="0" err="1"/>
                            <a:t>and</a:t>
                          </a:r>
                          <a:r>
                            <a:rPr lang="nl-NL" dirty="0"/>
                            <a:t> </a:t>
                          </a:r>
                          <a:r>
                            <a:rPr lang="nl-NL" i="1" dirty="0" err="1"/>
                            <a:t>z</a:t>
                          </a:r>
                          <a:r>
                            <a:rPr lang="nl-NL" dirty="0"/>
                            <a:t>-displacement of </a:t>
                          </a:r>
                          <a:r>
                            <a:rPr lang="nl-NL" dirty="0" err="1"/>
                            <a:t>pore</a:t>
                          </a:r>
                          <a:r>
                            <a:rPr lang="nl-NL" dirty="0"/>
                            <a:t> water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l-N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l-N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nl-NL" b="0" i="0" smtClean="0">
                                            <a:latin typeface="Cambria Math" panose="02040503050406030204" pitchFamily="18" charset="0"/>
                                          </a:rPr>
                                          <m:t>w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nl-NL" b="0" i="0" smtClean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sub>
                                    </m:sSub>
                                    <m: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</m:e>
                                  <m:sub>
                                    <m:r>
                                      <a:rPr lang="nl-NL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037404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" name="Tabel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7219347"/>
                  </p:ext>
                </p:extLst>
              </p:nvPr>
            </p:nvGraphicFramePr>
            <p:xfrm>
              <a:off x="6390640" y="905054"/>
              <a:ext cx="5411794" cy="271614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525520">
                      <a:extLst>
                        <a:ext uri="{9D8B030D-6E8A-4147-A177-3AD203B41FA5}">
                          <a16:colId xmlns:a16="http://schemas.microsoft.com/office/drawing/2014/main" val="3625808266"/>
                        </a:ext>
                      </a:extLst>
                    </a:gridCol>
                    <a:gridCol w="1886274">
                      <a:extLst>
                        <a:ext uri="{9D8B030D-6E8A-4147-A177-3AD203B41FA5}">
                          <a16:colId xmlns:a16="http://schemas.microsoft.com/office/drawing/2014/main" val="22677022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Variables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7724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l-NL" dirty="0" err="1">
                              <a:latin typeface="+mj-lt"/>
                            </a:rPr>
                            <a:t>Effective</a:t>
                          </a:r>
                          <a:r>
                            <a:rPr lang="nl-NL" baseline="0" dirty="0">
                              <a:latin typeface="+mj-lt"/>
                            </a:rPr>
                            <a:t> s</a:t>
                          </a:r>
                          <a:r>
                            <a:rPr lang="nl-NL" dirty="0">
                              <a:latin typeface="+mj-lt"/>
                            </a:rPr>
                            <a:t>tress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187097" t="-108333" r="-1290" b="-57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019214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l-NL" dirty="0" err="1"/>
                            <a:t>Pore</a:t>
                          </a:r>
                          <a:r>
                            <a:rPr lang="nl-NL" dirty="0"/>
                            <a:t> water </a:t>
                          </a:r>
                          <a:r>
                            <a:rPr lang="nl-NL" dirty="0" err="1"/>
                            <a:t>pressure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187097" t="-204918" r="-1290" b="-4606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0510447"/>
                      </a:ext>
                    </a:extLst>
                  </a:tr>
                  <a:tr h="613029">
                    <a:tc>
                      <a:txBody>
                        <a:bodyPr/>
                        <a:lstStyle/>
                        <a:p>
                          <a:r>
                            <a:rPr lang="nl-NL" dirty="0" err="1"/>
                            <a:t>Volumetric</a:t>
                          </a:r>
                          <a:r>
                            <a:rPr lang="nl-NL" dirty="0"/>
                            <a:t> </a:t>
                          </a:r>
                          <a:r>
                            <a:rPr lang="nl-NL" dirty="0" err="1"/>
                            <a:t>strain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187097" t="-186000" r="-1290" b="-18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4859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l-NL" i="1" dirty="0"/>
                            <a:t>x</a:t>
                          </a:r>
                          <a:r>
                            <a:rPr lang="nl-NL" dirty="0"/>
                            <a:t>- </a:t>
                          </a:r>
                          <a:r>
                            <a:rPr lang="nl-NL" dirty="0" err="1"/>
                            <a:t>and</a:t>
                          </a:r>
                          <a:r>
                            <a:rPr lang="nl-NL" dirty="0"/>
                            <a:t> </a:t>
                          </a:r>
                          <a:r>
                            <a:rPr lang="nl-NL" i="1" dirty="0" err="1"/>
                            <a:t>z</a:t>
                          </a:r>
                          <a:r>
                            <a:rPr lang="nl-NL" dirty="0"/>
                            <a:t>-displacement of </a:t>
                          </a:r>
                          <a:r>
                            <a:rPr lang="nl-NL" dirty="0" err="1"/>
                            <a:t>soil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187097" t="-468852" r="-1290" b="-196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712153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nl-NL" i="1" dirty="0"/>
                            <a:t>x</a:t>
                          </a:r>
                          <a:r>
                            <a:rPr lang="nl-NL" dirty="0"/>
                            <a:t>- </a:t>
                          </a:r>
                          <a:r>
                            <a:rPr lang="nl-NL" dirty="0" err="1"/>
                            <a:t>and</a:t>
                          </a:r>
                          <a:r>
                            <a:rPr lang="nl-NL" dirty="0"/>
                            <a:t> </a:t>
                          </a:r>
                          <a:r>
                            <a:rPr lang="nl-NL" i="1" dirty="0" err="1"/>
                            <a:t>z</a:t>
                          </a:r>
                          <a:r>
                            <a:rPr lang="nl-NL" dirty="0"/>
                            <a:t>-displacement of </a:t>
                          </a:r>
                          <a:r>
                            <a:rPr lang="nl-NL" dirty="0" err="1"/>
                            <a:t>pore</a:t>
                          </a:r>
                          <a:r>
                            <a:rPr lang="nl-NL" dirty="0"/>
                            <a:t> water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187097" t="-330476" r="-1290" b="-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03740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22990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87686" y="583475"/>
            <a:ext cx="11192828" cy="1417086"/>
          </a:xfrm>
        </p:spPr>
        <p:txBody>
          <a:bodyPr>
            <a:normAutofit/>
          </a:bodyPr>
          <a:lstStyle/>
          <a:p>
            <a:r>
              <a:rPr lang="nl-NL" b="1" dirty="0"/>
              <a:t>The </a:t>
            </a:r>
            <a:r>
              <a:rPr lang="nl-NL" b="1" dirty="0" err="1"/>
              <a:t>models</a:t>
            </a:r>
            <a:r>
              <a:rPr lang="nl-NL" b="1" dirty="0"/>
              <a:t> in </a:t>
            </a:r>
            <a:r>
              <a:rPr lang="nl-NL" b="1" dirty="0" err="1"/>
              <a:t>general</a:t>
            </a:r>
            <a:r>
              <a:rPr lang="nl-NL" b="1" dirty="0"/>
              <a:t> </a:t>
            </a:r>
            <a:br>
              <a:rPr lang="nl-NL" b="1" dirty="0"/>
            </a:br>
            <a:r>
              <a:rPr lang="nl-NL" b="1" dirty="0"/>
              <a:t>(2D)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31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2743667"/>
                  </p:ext>
                </p:extLst>
              </p:nvPr>
            </p:nvGraphicFramePr>
            <p:xfrm>
              <a:off x="504190" y="3650641"/>
              <a:ext cx="11318564" cy="2515599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448050">
                      <a:extLst>
                        <a:ext uri="{9D8B030D-6E8A-4147-A177-3AD203B41FA5}">
                          <a16:colId xmlns:a16="http://schemas.microsoft.com/office/drawing/2014/main" val="705980200"/>
                        </a:ext>
                      </a:extLst>
                    </a:gridCol>
                    <a:gridCol w="7870514">
                      <a:extLst>
                        <a:ext uri="{9D8B030D-6E8A-4147-A177-3AD203B41FA5}">
                          <a16:colId xmlns:a16="http://schemas.microsoft.com/office/drawing/2014/main" val="2523611293"/>
                        </a:ext>
                      </a:extLst>
                    </a:gridCol>
                  </a:tblGrid>
                  <a:tr h="456103">
                    <a:tc>
                      <a:txBody>
                        <a:bodyPr/>
                        <a:lstStyle/>
                        <a:p>
                          <a:r>
                            <a:rPr lang="nl-NL" sz="2000" dirty="0" err="1">
                              <a:latin typeface="+mj-lt"/>
                            </a:rPr>
                            <a:t>Formula’s</a:t>
                          </a:r>
                          <a:r>
                            <a:rPr lang="nl-NL" sz="2000" dirty="0">
                              <a:latin typeface="+mj-lt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sz="20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2508515"/>
                      </a:ext>
                    </a:extLst>
                  </a:tr>
                  <a:tr h="456103">
                    <a:tc>
                      <a:txBody>
                        <a:bodyPr/>
                        <a:lstStyle/>
                        <a:p>
                          <a:r>
                            <a:rPr lang="nl-NL" sz="2000" dirty="0">
                              <a:latin typeface="+mj-lt"/>
                            </a:rPr>
                            <a:t>Volume </a:t>
                          </a:r>
                          <a:r>
                            <a:rPr lang="nl-NL" sz="2000" dirty="0" err="1">
                              <a:latin typeface="+mj-lt"/>
                            </a:rPr>
                            <a:t>balance</a:t>
                          </a:r>
                          <a:r>
                            <a:rPr lang="nl-NL" sz="2000" dirty="0">
                              <a:latin typeface="+mj-lt"/>
                            </a:rPr>
                            <a:t> </a:t>
                          </a:r>
                        </a:p>
                        <a:p>
                          <a:r>
                            <a:rPr lang="nl-NL" sz="2000" dirty="0" err="1">
                              <a:latin typeface="+mj-lt"/>
                            </a:rPr>
                            <a:t>equation</a:t>
                          </a:r>
                          <a:endParaRPr lang="nl-NL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Wingdings" panose="05000000000000000000" pitchFamily="2" charset="2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            </m:t>
                                </m:r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f>
                                      <m:f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d>
                                          <m:dPr>
                                            <m:ctrlP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f>
                                      <m:f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d>
                                          <m:dPr>
                                            <m:ctrlP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nl-NL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𝑣𝑜𝑙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000" b="0" i="1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8041785"/>
                      </a:ext>
                    </a:extLst>
                  </a:tr>
                  <a:tr h="727415">
                    <a:tc>
                      <a:txBody>
                        <a:bodyPr/>
                        <a:lstStyle/>
                        <a:p>
                          <a:r>
                            <a:rPr lang="nl-NL" sz="2000" dirty="0">
                              <a:latin typeface="+mj-lt"/>
                            </a:rPr>
                            <a:t>Impulse </a:t>
                          </a:r>
                          <a:r>
                            <a:rPr lang="nl-NL" sz="2000" dirty="0" err="1">
                              <a:latin typeface="+mj-lt"/>
                            </a:rPr>
                            <a:t>balance</a:t>
                          </a:r>
                          <a:r>
                            <a:rPr lang="nl-NL" sz="2000" dirty="0">
                              <a:latin typeface="+mj-lt"/>
                            </a:rPr>
                            <a:t> </a:t>
                          </a:r>
                          <a:r>
                            <a:rPr lang="nl-NL" sz="2000" dirty="0" err="1">
                              <a:latin typeface="+mj-lt"/>
                            </a:rPr>
                            <a:t>equations</a:t>
                          </a:r>
                          <a:endParaRPr lang="nl-NL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′</m:t>
                                        </m:r>
                                      </m:e>
                                      <m:sub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nl-NL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num>
                                  <m:den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nl-NL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′</m:t>
                                        </m:r>
                                      </m:e>
                                      <m:sub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𝑥𝑧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nl-NL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0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′</m:t>
                                        </m:r>
                                      </m:e>
                                      <m:sub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𝑧𝑧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nl-NL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num>
                                  <m:den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nl-NL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′</m:t>
                                        </m:r>
                                      </m:e>
                                      <m:sub>
                                        <m:r>
                                          <a:rPr lang="nl-NL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lang="nl-NL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nl-NL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0397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2743667"/>
                  </p:ext>
                </p:extLst>
              </p:nvPr>
            </p:nvGraphicFramePr>
            <p:xfrm>
              <a:off x="504190" y="3650641"/>
              <a:ext cx="11318564" cy="2515599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448050">
                      <a:extLst>
                        <a:ext uri="{9D8B030D-6E8A-4147-A177-3AD203B41FA5}">
                          <a16:colId xmlns:a16="http://schemas.microsoft.com/office/drawing/2014/main" val="705980200"/>
                        </a:ext>
                      </a:extLst>
                    </a:gridCol>
                    <a:gridCol w="7870514">
                      <a:extLst>
                        <a:ext uri="{9D8B030D-6E8A-4147-A177-3AD203B41FA5}">
                          <a16:colId xmlns:a16="http://schemas.microsoft.com/office/drawing/2014/main" val="2523611293"/>
                        </a:ext>
                      </a:extLst>
                    </a:gridCol>
                  </a:tblGrid>
                  <a:tr h="456103">
                    <a:tc>
                      <a:txBody>
                        <a:bodyPr/>
                        <a:lstStyle/>
                        <a:p>
                          <a:r>
                            <a:rPr lang="nl-NL" sz="2000" dirty="0" err="1" smtClean="0">
                              <a:latin typeface="+mj-lt"/>
                            </a:rPr>
                            <a:t>Formula’s</a:t>
                          </a:r>
                          <a:r>
                            <a:rPr lang="nl-NL" sz="2000" dirty="0" smtClean="0">
                              <a:latin typeface="+mj-lt"/>
                            </a:rPr>
                            <a:t> </a:t>
                          </a:r>
                          <a:endParaRPr lang="nl-NL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sz="20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2508515"/>
                      </a:ext>
                    </a:extLst>
                  </a:tr>
                  <a:tr h="776288">
                    <a:tc>
                      <a:txBody>
                        <a:bodyPr/>
                        <a:lstStyle/>
                        <a:p>
                          <a:r>
                            <a:rPr lang="nl-NL" sz="2000" dirty="0" smtClean="0">
                              <a:latin typeface="+mj-lt"/>
                            </a:rPr>
                            <a:t>Volume </a:t>
                          </a:r>
                          <a:r>
                            <a:rPr lang="nl-NL" sz="2000" dirty="0" err="1" smtClean="0">
                              <a:latin typeface="+mj-lt"/>
                            </a:rPr>
                            <a:t>balance</a:t>
                          </a:r>
                          <a:r>
                            <a:rPr lang="nl-NL" sz="2000" dirty="0" smtClean="0">
                              <a:latin typeface="+mj-lt"/>
                            </a:rPr>
                            <a:t> </a:t>
                          </a:r>
                        </a:p>
                        <a:p>
                          <a:r>
                            <a:rPr lang="nl-NL" sz="2000" dirty="0" err="1" smtClean="0">
                              <a:latin typeface="+mj-lt"/>
                            </a:rPr>
                            <a:t>equation</a:t>
                          </a:r>
                          <a:endParaRPr lang="nl-NL" sz="2000" dirty="0" smtClean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43885" t="-62500" r="-310" b="-1664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8041785"/>
                      </a:ext>
                    </a:extLst>
                  </a:tr>
                  <a:tr h="1283208">
                    <a:tc>
                      <a:txBody>
                        <a:bodyPr/>
                        <a:lstStyle/>
                        <a:p>
                          <a:r>
                            <a:rPr lang="nl-NL" sz="2000" dirty="0" smtClean="0">
                              <a:latin typeface="+mj-lt"/>
                            </a:rPr>
                            <a:t>Impulse </a:t>
                          </a:r>
                          <a:r>
                            <a:rPr lang="nl-NL" sz="2000" dirty="0" err="1" smtClean="0">
                              <a:latin typeface="+mj-lt"/>
                            </a:rPr>
                            <a:t>balance</a:t>
                          </a:r>
                          <a:r>
                            <a:rPr lang="nl-NL" sz="2000" dirty="0" smtClean="0">
                              <a:latin typeface="+mj-lt"/>
                            </a:rPr>
                            <a:t> </a:t>
                          </a:r>
                          <a:r>
                            <a:rPr lang="nl-NL" sz="2000" dirty="0" err="1" smtClean="0">
                              <a:latin typeface="+mj-lt"/>
                            </a:rPr>
                            <a:t>equations</a:t>
                          </a:r>
                          <a:endParaRPr lang="nl-NL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43885" t="-98578" r="-310" b="-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03970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8165513"/>
                  </p:ext>
                </p:extLst>
              </p:nvPr>
            </p:nvGraphicFramePr>
            <p:xfrm>
              <a:off x="7003415" y="2498269"/>
              <a:ext cx="4787994" cy="114227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025584">
                      <a:extLst>
                        <a:ext uri="{9D8B030D-6E8A-4147-A177-3AD203B41FA5}">
                          <a16:colId xmlns:a16="http://schemas.microsoft.com/office/drawing/2014/main" val="3625808266"/>
                        </a:ext>
                      </a:extLst>
                    </a:gridCol>
                    <a:gridCol w="762410">
                      <a:extLst>
                        <a:ext uri="{9D8B030D-6E8A-4147-A177-3AD203B41FA5}">
                          <a16:colId xmlns:a16="http://schemas.microsoft.com/office/drawing/2014/main" val="226770229"/>
                        </a:ext>
                      </a:extLst>
                    </a:gridCol>
                  </a:tblGrid>
                  <a:tr h="400594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Parameters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772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err="1"/>
                            <a:t>Compressibility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194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err="1"/>
                            <a:t>Porosity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05518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8165513"/>
                  </p:ext>
                </p:extLst>
              </p:nvPr>
            </p:nvGraphicFramePr>
            <p:xfrm>
              <a:off x="7003415" y="2498269"/>
              <a:ext cx="4787994" cy="114227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025584">
                      <a:extLst>
                        <a:ext uri="{9D8B030D-6E8A-4147-A177-3AD203B41FA5}">
                          <a16:colId xmlns:a16="http://schemas.microsoft.com/office/drawing/2014/main" val="3625808266"/>
                        </a:ext>
                      </a:extLst>
                    </a:gridCol>
                    <a:gridCol w="762410">
                      <a:extLst>
                        <a:ext uri="{9D8B030D-6E8A-4147-A177-3AD203B41FA5}">
                          <a16:colId xmlns:a16="http://schemas.microsoft.com/office/drawing/2014/main" val="226770229"/>
                        </a:ext>
                      </a:extLst>
                    </a:gridCol>
                  </a:tblGrid>
                  <a:tr h="400594">
                    <a:tc>
                      <a:txBody>
                        <a:bodyPr/>
                        <a:lstStyle/>
                        <a:p>
                          <a:r>
                            <a:rPr lang="nl-NL" dirty="0" smtClean="0"/>
                            <a:t>Parameters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772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err="1" smtClean="0"/>
                            <a:t>Compressibility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530400" t="-114516" r="-3200" b="-1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194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err="1" smtClean="0"/>
                            <a:t>Porosity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530400" t="-218033" r="-3200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055185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02485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87686" y="583475"/>
            <a:ext cx="11192828" cy="1417086"/>
          </a:xfrm>
        </p:spPr>
        <p:txBody>
          <a:bodyPr>
            <a:normAutofit/>
          </a:bodyPr>
          <a:lstStyle/>
          <a:p>
            <a:r>
              <a:rPr lang="nl-NL" b="1" dirty="0"/>
              <a:t>The </a:t>
            </a:r>
            <a:r>
              <a:rPr lang="nl-NL" b="1" dirty="0" err="1"/>
              <a:t>models</a:t>
            </a:r>
            <a:r>
              <a:rPr lang="nl-NL" b="1" dirty="0"/>
              <a:t> in </a:t>
            </a:r>
            <a:r>
              <a:rPr lang="nl-NL" b="1" dirty="0" err="1"/>
              <a:t>general</a:t>
            </a:r>
            <a:r>
              <a:rPr lang="nl-NL" b="1" dirty="0"/>
              <a:t> </a:t>
            </a:r>
            <a:br>
              <a:rPr lang="nl-NL" b="1" dirty="0"/>
            </a:br>
            <a:r>
              <a:rPr lang="nl-NL" b="1" dirty="0"/>
              <a:t>(2D)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32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el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4516273"/>
                  </p:ext>
                </p:extLst>
              </p:nvPr>
            </p:nvGraphicFramePr>
            <p:xfrm>
              <a:off x="453390" y="3081681"/>
              <a:ext cx="11318564" cy="3119293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448050">
                      <a:extLst>
                        <a:ext uri="{9D8B030D-6E8A-4147-A177-3AD203B41FA5}">
                          <a16:colId xmlns:a16="http://schemas.microsoft.com/office/drawing/2014/main" val="705980200"/>
                        </a:ext>
                      </a:extLst>
                    </a:gridCol>
                    <a:gridCol w="7870514">
                      <a:extLst>
                        <a:ext uri="{9D8B030D-6E8A-4147-A177-3AD203B41FA5}">
                          <a16:colId xmlns:a16="http://schemas.microsoft.com/office/drawing/2014/main" val="2523611293"/>
                        </a:ext>
                      </a:extLst>
                    </a:gridCol>
                  </a:tblGrid>
                  <a:tr h="456103">
                    <a:tc>
                      <a:txBody>
                        <a:bodyPr/>
                        <a:lstStyle/>
                        <a:p>
                          <a:r>
                            <a:rPr lang="nl-NL" sz="2000" dirty="0" err="1">
                              <a:latin typeface="+mj-lt"/>
                            </a:rPr>
                            <a:t>Formula’s</a:t>
                          </a:r>
                          <a:r>
                            <a:rPr lang="nl-NL" sz="2000" dirty="0">
                              <a:latin typeface="+mj-lt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sz="20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2508515"/>
                      </a:ext>
                    </a:extLst>
                  </a:tr>
                  <a:tr h="727415">
                    <a:tc>
                      <a:txBody>
                        <a:bodyPr/>
                        <a:lstStyle/>
                        <a:p>
                          <a:r>
                            <a:rPr lang="nl-NL" sz="2000" dirty="0">
                              <a:latin typeface="+mj-lt"/>
                            </a:rPr>
                            <a:t>Momentum </a:t>
                          </a:r>
                          <a:r>
                            <a:rPr lang="nl-NL" sz="2000" dirty="0" err="1">
                              <a:latin typeface="+mj-lt"/>
                            </a:rPr>
                            <a:t>balance</a:t>
                          </a:r>
                          <a:r>
                            <a:rPr lang="nl-NL" sz="2000" dirty="0">
                              <a:latin typeface="+mj-lt"/>
                            </a:rPr>
                            <a:t> </a:t>
                          </a:r>
                          <a:r>
                            <a:rPr lang="nl-NL" sz="2000" dirty="0" err="1">
                              <a:latin typeface="+mj-lt"/>
                            </a:rPr>
                            <a:t>equations</a:t>
                          </a:r>
                          <a:endParaRPr lang="nl-NL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𝜕𝜔</m:t>
                                    </m:r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d>
                                  <m:d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𝑣𝑜𝑙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000" b="0" dirty="0">
                            <a:latin typeface="+mj-lt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𝜕𝜔</m:t>
                                    </m:r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d>
                                  <m:d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𝑣𝑜𝑙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000" b="0" dirty="0">
                            <a:latin typeface="+mn-lt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0397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el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4516273"/>
                  </p:ext>
                </p:extLst>
              </p:nvPr>
            </p:nvGraphicFramePr>
            <p:xfrm>
              <a:off x="453390" y="3081681"/>
              <a:ext cx="11318564" cy="3119293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448050">
                      <a:extLst>
                        <a:ext uri="{9D8B030D-6E8A-4147-A177-3AD203B41FA5}">
                          <a16:colId xmlns:a16="http://schemas.microsoft.com/office/drawing/2014/main" val="705980200"/>
                        </a:ext>
                      </a:extLst>
                    </a:gridCol>
                    <a:gridCol w="7870514">
                      <a:extLst>
                        <a:ext uri="{9D8B030D-6E8A-4147-A177-3AD203B41FA5}">
                          <a16:colId xmlns:a16="http://schemas.microsoft.com/office/drawing/2014/main" val="2523611293"/>
                        </a:ext>
                      </a:extLst>
                    </a:gridCol>
                  </a:tblGrid>
                  <a:tr h="456103">
                    <a:tc>
                      <a:txBody>
                        <a:bodyPr/>
                        <a:lstStyle/>
                        <a:p>
                          <a:r>
                            <a:rPr lang="nl-NL" sz="2000" dirty="0" err="1" smtClean="0">
                              <a:latin typeface="+mj-lt"/>
                            </a:rPr>
                            <a:t>Formula’s</a:t>
                          </a:r>
                          <a:r>
                            <a:rPr lang="nl-NL" sz="2000" dirty="0" smtClean="0">
                              <a:latin typeface="+mj-lt"/>
                            </a:rPr>
                            <a:t> </a:t>
                          </a:r>
                          <a:endParaRPr lang="nl-NL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sz="20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2508515"/>
                      </a:ext>
                    </a:extLst>
                  </a:tr>
                  <a:tr h="2663190">
                    <a:tc>
                      <a:txBody>
                        <a:bodyPr/>
                        <a:lstStyle/>
                        <a:p>
                          <a:r>
                            <a:rPr lang="nl-NL" sz="2000" dirty="0" smtClean="0">
                              <a:latin typeface="+mj-lt"/>
                            </a:rPr>
                            <a:t>Momentum </a:t>
                          </a:r>
                          <a:r>
                            <a:rPr lang="nl-NL" sz="2000" dirty="0" err="1" smtClean="0">
                              <a:latin typeface="+mj-lt"/>
                            </a:rPr>
                            <a:t>balance</a:t>
                          </a:r>
                          <a:r>
                            <a:rPr lang="nl-NL" sz="2000" dirty="0" smtClean="0">
                              <a:latin typeface="+mj-lt"/>
                            </a:rPr>
                            <a:t> </a:t>
                          </a:r>
                          <a:r>
                            <a:rPr lang="nl-NL" sz="2000" dirty="0" err="1" smtClean="0">
                              <a:latin typeface="+mj-lt"/>
                            </a:rPr>
                            <a:t>equations</a:t>
                          </a:r>
                          <a:endParaRPr lang="nl-NL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43885" t="-18265" r="-310" b="-4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03970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el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8273648"/>
                  </p:ext>
                </p:extLst>
              </p:nvPr>
            </p:nvGraphicFramePr>
            <p:xfrm>
              <a:off x="6391470" y="2103934"/>
              <a:ext cx="5399940" cy="97878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666568">
                      <a:extLst>
                        <a:ext uri="{9D8B030D-6E8A-4147-A177-3AD203B41FA5}">
                          <a16:colId xmlns:a16="http://schemas.microsoft.com/office/drawing/2014/main" val="3625808266"/>
                        </a:ext>
                      </a:extLst>
                    </a:gridCol>
                    <a:gridCol w="1733372">
                      <a:extLst>
                        <a:ext uri="{9D8B030D-6E8A-4147-A177-3AD203B41FA5}">
                          <a16:colId xmlns:a16="http://schemas.microsoft.com/office/drawing/2014/main" val="226770229"/>
                        </a:ext>
                      </a:extLst>
                    </a:gridCol>
                  </a:tblGrid>
                  <a:tr h="33762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Variables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772401"/>
                      </a:ext>
                    </a:extLst>
                  </a:tr>
                  <a:tr h="565866">
                    <a:tc>
                      <a:txBody>
                        <a:bodyPr/>
                        <a:lstStyle/>
                        <a:p>
                          <a:r>
                            <a:rPr lang="nl-NL" dirty="0" err="1"/>
                            <a:t>Vorticity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nl-NL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l-N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nl-NL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nl-NL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nl-N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nl-NL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977933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el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8273648"/>
                  </p:ext>
                </p:extLst>
              </p:nvPr>
            </p:nvGraphicFramePr>
            <p:xfrm>
              <a:off x="6391470" y="2103934"/>
              <a:ext cx="5399940" cy="97878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666568">
                      <a:extLst>
                        <a:ext uri="{9D8B030D-6E8A-4147-A177-3AD203B41FA5}">
                          <a16:colId xmlns:a16="http://schemas.microsoft.com/office/drawing/2014/main" val="3625808266"/>
                        </a:ext>
                      </a:extLst>
                    </a:gridCol>
                    <a:gridCol w="1733372">
                      <a:extLst>
                        <a:ext uri="{9D8B030D-6E8A-4147-A177-3AD203B41FA5}">
                          <a16:colId xmlns:a16="http://schemas.microsoft.com/office/drawing/2014/main" val="22677022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Variables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772401"/>
                      </a:ext>
                    </a:extLst>
                  </a:tr>
                  <a:tr h="613029">
                    <a:tc>
                      <a:txBody>
                        <a:bodyPr/>
                        <a:lstStyle/>
                        <a:p>
                          <a:r>
                            <a:rPr lang="nl-NL" dirty="0" err="1"/>
                            <a:t>Vorticity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211579" t="-64356" r="-1404" b="-19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97793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63224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87686" y="583475"/>
            <a:ext cx="11192828" cy="1417086"/>
          </a:xfrm>
        </p:spPr>
        <p:txBody>
          <a:bodyPr>
            <a:normAutofit/>
          </a:bodyPr>
          <a:lstStyle/>
          <a:p>
            <a:r>
              <a:rPr lang="nl-NL" b="1" dirty="0"/>
              <a:t>The </a:t>
            </a:r>
            <a:r>
              <a:rPr lang="nl-NL" b="1" dirty="0" err="1"/>
              <a:t>models</a:t>
            </a:r>
            <a:r>
              <a:rPr lang="nl-NL" b="1" dirty="0"/>
              <a:t> in </a:t>
            </a:r>
            <a:r>
              <a:rPr lang="nl-NL" b="1" dirty="0" err="1"/>
              <a:t>general</a:t>
            </a:r>
            <a:r>
              <a:rPr lang="nl-NL" b="1" dirty="0"/>
              <a:t> </a:t>
            </a:r>
            <a:br>
              <a:rPr lang="nl-NL" b="1" dirty="0"/>
            </a:br>
            <a:r>
              <a:rPr lang="nl-NL" b="1" dirty="0"/>
              <a:t>(2D)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33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6723414"/>
                  </p:ext>
                </p:extLst>
              </p:nvPr>
            </p:nvGraphicFramePr>
            <p:xfrm>
              <a:off x="6657975" y="1431469"/>
              <a:ext cx="4787994" cy="151311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025584">
                      <a:extLst>
                        <a:ext uri="{9D8B030D-6E8A-4147-A177-3AD203B41FA5}">
                          <a16:colId xmlns:a16="http://schemas.microsoft.com/office/drawing/2014/main" val="3625808266"/>
                        </a:ext>
                      </a:extLst>
                    </a:gridCol>
                    <a:gridCol w="762410">
                      <a:extLst>
                        <a:ext uri="{9D8B030D-6E8A-4147-A177-3AD203B41FA5}">
                          <a16:colId xmlns:a16="http://schemas.microsoft.com/office/drawing/2014/main" val="226770229"/>
                        </a:ext>
                      </a:extLst>
                    </a:gridCol>
                  </a:tblGrid>
                  <a:tr h="400594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Parameters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772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err="1"/>
                            <a:t>Hydraulic</a:t>
                          </a:r>
                          <a:r>
                            <a:rPr lang="nl-NL" baseline="0" dirty="0"/>
                            <a:t> </a:t>
                          </a:r>
                          <a:r>
                            <a:rPr lang="nl-NL" baseline="0" dirty="0" err="1"/>
                            <a:t>conductivity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l-N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nl-NL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510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err="1"/>
                            <a:t>Lamé’s</a:t>
                          </a:r>
                          <a:r>
                            <a:rPr lang="nl-NL" dirty="0"/>
                            <a:t> constants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nl-NL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l-NL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9779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Specific weight of the pore water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l-N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nl-NL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71215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6723414"/>
                  </p:ext>
                </p:extLst>
              </p:nvPr>
            </p:nvGraphicFramePr>
            <p:xfrm>
              <a:off x="6657975" y="1431469"/>
              <a:ext cx="4787994" cy="151311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025584">
                      <a:extLst>
                        <a:ext uri="{9D8B030D-6E8A-4147-A177-3AD203B41FA5}">
                          <a16:colId xmlns:a16="http://schemas.microsoft.com/office/drawing/2014/main" val="3625808266"/>
                        </a:ext>
                      </a:extLst>
                    </a:gridCol>
                    <a:gridCol w="762410">
                      <a:extLst>
                        <a:ext uri="{9D8B030D-6E8A-4147-A177-3AD203B41FA5}">
                          <a16:colId xmlns:a16="http://schemas.microsoft.com/office/drawing/2014/main" val="226770229"/>
                        </a:ext>
                      </a:extLst>
                    </a:gridCol>
                  </a:tblGrid>
                  <a:tr h="400594">
                    <a:tc>
                      <a:txBody>
                        <a:bodyPr/>
                        <a:lstStyle/>
                        <a:p>
                          <a:r>
                            <a:rPr lang="nl-NL" dirty="0" smtClean="0"/>
                            <a:t>Parameters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772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err="1" smtClean="0"/>
                            <a:t>Hydraulic</a:t>
                          </a:r>
                          <a:r>
                            <a:rPr lang="nl-NL" baseline="0" dirty="0" smtClean="0"/>
                            <a:t> </a:t>
                          </a:r>
                          <a:r>
                            <a:rPr lang="nl-NL" baseline="0" dirty="0" err="1" smtClean="0"/>
                            <a:t>conductivity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529600" t="-116393" r="-320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9510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err="1" smtClean="0"/>
                            <a:t>Lamé’s</a:t>
                          </a:r>
                          <a:r>
                            <a:rPr lang="nl-NL" dirty="0" smtClean="0"/>
                            <a:t> constants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529600" t="-212903" r="-3200" b="-1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9779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Specific weight of the pore water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529600" t="-318033" r="-3200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71215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el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6417359"/>
                  </p:ext>
                </p:extLst>
              </p:nvPr>
            </p:nvGraphicFramePr>
            <p:xfrm>
              <a:off x="138430" y="2959761"/>
              <a:ext cx="11318564" cy="3119293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448050">
                      <a:extLst>
                        <a:ext uri="{9D8B030D-6E8A-4147-A177-3AD203B41FA5}">
                          <a16:colId xmlns:a16="http://schemas.microsoft.com/office/drawing/2014/main" val="705980200"/>
                        </a:ext>
                      </a:extLst>
                    </a:gridCol>
                    <a:gridCol w="7870514">
                      <a:extLst>
                        <a:ext uri="{9D8B030D-6E8A-4147-A177-3AD203B41FA5}">
                          <a16:colId xmlns:a16="http://schemas.microsoft.com/office/drawing/2014/main" val="2523611293"/>
                        </a:ext>
                      </a:extLst>
                    </a:gridCol>
                  </a:tblGrid>
                  <a:tr h="456103">
                    <a:tc>
                      <a:txBody>
                        <a:bodyPr/>
                        <a:lstStyle/>
                        <a:p>
                          <a:r>
                            <a:rPr lang="nl-NL" sz="2000" dirty="0" err="1">
                              <a:latin typeface="+mj-lt"/>
                            </a:rPr>
                            <a:t>Formula’s</a:t>
                          </a:r>
                          <a:r>
                            <a:rPr lang="nl-NL" sz="2000" dirty="0">
                              <a:latin typeface="+mj-lt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sz="20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2508515"/>
                      </a:ext>
                    </a:extLst>
                  </a:tr>
                  <a:tr h="727415">
                    <a:tc>
                      <a:txBody>
                        <a:bodyPr/>
                        <a:lstStyle/>
                        <a:p>
                          <a:r>
                            <a:rPr lang="nl-NL" sz="2000" dirty="0">
                              <a:latin typeface="+mj-lt"/>
                            </a:rPr>
                            <a:t>Momentum </a:t>
                          </a:r>
                          <a:r>
                            <a:rPr lang="nl-NL" sz="2000" dirty="0" err="1">
                              <a:latin typeface="+mj-lt"/>
                            </a:rPr>
                            <a:t>balance</a:t>
                          </a:r>
                          <a:r>
                            <a:rPr lang="nl-NL" sz="2000" dirty="0">
                              <a:latin typeface="+mj-lt"/>
                            </a:rPr>
                            <a:t> </a:t>
                          </a:r>
                          <a:r>
                            <a:rPr lang="nl-NL" sz="2000" dirty="0" err="1">
                              <a:latin typeface="+mj-lt"/>
                            </a:rPr>
                            <a:t>equations</a:t>
                          </a:r>
                          <a:endParaRPr lang="nl-NL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𝜕𝜔</m:t>
                                    </m:r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d>
                                  <m:d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𝑣𝑜𝑙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000" b="0" dirty="0">
                            <a:latin typeface="+mj-lt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𝜕𝜔</m:t>
                                    </m:r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d>
                                  <m:d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𝑣𝑜𝑙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000" b="0" dirty="0">
                            <a:latin typeface="+mn-lt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  <m:r>
                                          <a:rPr lang="nl-NL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nl-NL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0397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el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6417359"/>
                  </p:ext>
                </p:extLst>
              </p:nvPr>
            </p:nvGraphicFramePr>
            <p:xfrm>
              <a:off x="138430" y="2959761"/>
              <a:ext cx="11318564" cy="3119293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448050">
                      <a:extLst>
                        <a:ext uri="{9D8B030D-6E8A-4147-A177-3AD203B41FA5}">
                          <a16:colId xmlns:a16="http://schemas.microsoft.com/office/drawing/2014/main" val="705980200"/>
                        </a:ext>
                      </a:extLst>
                    </a:gridCol>
                    <a:gridCol w="7870514">
                      <a:extLst>
                        <a:ext uri="{9D8B030D-6E8A-4147-A177-3AD203B41FA5}">
                          <a16:colId xmlns:a16="http://schemas.microsoft.com/office/drawing/2014/main" val="2523611293"/>
                        </a:ext>
                      </a:extLst>
                    </a:gridCol>
                  </a:tblGrid>
                  <a:tr h="456103">
                    <a:tc>
                      <a:txBody>
                        <a:bodyPr/>
                        <a:lstStyle/>
                        <a:p>
                          <a:r>
                            <a:rPr lang="nl-NL" sz="2000" dirty="0" err="1" smtClean="0">
                              <a:latin typeface="+mj-lt"/>
                            </a:rPr>
                            <a:t>Formula’s</a:t>
                          </a:r>
                          <a:r>
                            <a:rPr lang="nl-NL" sz="2000" dirty="0" smtClean="0">
                              <a:latin typeface="+mj-lt"/>
                            </a:rPr>
                            <a:t> </a:t>
                          </a:r>
                          <a:endParaRPr lang="nl-NL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 sz="20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2508515"/>
                      </a:ext>
                    </a:extLst>
                  </a:tr>
                  <a:tr h="2663190">
                    <a:tc>
                      <a:txBody>
                        <a:bodyPr/>
                        <a:lstStyle/>
                        <a:p>
                          <a:r>
                            <a:rPr lang="nl-NL" sz="2000" dirty="0" smtClean="0">
                              <a:latin typeface="+mj-lt"/>
                            </a:rPr>
                            <a:t>Momentum </a:t>
                          </a:r>
                          <a:r>
                            <a:rPr lang="nl-NL" sz="2000" dirty="0" err="1" smtClean="0">
                              <a:latin typeface="+mj-lt"/>
                            </a:rPr>
                            <a:t>balance</a:t>
                          </a:r>
                          <a:r>
                            <a:rPr lang="nl-NL" sz="2000" dirty="0" smtClean="0">
                              <a:latin typeface="+mj-lt"/>
                            </a:rPr>
                            <a:t> </a:t>
                          </a:r>
                          <a:r>
                            <a:rPr lang="nl-NL" sz="2000" dirty="0" err="1" smtClean="0">
                              <a:latin typeface="+mj-lt"/>
                            </a:rPr>
                            <a:t>equations</a:t>
                          </a:r>
                          <a:endParaRPr lang="nl-NL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43885" t="-18265" r="-310" b="-4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03970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95068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400" dirty="0" err="1"/>
              <a:t>Formula’s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models</a:t>
            </a:r>
            <a:r>
              <a:rPr lang="nl-NL" dirty="0"/>
              <a:t> in </a:t>
            </a:r>
            <a:r>
              <a:rPr lang="nl-NL" dirty="0" err="1"/>
              <a:t>general</a:t>
            </a:r>
            <a:r>
              <a:rPr lang="nl-NL" dirty="0"/>
              <a:t> (2D)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34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766354" y="3266488"/>
                <a:ext cx="11425646" cy="3833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 err="1"/>
                  <a:t>Vorticity</a:t>
                </a:r>
                <a:r>
                  <a:rPr lang="nl-NL" sz="2400" dirty="0"/>
                  <a:t> </a:t>
                </a:r>
                <a:r>
                  <a:rPr lang="nl-NL" sz="2400" dirty="0" err="1"/>
                  <a:t>equation</a:t>
                </a:r>
                <a:r>
                  <a:rPr lang="nl-NL" sz="2400" dirty="0"/>
                  <a:t> 						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NL" sz="2400" b="0" i="1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b="0" dirty="0" err="1"/>
                  <a:t>Volumetric</a:t>
                </a:r>
                <a:r>
                  <a:rPr lang="nl-NL" sz="2400" b="0" dirty="0"/>
                  <a:t> </a:t>
                </a:r>
                <a:r>
                  <a:rPr lang="nl-NL" sz="2400" b="0" dirty="0" err="1"/>
                  <a:t>strain</a:t>
                </a:r>
                <a:r>
                  <a:rPr lang="nl-NL" sz="2400" b="0" dirty="0"/>
                  <a:t> </a:t>
                </a:r>
                <a:r>
                  <a:rPr lang="nl-NL" sz="2400" b="0" dirty="0" err="1"/>
                  <a:t>equation</a:t>
                </a:r>
                <a:r>
                  <a:rPr lang="nl-NL" sz="2400" b="0" dirty="0"/>
                  <a:t> 		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𝑣𝑜𝑙</m:t>
                            </m:r>
                          </m:sub>
                        </m:sSub>
                      </m:num>
                      <m:den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𝑣𝑜𝑙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𝛽</m:t>
                    </m:r>
                    <m:f>
                      <m:f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nl-NL" sz="2400" b="0" i="1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b="0" dirty="0" err="1"/>
                  <a:t>Pore</a:t>
                </a:r>
                <a:r>
                  <a:rPr lang="nl-NL" sz="2400" b="0" dirty="0"/>
                  <a:t> water </a:t>
                </a:r>
                <a:r>
                  <a:rPr lang="nl-NL" sz="2400" b="0" dirty="0" err="1"/>
                  <a:t>pressure</a:t>
                </a:r>
                <a:r>
                  <a:rPr lang="nl-NL" sz="2400" b="0" dirty="0"/>
                  <a:t> </a:t>
                </a:r>
                <a:r>
                  <a:rPr lang="nl-NL" sz="2400" b="0" dirty="0" err="1"/>
                  <a:t>equation</a:t>
                </a:r>
                <a:r>
                  <a:rPr lang="nl-NL" sz="2400" b="0" dirty="0"/>
                  <a:t> 		</a:t>
                </a:r>
                <a:r>
                  <a:rPr lang="nl-NL" sz="2400" dirty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𝛽</m:t>
                    </m:r>
                    <m:f>
                      <m:f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ϵ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𝑣𝑜𝑙</m:t>
                            </m:r>
                          </m:sub>
                        </m:sSub>
                      </m:num>
                      <m:den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nl-NL" sz="2400" b="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b="0" dirty="0"/>
                  <a:t>Displacement in </a:t>
                </a:r>
                <a:r>
                  <a:rPr lang="nl-NL" sz="2400" b="0" dirty="0" err="1"/>
                  <a:t>horizontal</a:t>
                </a:r>
                <a:r>
                  <a:rPr lang="nl-NL" sz="2400" dirty="0" err="1"/>
                  <a:t>-direction</a:t>
                </a:r>
                <a:r>
                  <a:rPr lang="nl-NL" sz="2400" dirty="0"/>
                  <a:t> </a:t>
                </a:r>
                <a:r>
                  <a:rPr lang="nl-NL" sz="2400" dirty="0" err="1"/>
                  <a:t>equation</a:t>
                </a:r>
                <a:r>
                  <a:rPr lang="nl-NL" sz="2400" dirty="0"/>
                  <a:t>	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2400" b="0" i="0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𝜕𝜔</m:t>
                        </m:r>
                      </m:num>
                      <m:den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𝑣𝑜𝑙</m:t>
                            </m:r>
                          </m:sub>
                        </m:sSub>
                      </m:num>
                      <m:den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nl-NL" sz="2400" b="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/>
                  <a:t>Displacement in </a:t>
                </a:r>
                <a:r>
                  <a:rPr lang="nl-NL" sz="2400" dirty="0" err="1"/>
                  <a:t>vertical-direction</a:t>
                </a:r>
                <a:r>
                  <a:rPr lang="nl-NL" sz="2400" dirty="0"/>
                  <a:t> </a:t>
                </a:r>
                <a:r>
                  <a:rPr lang="nl-NL" sz="2400" dirty="0" err="1"/>
                  <a:t>equation</a:t>
                </a:r>
                <a:r>
                  <a:rPr lang="nl-NL" sz="2400" dirty="0"/>
                  <a:t>		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240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𝜕𝜔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𝑣𝑜𝑙</m:t>
                            </m:r>
                          </m:sub>
                        </m:sSub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br>
                  <a:rPr lang="nl-NL" sz="2400" dirty="0"/>
                </a:br>
                <a:endParaRPr lang="nl-NL" sz="2400" b="0" dirty="0"/>
              </a:p>
              <a:p>
                <a:endParaRPr lang="nl-NL" sz="2400" b="0" dirty="0"/>
              </a:p>
              <a:p>
                <a:endParaRPr lang="nl-NL" sz="2400" dirty="0"/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54" y="3266488"/>
                <a:ext cx="11425646" cy="3833229"/>
              </a:xfrm>
              <a:prstGeom prst="rect">
                <a:avLst/>
              </a:prstGeom>
              <a:blipFill>
                <a:blip r:embed="rId2"/>
                <a:stretch>
                  <a:fillRect l="-747" t="-143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Rechte verbindingslijn 4"/>
          <p:cNvCxnSpPr/>
          <p:nvPr/>
        </p:nvCxnSpPr>
        <p:spPr>
          <a:xfrm>
            <a:off x="1159872" y="3690800"/>
            <a:ext cx="1080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1169397" y="4282166"/>
            <a:ext cx="1080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1189263" y="4872716"/>
            <a:ext cx="1080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1189263" y="5415641"/>
            <a:ext cx="1080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1193616" y="5959924"/>
            <a:ext cx="1080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1181640" y="3311971"/>
            <a:ext cx="1080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763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kstvak 53"/>
          <p:cNvSpPr txBox="1"/>
          <p:nvPr/>
        </p:nvSpPr>
        <p:spPr>
          <a:xfrm>
            <a:off x="9106278" y="1873636"/>
            <a:ext cx="482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D52B1E"/>
                </a:solidFill>
              </a:rPr>
              <a:t>0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8927971" y="6122408"/>
            <a:ext cx="62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D52B1E"/>
                </a:solidFill>
              </a:rPr>
              <a:t>-2</a:t>
            </a:r>
            <a:endParaRPr lang="nl-NL" sz="2800" i="1" dirty="0">
              <a:solidFill>
                <a:srgbClr val="D52B1E"/>
              </a:solidFill>
            </a:endParaRPr>
          </a:p>
        </p:txBody>
      </p:sp>
      <p:cxnSp>
        <p:nvCxnSpPr>
          <p:cNvPr id="28" name="Rechte verbindingslijn met pijl 27"/>
          <p:cNvCxnSpPr/>
          <p:nvPr/>
        </p:nvCxnSpPr>
        <p:spPr>
          <a:xfrm>
            <a:off x="9543859" y="2174355"/>
            <a:ext cx="17369" cy="4562393"/>
          </a:xfrm>
          <a:prstGeom prst="straightConnector1">
            <a:avLst/>
          </a:prstGeom>
          <a:ln w="76200">
            <a:solidFill>
              <a:srgbClr val="D52B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741871"/>
            <a:ext cx="10923588" cy="948047"/>
          </a:xfrm>
        </p:spPr>
        <p:txBody>
          <a:bodyPr/>
          <a:lstStyle/>
          <a:p>
            <a:r>
              <a:rPr lang="nl-NL" b="1" dirty="0">
                <a:ln>
                  <a:solidFill>
                    <a:schemeClr val="tx1"/>
                  </a:solidFill>
                </a:ln>
                <a:solidFill>
                  <a:srgbClr val="CA005D"/>
                </a:solidFill>
              </a:rPr>
              <a:t>FEM</a:t>
            </a:r>
            <a:r>
              <a:rPr lang="nl-NL" b="1" dirty="0"/>
              <a:t>:</a:t>
            </a:r>
            <a:r>
              <a:rPr lang="nl-NL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nl-NL" b="1" dirty="0" err="1">
                <a:ln>
                  <a:solidFill>
                    <a:srgbClr val="002060"/>
                  </a:solidFill>
                </a:ln>
              </a:rPr>
              <a:t>Biot’s</a:t>
            </a:r>
            <a:r>
              <a:rPr lang="nl-NL" dirty="0"/>
              <a:t> model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b="1" dirty="0">
                <a:ln>
                  <a:solidFill>
                    <a:schemeClr val="tx1"/>
                  </a:solidFill>
                </a:ln>
              </a:rPr>
              <a:t>new</a:t>
            </a:r>
            <a:r>
              <a:rPr lang="nl-NL" dirty="0"/>
              <a:t> model (1D)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486140" y="2021376"/>
            <a:ext cx="8070744" cy="4470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800" dirty="0" err="1"/>
              <a:t>Finite</a:t>
            </a:r>
            <a:r>
              <a:rPr lang="nl-NL" sz="2800" dirty="0"/>
              <a:t>-Element Method (FEM) </a:t>
            </a:r>
            <a:r>
              <a:rPr lang="nl-NL" sz="2800" dirty="0" err="1"/>
              <a:t>used</a:t>
            </a:r>
            <a:r>
              <a:rPr lang="nl-NL" sz="2800" dirty="0"/>
              <a:t> </a:t>
            </a:r>
            <a:r>
              <a:rPr lang="nl-NL" sz="2800" dirty="0" err="1"/>
              <a:t>for</a:t>
            </a:r>
            <a:r>
              <a:rPr lang="nl-NL" sz="2800" dirty="0"/>
              <a:t> </a:t>
            </a:r>
            <a:r>
              <a:rPr lang="nl-NL" sz="2800" dirty="0" err="1"/>
              <a:t>space-discretisation</a:t>
            </a:r>
            <a:endParaRPr lang="nl-NL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/>
              <a:t>Hat-</a:t>
            </a:r>
            <a:r>
              <a:rPr lang="nl-NL" sz="2800" dirty="0" err="1"/>
              <a:t>functions</a:t>
            </a:r>
            <a:r>
              <a:rPr lang="nl-NL" sz="2800" dirty="0"/>
              <a:t> as basis-</a:t>
            </a:r>
            <a:r>
              <a:rPr lang="nl-NL" sz="2800" dirty="0" err="1"/>
              <a:t>functions</a:t>
            </a:r>
            <a:endParaRPr lang="nl-NL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/>
              <a:t>1 </a:t>
            </a:r>
            <a:r>
              <a:rPr lang="nl-NL" sz="2800" dirty="0" err="1"/>
              <a:t>homogeneous</a:t>
            </a:r>
            <a:r>
              <a:rPr lang="nl-NL" sz="2800" dirty="0"/>
              <a:t> </a:t>
            </a:r>
            <a:r>
              <a:rPr lang="nl-NL" sz="2800" dirty="0" err="1"/>
              <a:t>layer</a:t>
            </a:r>
            <a:r>
              <a:rPr lang="nl-NL" sz="2800" dirty="0"/>
              <a:t>, 2.0 m </a:t>
            </a:r>
            <a:r>
              <a:rPr lang="nl-NL" sz="2800" dirty="0" err="1"/>
              <a:t>deep</a:t>
            </a:r>
            <a:endParaRPr lang="nl-NL" sz="2800" dirty="0"/>
          </a:p>
        </p:txBody>
      </p:sp>
      <p:sp>
        <p:nvSpPr>
          <p:cNvPr id="12" name="Rechthoek 11"/>
          <p:cNvSpPr/>
          <p:nvPr/>
        </p:nvSpPr>
        <p:spPr>
          <a:xfrm>
            <a:off x="8957308" y="2283722"/>
            <a:ext cx="1062992" cy="3945628"/>
          </a:xfrm>
          <a:prstGeom prst="rect">
            <a:avLst/>
          </a:prstGeom>
          <a:blipFill dpi="0" rotWithShape="1">
            <a:blip r:embed="rId2">
              <a:alphaModFix amt="8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/>
          <p:cNvCxnSpPr>
            <a:stCxn id="12" idx="1"/>
            <a:endCxn id="12" idx="3"/>
          </p:cNvCxnSpPr>
          <p:nvPr/>
        </p:nvCxnSpPr>
        <p:spPr>
          <a:xfrm>
            <a:off x="8957308" y="4256536"/>
            <a:ext cx="1062992" cy="0"/>
          </a:xfrm>
          <a:prstGeom prst="line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8942069" y="5325697"/>
            <a:ext cx="1076886" cy="6898"/>
          </a:xfrm>
          <a:prstGeom prst="line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 flipV="1">
            <a:off x="8972549" y="3283425"/>
            <a:ext cx="1052571" cy="112"/>
          </a:xfrm>
          <a:prstGeom prst="line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3" name="Rechte verbindingslijn 92"/>
          <p:cNvCxnSpPr>
            <a:stCxn id="81" idx="0"/>
            <a:endCxn id="78" idx="4"/>
          </p:cNvCxnSpPr>
          <p:nvPr/>
        </p:nvCxnSpPr>
        <p:spPr>
          <a:xfrm>
            <a:off x="9531414" y="2182861"/>
            <a:ext cx="19051" cy="4152725"/>
          </a:xfrm>
          <a:prstGeom prst="line">
            <a:avLst/>
          </a:prstGeom>
          <a:ln w="28575" cap="flat" cmpd="sng" algn="ctr">
            <a:solidFill>
              <a:srgbClr val="990000">
                <a:alpha val="59000"/>
              </a:srgb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>
            <a:off x="9212578" y="5567065"/>
            <a:ext cx="134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n>
                  <a:solidFill>
                    <a:schemeClr val="tx1"/>
                  </a:solidFill>
                </a:ln>
              </a:rPr>
              <a:t>(0)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9218293" y="4605040"/>
            <a:ext cx="134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n>
                  <a:solidFill>
                    <a:schemeClr val="tx1"/>
                  </a:solidFill>
                </a:ln>
              </a:rPr>
              <a:t>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/>
              <p:cNvSpPr txBox="1"/>
              <p:nvPr/>
            </p:nvSpPr>
            <p:spPr>
              <a:xfrm>
                <a:off x="9246868" y="3523000"/>
                <a:ext cx="1344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nl-NL" sz="2800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8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5" name="Tekstvak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868" y="3523000"/>
                <a:ext cx="134437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kstvak 35"/>
          <p:cNvSpPr txBox="1"/>
          <p:nvPr/>
        </p:nvSpPr>
        <p:spPr>
          <a:xfrm>
            <a:off x="8930161" y="2493862"/>
            <a:ext cx="130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n>
                  <a:solidFill>
                    <a:schemeClr val="tx1"/>
                  </a:solidFill>
                </a:ln>
              </a:rPr>
              <a:t>(</a:t>
            </a:r>
            <a:r>
              <a:rPr lang="nl-NL" sz="2800" i="1" dirty="0">
                <a:ln>
                  <a:solidFill>
                    <a:schemeClr val="tx1"/>
                  </a:solidFill>
                </a:ln>
              </a:rPr>
              <a:t>800</a:t>
            </a:r>
            <a:r>
              <a:rPr lang="nl-NL" sz="2800" dirty="0">
                <a:ln>
                  <a:solidFill>
                    <a:schemeClr val="tx1"/>
                  </a:solidFill>
                </a:ln>
              </a:rPr>
              <a:t>)</a:t>
            </a:r>
          </a:p>
        </p:txBody>
      </p:sp>
      <p:sp>
        <p:nvSpPr>
          <p:cNvPr id="76" name="Ovaal 75"/>
          <p:cNvSpPr/>
          <p:nvPr/>
        </p:nvSpPr>
        <p:spPr>
          <a:xfrm>
            <a:off x="9440227" y="5202575"/>
            <a:ext cx="182376" cy="211850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52B1E"/>
              </a:solidFill>
            </a:endParaRPr>
          </a:p>
        </p:txBody>
      </p:sp>
      <p:sp>
        <p:nvSpPr>
          <p:cNvPr id="78" name="Ovaal 77"/>
          <p:cNvSpPr/>
          <p:nvPr/>
        </p:nvSpPr>
        <p:spPr>
          <a:xfrm>
            <a:off x="9459277" y="6123736"/>
            <a:ext cx="182376" cy="211850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52B1E"/>
              </a:solidFill>
            </a:endParaRPr>
          </a:p>
        </p:txBody>
      </p:sp>
      <p:sp>
        <p:nvSpPr>
          <p:cNvPr id="79" name="Ovaal 78"/>
          <p:cNvSpPr/>
          <p:nvPr/>
        </p:nvSpPr>
        <p:spPr>
          <a:xfrm>
            <a:off x="9449752" y="4200526"/>
            <a:ext cx="182376" cy="211850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52B1E"/>
              </a:solidFill>
            </a:endParaRPr>
          </a:p>
        </p:txBody>
      </p:sp>
      <p:sp>
        <p:nvSpPr>
          <p:cNvPr id="81" name="Ovaal 80"/>
          <p:cNvSpPr/>
          <p:nvPr/>
        </p:nvSpPr>
        <p:spPr>
          <a:xfrm>
            <a:off x="9440226" y="2182861"/>
            <a:ext cx="182376" cy="211850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3" name="Rechte verbindingslijn 82"/>
          <p:cNvCxnSpPr/>
          <p:nvPr/>
        </p:nvCxnSpPr>
        <p:spPr>
          <a:xfrm>
            <a:off x="10039985" y="2281663"/>
            <a:ext cx="449425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83"/>
          <p:cNvCxnSpPr/>
          <p:nvPr/>
        </p:nvCxnSpPr>
        <p:spPr>
          <a:xfrm>
            <a:off x="10067925" y="3272263"/>
            <a:ext cx="432056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/>
          <p:cNvCxnSpPr/>
          <p:nvPr/>
        </p:nvCxnSpPr>
        <p:spPr>
          <a:xfrm>
            <a:off x="9972675" y="38481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/>
          <p:cNvCxnSpPr/>
          <p:nvPr/>
        </p:nvCxnSpPr>
        <p:spPr>
          <a:xfrm>
            <a:off x="10503693" y="2281663"/>
            <a:ext cx="8685" cy="977519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kstvak 90"/>
              <p:cNvSpPr txBox="1"/>
              <p:nvPr/>
            </p:nvSpPr>
            <p:spPr>
              <a:xfrm>
                <a:off x="10448357" y="2542934"/>
                <a:ext cx="1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=0.0025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1" name="Tekstvak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8357" y="2542934"/>
                <a:ext cx="1852228" cy="461665"/>
              </a:xfrm>
              <a:prstGeom prst="rect">
                <a:avLst/>
              </a:prstGeom>
              <a:blipFill>
                <a:blip r:embed="rId5"/>
                <a:stretch>
                  <a:fillRect r="-3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kstvak 97"/>
          <p:cNvSpPr txBox="1"/>
          <p:nvPr/>
        </p:nvSpPr>
        <p:spPr>
          <a:xfrm rot="16200000">
            <a:off x="7847228" y="3899910"/>
            <a:ext cx="187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err="1"/>
              <a:t>z</a:t>
            </a:r>
            <a:r>
              <a:rPr lang="nl-NL" dirty="0" err="1"/>
              <a:t>-direction</a:t>
            </a:r>
            <a:endParaRPr lang="nl-NL" dirty="0"/>
          </a:p>
        </p:txBody>
      </p:sp>
      <p:sp>
        <p:nvSpPr>
          <p:cNvPr id="107" name="Ovaal 106"/>
          <p:cNvSpPr/>
          <p:nvPr/>
        </p:nvSpPr>
        <p:spPr>
          <a:xfrm>
            <a:off x="9440227" y="3152776"/>
            <a:ext cx="182376" cy="211850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52B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ln>
                  <a:solidFill>
                    <a:srgbClr val="002060"/>
                  </a:solidFill>
                </a:ln>
              </a:rPr>
              <a:t>Biot</a:t>
            </a:r>
            <a:r>
              <a:rPr lang="nl-NL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nl-NL" dirty="0"/>
              <a:t>(1D): </a:t>
            </a:r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b="1" dirty="0" err="1">
                <a:ln>
                  <a:solidFill>
                    <a:srgbClr val="002060"/>
                  </a:solidFill>
                </a:ln>
              </a:rPr>
              <a:t>compressible</a:t>
            </a:r>
            <a:r>
              <a:rPr lang="nl-NL" dirty="0"/>
              <a:t> water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tekst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698996" y="2486991"/>
                <a:ext cx="4824809" cy="3937000"/>
              </a:xfrm>
            </p:spPr>
            <p:txBody>
              <a:bodyPr>
                <a:normAutofit/>
              </a:bodyPr>
              <a:lstStyle/>
              <a:p>
                <a:r>
                  <a:rPr lang="nl-NL" sz="2400" b="1" dirty="0">
                    <a:latin typeface="+mj-lt"/>
                  </a:rPr>
                  <a:t>Assumptions: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+mj-lt"/>
                  </a:rPr>
                  <a:t>1 </a:t>
                </a:r>
                <a:r>
                  <a:rPr lang="nl-NL" sz="2400" dirty="0" err="1">
                    <a:latin typeface="+mj-lt"/>
                  </a:rPr>
                  <a:t>homogeneous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layer</a:t>
                </a:r>
                <a:r>
                  <a:rPr lang="nl-NL" sz="2400" dirty="0">
                    <a:latin typeface="+mj-lt"/>
                  </a:rPr>
                  <a:t> of </a:t>
                </a:r>
                <a:r>
                  <a:rPr lang="nl-NL" sz="2400" dirty="0" err="1">
                    <a:latin typeface="+mj-lt"/>
                  </a:rPr>
                  <a:t>soil</a:t>
                </a:r>
                <a:r>
                  <a:rPr lang="nl-NL" sz="2400" dirty="0">
                    <a:latin typeface="+mj-lt"/>
                  </a:rPr>
                  <a:t>, 2.0 m </a:t>
                </a:r>
                <a:r>
                  <a:rPr lang="nl-NL" sz="2400" dirty="0" err="1">
                    <a:latin typeface="+mj-lt"/>
                  </a:rPr>
                  <a:t>deep</a:t>
                </a:r>
                <a:endParaRPr lang="nl-NL" sz="24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 err="1">
                    <a:latin typeface="+mj-lt"/>
                  </a:rPr>
                  <a:t>Compressibility</a:t>
                </a:r>
                <a:r>
                  <a:rPr lang="nl-NL" sz="2400" dirty="0">
                    <a:latin typeface="+mj-lt"/>
                  </a:rPr>
                  <a:t> of water taken as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=4.8⋅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endParaRPr lang="nl-NL" sz="2400" b="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=0 → </m:t>
                    </m:r>
                  </m:oMath>
                </a14:m>
                <a:r>
                  <a:rPr lang="nl-NL" sz="2400" dirty="0" err="1">
                    <a:latin typeface="+mj-lt"/>
                  </a:rPr>
                  <a:t>unique</a:t>
                </a:r>
                <a:r>
                  <a:rPr lang="nl-NL" sz="2400" dirty="0">
                    <a:latin typeface="+mj-lt"/>
                  </a:rPr>
                  <a:t> solution</a:t>
                </a:r>
              </a:p>
            </p:txBody>
          </p:sp>
        </mc:Choice>
        <mc:Fallback xmlns="">
          <p:sp>
            <p:nvSpPr>
              <p:cNvPr id="3" name="Tijdelijke aanduiding voor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698996" y="2486991"/>
                <a:ext cx="4824809" cy="3937000"/>
              </a:xfrm>
              <a:blipFill>
                <a:blip r:embed="rId2"/>
                <a:stretch>
                  <a:fillRect l="-2023" t="-21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36</a:t>
            </a:fld>
            <a:endParaRPr lang="nl-NL" dirty="0"/>
          </a:p>
        </p:txBody>
      </p:sp>
      <p:pic>
        <p:nvPicPr>
          <p:cNvPr id="13" name="Tijdelijke aanduiding voor inhoud 12"/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" y="2429841"/>
            <a:ext cx="7700374" cy="3780000"/>
          </a:xfrm>
        </p:spPr>
      </p:pic>
    </p:spTree>
    <p:extLst>
      <p:ext uri="{BB962C8B-B14F-4D97-AF65-F5344CB8AC3E}">
        <p14:creationId xmlns:p14="http://schemas.microsoft.com/office/powerpoint/2010/main" val="1825353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ln>
                  <a:solidFill>
                    <a:srgbClr val="002060"/>
                  </a:solidFill>
                </a:ln>
              </a:rPr>
              <a:t>Biot</a:t>
            </a:r>
            <a:r>
              <a:rPr lang="nl-NL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nl-NL" dirty="0"/>
              <a:t>(1D): </a:t>
            </a:r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b="1" dirty="0" err="1">
                <a:ln>
                  <a:solidFill>
                    <a:srgbClr val="002060"/>
                  </a:solidFill>
                </a:ln>
              </a:rPr>
              <a:t>compressible</a:t>
            </a:r>
            <a:r>
              <a:rPr lang="nl-NL" dirty="0"/>
              <a:t> water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tekst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754348" y="2428875"/>
                <a:ext cx="4437652" cy="3937000"/>
              </a:xfrm>
            </p:spPr>
            <p:txBody>
              <a:bodyPr>
                <a:normAutofit/>
              </a:bodyPr>
              <a:lstStyle/>
              <a:p>
                <a:r>
                  <a:rPr lang="nl-NL" sz="2400" b="1" dirty="0">
                    <a:latin typeface="+mj-lt"/>
                  </a:rPr>
                  <a:t>Findings:</a:t>
                </a:r>
                <a:endParaRPr lang="nl-NL" sz="2400" b="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+mj-lt"/>
                  </a:rPr>
                  <a:t>Positive </a:t>
                </a:r>
                <a:r>
                  <a:rPr lang="nl-NL" sz="2400" dirty="0" err="1">
                    <a:latin typeface="+mj-lt"/>
                  </a:rPr>
                  <a:t>sign</a:t>
                </a:r>
                <a:r>
                  <a:rPr lang="nl-NL" sz="24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𝑣𝑜𝑙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nl-NL" sz="24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 err="1">
                    <a:latin typeface="+mj-lt"/>
                  </a:rPr>
                  <a:t>Negative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sign</a:t>
                </a:r>
                <a:r>
                  <a:rPr lang="nl-NL" sz="24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  <m:sup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nl-NL" sz="24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+mj-lt"/>
                  </a:rPr>
                  <a:t>Solutions </a:t>
                </a:r>
                <a:r>
                  <a:rPr lang="nl-NL" sz="2400" dirty="0" err="1">
                    <a:latin typeface="+mj-lt"/>
                  </a:rPr>
                  <a:t>seem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to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be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continuous</a:t>
                </a:r>
                <a:endParaRPr lang="nl-NL" sz="2400" dirty="0">
                  <a:latin typeface="+mj-lt"/>
                </a:endParaRPr>
              </a:p>
              <a:p>
                <a:endParaRPr lang="nl-NL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ijdelijke aanduiding voor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754348" y="2428875"/>
                <a:ext cx="4437652" cy="3937000"/>
              </a:xfrm>
              <a:blipFill>
                <a:blip r:embed="rId2"/>
                <a:stretch>
                  <a:fillRect l="-2060" t="-21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37</a:t>
            </a:fld>
            <a:endParaRPr lang="nl-NL" dirty="0"/>
          </a:p>
        </p:txBody>
      </p:sp>
      <p:pic>
        <p:nvPicPr>
          <p:cNvPr id="13" name="Tijdelijke aanduiding voor inhoud 12"/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" y="2467941"/>
            <a:ext cx="7700373" cy="3780000"/>
          </a:xfrm>
        </p:spPr>
      </p:pic>
    </p:spTree>
    <p:extLst>
      <p:ext uri="{BB962C8B-B14F-4D97-AF65-F5344CB8AC3E}">
        <p14:creationId xmlns:p14="http://schemas.microsoft.com/office/powerpoint/2010/main" val="518904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ln>
                  <a:solidFill>
                    <a:srgbClr val="002060"/>
                  </a:solidFill>
                </a:ln>
              </a:rPr>
              <a:t>Biot</a:t>
            </a:r>
            <a:r>
              <a:rPr lang="nl-NL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nl-NL" dirty="0"/>
              <a:t>(1D): </a:t>
            </a:r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b="1" dirty="0" err="1">
                <a:ln>
                  <a:solidFill>
                    <a:srgbClr val="002060"/>
                  </a:solidFill>
                </a:ln>
              </a:rPr>
              <a:t>compressible</a:t>
            </a:r>
            <a:r>
              <a:rPr lang="nl-NL" dirty="0"/>
              <a:t> water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38</a:t>
            </a:fld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2486991"/>
            <a:ext cx="7700373" cy="3780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jdelijke aanduiding voor tekst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716248" y="2428875"/>
                <a:ext cx="4475752" cy="3937000"/>
              </a:xfrm>
            </p:spPr>
            <p:txBody>
              <a:bodyPr>
                <a:normAutofit/>
              </a:bodyPr>
              <a:lstStyle/>
              <a:p>
                <a:r>
                  <a:rPr lang="nl-NL" sz="2400" b="1" dirty="0">
                    <a:latin typeface="+mj-lt"/>
                  </a:rPr>
                  <a:t>Findings:</a:t>
                </a:r>
                <a:endParaRPr lang="nl-NL" sz="2400" b="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+mj-lt"/>
                  </a:rPr>
                  <a:t>Positive </a:t>
                </a:r>
                <a:r>
                  <a:rPr lang="nl-NL" sz="2400" dirty="0" err="1">
                    <a:latin typeface="+mj-lt"/>
                  </a:rPr>
                  <a:t>sign</a:t>
                </a:r>
                <a:r>
                  <a:rPr lang="nl-NL" sz="24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𝑣𝑜𝑙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nl-NL" sz="24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 err="1">
                    <a:latin typeface="+mj-lt"/>
                  </a:rPr>
                  <a:t>Negative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sign</a:t>
                </a:r>
                <a:r>
                  <a:rPr lang="nl-NL" sz="24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  <m:sup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l-NL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nl-NL" sz="24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+mj-lt"/>
                  </a:rPr>
                  <a:t>Solutions </a:t>
                </a:r>
                <a:r>
                  <a:rPr lang="nl-NL" sz="2400" dirty="0" err="1">
                    <a:latin typeface="+mj-lt"/>
                  </a:rPr>
                  <a:t>seem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to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be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continuous</a:t>
                </a:r>
                <a:endParaRPr lang="nl-NL" sz="24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 err="1">
                    <a:latin typeface="+mj-lt"/>
                  </a:rPr>
                  <a:t>Relation</a:t>
                </a:r>
                <a:r>
                  <a:rPr lang="nl-NL" sz="2400" dirty="0">
                    <a:latin typeface="+mj-lt"/>
                  </a:rPr>
                  <a:t> </a:t>
                </a:r>
                <a:br>
                  <a:rPr lang="nl-NL" sz="2400" dirty="0">
                    <a:latin typeface="+mj-lt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𝑣𝑜𝑙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and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its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derivative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wrt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i="1" dirty="0" err="1">
                    <a:latin typeface="+mj-lt"/>
                  </a:rPr>
                  <a:t>z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hold</a:t>
                </a:r>
                <a:endParaRPr lang="nl-NL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ijdelijke aanduiding voor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716248" y="2428875"/>
                <a:ext cx="4475752" cy="3937000"/>
              </a:xfrm>
              <a:blipFill>
                <a:blip r:embed="rId3"/>
                <a:stretch>
                  <a:fillRect l="-2180" t="-21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779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ln>
                  <a:solidFill>
                    <a:srgbClr val="002060"/>
                  </a:solidFill>
                </a:ln>
              </a:rPr>
              <a:t>Biot</a:t>
            </a:r>
            <a:r>
              <a:rPr lang="nl-NL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nl-NL" dirty="0"/>
              <a:t>(1D): </a:t>
            </a:r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b="1" dirty="0" err="1">
                <a:ln>
                  <a:solidFill>
                    <a:srgbClr val="002060"/>
                  </a:solidFill>
                </a:ln>
              </a:rPr>
              <a:t>incompressible</a:t>
            </a:r>
            <a:r>
              <a:rPr lang="nl-NL" dirty="0"/>
              <a:t> water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2486991"/>
            <a:ext cx="7700373" cy="3780000"/>
          </a:xfr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39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jdelijke aanduiding voor tekst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681522" y="2428875"/>
                <a:ext cx="4668663" cy="3937000"/>
              </a:xfrm>
            </p:spPr>
            <p:txBody>
              <a:bodyPr/>
              <a:lstStyle/>
              <a:p>
                <a:r>
                  <a:rPr lang="nl-NL" sz="2400" b="1" dirty="0">
                    <a:latin typeface="+mj-lt"/>
                  </a:rPr>
                  <a:t>Assumptions: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+mj-lt"/>
                  </a:rPr>
                  <a:t>1 </a:t>
                </a:r>
                <a:r>
                  <a:rPr lang="nl-NL" sz="2400" dirty="0" err="1">
                    <a:latin typeface="+mj-lt"/>
                  </a:rPr>
                  <a:t>homogeneous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layer</a:t>
                </a:r>
                <a:r>
                  <a:rPr lang="nl-NL" sz="2400" dirty="0">
                    <a:latin typeface="+mj-lt"/>
                  </a:rPr>
                  <a:t> of </a:t>
                </a:r>
                <a:r>
                  <a:rPr lang="nl-NL" sz="2400" dirty="0" err="1">
                    <a:latin typeface="+mj-lt"/>
                  </a:rPr>
                  <a:t>soil</a:t>
                </a:r>
                <a:r>
                  <a:rPr lang="nl-NL" sz="2400" dirty="0">
                    <a:latin typeface="+mj-lt"/>
                  </a:rPr>
                  <a:t>, 2.0 m </a:t>
                </a:r>
                <a:r>
                  <a:rPr lang="nl-NL" sz="2400" dirty="0" err="1">
                    <a:latin typeface="+mj-lt"/>
                  </a:rPr>
                  <a:t>deep</a:t>
                </a:r>
                <a:endParaRPr lang="nl-NL" sz="24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 err="1">
                    <a:latin typeface="+mj-lt"/>
                  </a:rPr>
                  <a:t>Compressibility</a:t>
                </a:r>
                <a:r>
                  <a:rPr lang="nl-NL" sz="2400" dirty="0">
                    <a:latin typeface="+mj-lt"/>
                  </a:rPr>
                  <a:t> of water taken as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=0.0</m:t>
                    </m:r>
                  </m:oMath>
                </a14:m>
                <a:endParaRPr lang="nl-NL" sz="24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ijdelijke aanduiding voor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681522" y="2428875"/>
                <a:ext cx="4668663" cy="3937000"/>
              </a:xfrm>
              <a:blipFill>
                <a:blip r:embed="rId3"/>
                <a:stretch>
                  <a:fillRect l="-1958" t="-21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69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13" name="Tijdelijke aanduiding voor afbeelding 1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6" r="19076"/>
          <a:stretch>
            <a:fillRect/>
          </a:stretch>
        </p:blipFill>
        <p:spPr>
          <a:xfrm>
            <a:off x="-247650" y="26127"/>
            <a:ext cx="6338888" cy="6858000"/>
          </a:xfrm>
        </p:spPr>
      </p:pic>
      <p:sp>
        <p:nvSpPr>
          <p:cNvPr id="14" name="Tekstvak 13"/>
          <p:cNvSpPr txBox="1"/>
          <p:nvPr/>
        </p:nvSpPr>
        <p:spPr>
          <a:xfrm>
            <a:off x="2550319" y="6376240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(Van Damme, 2022)</a:t>
            </a:r>
          </a:p>
        </p:txBody>
      </p:sp>
      <p:sp>
        <p:nvSpPr>
          <p:cNvPr id="10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6091239" y="2043781"/>
            <a:ext cx="6013676" cy="5533668"/>
          </a:xfrm>
        </p:spPr>
        <p:txBody>
          <a:bodyPr>
            <a:noAutofit/>
          </a:bodyPr>
          <a:lstStyle/>
          <a:p>
            <a:r>
              <a:rPr lang="nl-NL" dirty="0">
                <a:latin typeface="+mj-lt"/>
              </a:rPr>
              <a:t>A </a:t>
            </a:r>
            <a:r>
              <a:rPr lang="nl-NL" dirty="0" err="1">
                <a:latin typeface="+mj-lt"/>
              </a:rPr>
              <a:t>fully-saturated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poroelastic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soil</a:t>
            </a:r>
            <a:r>
              <a:rPr lang="nl-NL" dirty="0">
                <a:latin typeface="+mj-lt"/>
              </a:rPr>
              <a:t> is </a:t>
            </a:r>
            <a:r>
              <a:rPr lang="nl-NL" dirty="0" err="1">
                <a:latin typeface="+mj-lt"/>
              </a:rPr>
              <a:t>assumed</a:t>
            </a:r>
            <a:r>
              <a:rPr lang="nl-NL" dirty="0">
                <a:latin typeface="+mj-lt"/>
              </a:rPr>
              <a:t>.</a:t>
            </a:r>
          </a:p>
          <a:p>
            <a:r>
              <a:rPr lang="nl-NL" dirty="0">
                <a:latin typeface="+mj-lt"/>
              </a:rPr>
              <a:t>Acceleration </a:t>
            </a:r>
            <a:r>
              <a:rPr lang="nl-NL" dirty="0" err="1">
                <a:latin typeface="+mj-lt"/>
              </a:rPr>
              <a:t>terms</a:t>
            </a:r>
            <a:r>
              <a:rPr lang="nl-NL" dirty="0">
                <a:latin typeface="+mj-lt"/>
              </a:rPr>
              <a:t> are </a:t>
            </a:r>
            <a:r>
              <a:rPr lang="nl-NL" dirty="0" err="1">
                <a:latin typeface="+mj-lt"/>
              </a:rPr>
              <a:t>ignored</a:t>
            </a:r>
            <a:r>
              <a:rPr lang="nl-NL" dirty="0">
                <a:latin typeface="+mj-lt"/>
              </a:rPr>
              <a:t>.</a:t>
            </a:r>
          </a:p>
          <a:p>
            <a:r>
              <a:rPr lang="nl-NL" dirty="0" err="1">
                <a:latin typeface="+mj-lt"/>
              </a:rPr>
              <a:t>Computational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grid</a:t>
            </a:r>
            <a:r>
              <a:rPr lang="nl-NL" dirty="0">
                <a:latin typeface="+mj-lt"/>
              </a:rPr>
              <a:t> in 2D has </a:t>
            </a:r>
            <a:r>
              <a:rPr lang="nl-NL" dirty="0" err="1">
                <a:latin typeface="+mj-lt"/>
              </a:rPr>
              <a:t>length</a:t>
            </a:r>
            <a:r>
              <a:rPr lang="nl-NL" dirty="0">
                <a:latin typeface="+mj-lt"/>
              </a:rPr>
              <a:t> </a:t>
            </a:r>
            <a:r>
              <a:rPr lang="nl-NL" i="1" dirty="0">
                <a:latin typeface="+mj-lt"/>
              </a:rPr>
              <a:t>L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and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depth</a:t>
            </a:r>
            <a:r>
              <a:rPr lang="nl-NL" dirty="0">
                <a:latin typeface="+mj-lt"/>
              </a:rPr>
              <a:t> </a:t>
            </a:r>
            <a:r>
              <a:rPr lang="nl-NL" i="1" dirty="0">
                <a:latin typeface="+mj-lt"/>
              </a:rPr>
              <a:t>Z</a:t>
            </a:r>
            <a:r>
              <a:rPr lang="nl-NL" dirty="0">
                <a:latin typeface="+mj-lt"/>
              </a:rPr>
              <a:t>.</a:t>
            </a:r>
          </a:p>
          <a:p>
            <a:r>
              <a:rPr lang="nl-NL" dirty="0" err="1"/>
              <a:t>Computational</a:t>
            </a:r>
            <a:r>
              <a:rPr lang="nl-NL" dirty="0"/>
              <a:t> </a:t>
            </a:r>
            <a:r>
              <a:rPr lang="nl-NL" dirty="0" err="1"/>
              <a:t>grid</a:t>
            </a:r>
            <a:r>
              <a:rPr lang="nl-NL" dirty="0"/>
              <a:t> is </a:t>
            </a:r>
            <a:r>
              <a:rPr lang="nl-NL" dirty="0" err="1"/>
              <a:t>enclosed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sides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bottom</a:t>
            </a:r>
            <a:r>
              <a:rPr lang="nl-NL" dirty="0"/>
              <a:t>. </a:t>
            </a:r>
            <a:r>
              <a:rPr lang="nl-NL" dirty="0" err="1"/>
              <a:t>So</a:t>
            </a:r>
            <a:r>
              <a:rPr lang="nl-NL" dirty="0"/>
              <a:t> no flow is </a:t>
            </a:r>
            <a:r>
              <a:rPr lang="nl-NL" dirty="0" err="1"/>
              <a:t>assumed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left</a:t>
            </a:r>
            <a:r>
              <a:rPr lang="nl-NL" dirty="0"/>
              <a:t>, </a:t>
            </a:r>
            <a:r>
              <a:rPr lang="nl-NL" dirty="0" err="1"/>
              <a:t>bottom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right </a:t>
            </a:r>
            <a:r>
              <a:rPr lang="nl-NL" dirty="0" err="1"/>
              <a:t>boundaries</a:t>
            </a:r>
            <a:r>
              <a:rPr lang="nl-NL" dirty="0"/>
              <a:t>.</a:t>
            </a:r>
          </a:p>
          <a:p>
            <a:endParaRPr lang="nl-NL" dirty="0">
              <a:latin typeface="+mj-lt"/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6500946" y="600443"/>
            <a:ext cx="5004000" cy="948047"/>
          </a:xfrm>
        </p:spPr>
        <p:txBody>
          <a:bodyPr/>
          <a:lstStyle/>
          <a:p>
            <a:r>
              <a:rPr lang="nl-NL" b="1" dirty="0" err="1"/>
              <a:t>Assumptions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67031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ln>
                  <a:solidFill>
                    <a:srgbClr val="002060"/>
                  </a:solidFill>
                </a:ln>
              </a:rPr>
              <a:t>Biot</a:t>
            </a:r>
            <a:r>
              <a:rPr lang="nl-NL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nl-NL" dirty="0"/>
              <a:t>(1D): </a:t>
            </a:r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b="1" dirty="0" err="1">
                <a:ln>
                  <a:solidFill>
                    <a:srgbClr val="002060"/>
                  </a:solidFill>
                </a:ln>
              </a:rPr>
              <a:t>incompressible</a:t>
            </a:r>
            <a:r>
              <a:rPr lang="nl-NL" dirty="0"/>
              <a:t> water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2486991"/>
            <a:ext cx="7700373" cy="3780000"/>
          </a:xfr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40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jdelijke aanduiding voor tekst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706723" y="2428875"/>
                <a:ext cx="4585591" cy="3937000"/>
              </a:xfrm>
            </p:spPr>
            <p:txBody>
              <a:bodyPr>
                <a:noAutofit/>
              </a:bodyPr>
              <a:lstStyle/>
              <a:p>
                <a:r>
                  <a:rPr lang="nl-NL" sz="2400" b="1" dirty="0">
                    <a:latin typeface="+mj-lt"/>
                  </a:rPr>
                  <a:t>Findings: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 err="1">
                    <a:latin typeface="+mj-lt"/>
                  </a:rPr>
                  <a:t>Stationary</a:t>
                </a:r>
                <a:r>
                  <a:rPr lang="nl-NL" sz="2400" dirty="0">
                    <a:latin typeface="+mj-lt"/>
                  </a:rPr>
                  <a:t> solution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 err="1">
                    <a:latin typeface="+mj-lt"/>
                  </a:rPr>
                  <a:t>Still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relation</a:t>
                </a:r>
                <a:r>
                  <a:rPr lang="nl-NL" sz="2400" dirty="0">
                    <a:latin typeface="+mj-lt"/>
                  </a:rPr>
                  <a:t> </a:t>
                </a:r>
                <a:br>
                  <a:rPr lang="nl-NL" sz="2400" dirty="0">
                    <a:latin typeface="+mj-lt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𝑣𝑜𝑙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holds</a:t>
                </a:r>
                <a:r>
                  <a:rPr lang="nl-NL" sz="2400" dirty="0">
                    <a:latin typeface="+mj-lt"/>
                  </a:rPr>
                  <a:t>,  </a:t>
                </a:r>
                <a:br>
                  <a:rPr lang="nl-NL" sz="2400" dirty="0">
                    <a:latin typeface="+mj-lt"/>
                  </a:rPr>
                </a:br>
                <a:r>
                  <a:rPr lang="nl-NL" sz="2400" dirty="0" err="1">
                    <a:latin typeface="+mj-lt"/>
                  </a:rPr>
                  <a:t>since</a:t>
                </a:r>
                <a:r>
                  <a:rPr lang="nl-NL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𝑣𝑜𝑙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→0,   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nl-NL" sz="2400" dirty="0">
                    <a:latin typeface="+mj-lt"/>
                  </a:rPr>
                  <a:t> </a:t>
                </a:r>
                <a:br>
                  <a:rPr lang="nl-NL" sz="2400" dirty="0">
                    <a:latin typeface="+mj-lt"/>
                  </a:rPr>
                </a:br>
                <a:r>
                  <a:rPr lang="nl-NL" sz="2400" dirty="0">
                    <a:latin typeface="+mj-lt"/>
                  </a:rPr>
                  <a:t>as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nl-NL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ijdelijke aanduiding voor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706723" y="2428875"/>
                <a:ext cx="4585591" cy="3937000"/>
              </a:xfrm>
              <a:blipFill>
                <a:blip r:embed="rId3"/>
                <a:stretch>
                  <a:fillRect l="-1995" t="-2167" r="-571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275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n>
                  <a:solidFill>
                    <a:srgbClr val="002060"/>
                  </a:solidFill>
                </a:ln>
              </a:rPr>
              <a:t>New </a:t>
            </a:r>
            <a:r>
              <a:rPr lang="nl-NL" dirty="0"/>
              <a:t>(1D): </a:t>
            </a:r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b="1" dirty="0" err="1">
                <a:ln>
                  <a:solidFill>
                    <a:srgbClr val="002060"/>
                  </a:solidFill>
                </a:ln>
              </a:rPr>
              <a:t>compressible</a:t>
            </a:r>
            <a:r>
              <a:rPr lang="nl-NL" dirty="0"/>
              <a:t> water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41</a:t>
            </a:fld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2486991"/>
            <a:ext cx="7700373" cy="3780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jdelijke aanduiding voor tekst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660423" y="2428875"/>
                <a:ext cx="4766264" cy="3937000"/>
              </a:xfrm>
            </p:spPr>
            <p:txBody>
              <a:bodyPr/>
              <a:lstStyle/>
              <a:p>
                <a:r>
                  <a:rPr lang="nl-NL" sz="2400" b="1" dirty="0" err="1">
                    <a:latin typeface="+mj-lt"/>
                  </a:rPr>
                  <a:t>Assumptions</a:t>
                </a:r>
                <a:r>
                  <a:rPr lang="nl-NL" sz="2400" b="1" dirty="0">
                    <a:latin typeface="+mj-lt"/>
                  </a:rPr>
                  <a:t>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+mj-lt"/>
                  </a:rPr>
                  <a:t>1 </a:t>
                </a:r>
                <a:r>
                  <a:rPr lang="nl-NL" sz="2400" dirty="0" err="1">
                    <a:latin typeface="+mj-lt"/>
                  </a:rPr>
                  <a:t>homogeneous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layer</a:t>
                </a:r>
                <a:r>
                  <a:rPr lang="nl-NL" sz="2400" dirty="0">
                    <a:latin typeface="+mj-lt"/>
                  </a:rPr>
                  <a:t> of </a:t>
                </a:r>
                <a:r>
                  <a:rPr lang="nl-NL" sz="2400" dirty="0" err="1">
                    <a:latin typeface="+mj-lt"/>
                  </a:rPr>
                  <a:t>soil</a:t>
                </a:r>
                <a:r>
                  <a:rPr lang="nl-NL" sz="2400" dirty="0">
                    <a:latin typeface="+mj-lt"/>
                  </a:rPr>
                  <a:t>, 2.0 m </a:t>
                </a:r>
                <a:r>
                  <a:rPr lang="nl-NL" sz="2400" dirty="0" err="1">
                    <a:latin typeface="+mj-lt"/>
                  </a:rPr>
                  <a:t>deep</a:t>
                </a:r>
                <a:endParaRPr lang="nl-NL" sz="24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+mj-lt"/>
                  </a:rPr>
                  <a:t>Compressibility of water taken as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=4.8⋅</m:t>
                    </m:r>
                    <m:sSup>
                      <m:sSup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endParaRPr lang="nl-NL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ijdelijke aanduiding voor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660423" y="2428875"/>
                <a:ext cx="4766264" cy="3937000"/>
              </a:xfrm>
              <a:blipFill>
                <a:blip r:embed="rId3"/>
                <a:stretch>
                  <a:fillRect l="-2049" t="-21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9148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n>
                  <a:solidFill>
                    <a:srgbClr val="002060"/>
                  </a:solidFill>
                </a:ln>
              </a:rPr>
              <a:t>New </a:t>
            </a:r>
            <a:r>
              <a:rPr lang="nl-NL" dirty="0"/>
              <a:t>(1D): </a:t>
            </a:r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b="1" dirty="0" err="1">
                <a:ln>
                  <a:solidFill>
                    <a:srgbClr val="002060"/>
                  </a:solidFill>
                </a:ln>
              </a:rPr>
              <a:t>compressible</a:t>
            </a:r>
            <a:r>
              <a:rPr lang="nl-NL" dirty="0"/>
              <a:t> water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42</a:t>
            </a:fld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2486991"/>
            <a:ext cx="7700373" cy="3780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jdelijke aanduiding voor tekst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716248" y="2428875"/>
                <a:ext cx="4475752" cy="3937000"/>
              </a:xfrm>
            </p:spPr>
            <p:txBody>
              <a:bodyPr>
                <a:normAutofit/>
              </a:bodyPr>
              <a:lstStyle/>
              <a:p>
                <a:r>
                  <a:rPr lang="nl-NL" sz="2400" b="1" dirty="0" err="1">
                    <a:latin typeface="+mj-lt"/>
                  </a:rPr>
                  <a:t>Findings</a:t>
                </a:r>
                <a:r>
                  <a:rPr lang="nl-NL" sz="2400" b="1" dirty="0">
                    <a:latin typeface="+mj-lt"/>
                  </a:rPr>
                  <a:t>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 err="1">
                    <a:latin typeface="+mj-lt"/>
                  </a:rPr>
                  <a:t>Relation</a:t>
                </a:r>
                <a:r>
                  <a:rPr lang="nl-NL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𝑣𝑜𝑙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nl-NL" sz="2400" dirty="0">
                    <a:latin typeface="+mj-lt"/>
                  </a:rPr>
                  <a:t> holds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+mj-lt"/>
                  </a:rPr>
                  <a:t>Positive </a:t>
                </a:r>
                <a:r>
                  <a:rPr lang="nl-NL" sz="2400" dirty="0" err="1">
                    <a:latin typeface="+mj-lt"/>
                  </a:rPr>
                  <a:t>sign</a:t>
                </a:r>
                <a:r>
                  <a:rPr lang="nl-NL" sz="24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𝑣𝑜𝑙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24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 err="1">
                    <a:latin typeface="+mj-lt"/>
                  </a:rPr>
                  <a:t>Negative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sign</a:t>
                </a:r>
                <a:r>
                  <a:rPr lang="nl-NL" sz="24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  <m:sup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nl-NL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ijdelijke aanduiding voor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716248" y="2428875"/>
                <a:ext cx="4475752" cy="3937000"/>
              </a:xfrm>
              <a:blipFill>
                <a:blip r:embed="rId3"/>
                <a:stretch>
                  <a:fillRect l="-2180" t="-21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3781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n>
                  <a:solidFill>
                    <a:srgbClr val="002060"/>
                  </a:solidFill>
                </a:ln>
              </a:rPr>
              <a:t>New </a:t>
            </a:r>
            <a:r>
              <a:rPr lang="nl-NL" dirty="0"/>
              <a:t>(1D): </a:t>
            </a:r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b="1" dirty="0" err="1">
                <a:ln>
                  <a:solidFill>
                    <a:srgbClr val="002060"/>
                  </a:solidFill>
                </a:ln>
              </a:rPr>
              <a:t>incompressible</a:t>
            </a:r>
            <a:r>
              <a:rPr lang="nl-NL" dirty="0"/>
              <a:t> water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43</a:t>
            </a:fld>
            <a:endParaRPr lang="nl-NL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2486991"/>
            <a:ext cx="7700373" cy="3780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jdelijke aanduiding voor tekst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697929" y="2428875"/>
                <a:ext cx="4860602" cy="3937000"/>
              </a:xfrm>
            </p:spPr>
            <p:txBody>
              <a:bodyPr/>
              <a:lstStyle/>
              <a:p>
                <a:r>
                  <a:rPr lang="nl-NL" sz="2400" b="1" dirty="0">
                    <a:latin typeface="+mj-lt"/>
                  </a:rPr>
                  <a:t>Assumptions: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+mj-lt"/>
                  </a:rPr>
                  <a:t>1 </a:t>
                </a:r>
                <a:r>
                  <a:rPr lang="nl-NL" sz="2400" dirty="0" err="1">
                    <a:latin typeface="+mj-lt"/>
                  </a:rPr>
                  <a:t>homogeneous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layer</a:t>
                </a:r>
                <a:r>
                  <a:rPr lang="nl-NL" sz="2400" dirty="0">
                    <a:latin typeface="+mj-lt"/>
                  </a:rPr>
                  <a:t> of </a:t>
                </a:r>
                <a:r>
                  <a:rPr lang="nl-NL" sz="2400" dirty="0" err="1">
                    <a:latin typeface="+mj-lt"/>
                  </a:rPr>
                  <a:t>soil</a:t>
                </a:r>
                <a:r>
                  <a:rPr lang="nl-NL" sz="2400" dirty="0">
                    <a:latin typeface="+mj-lt"/>
                  </a:rPr>
                  <a:t>, 2.0 m </a:t>
                </a:r>
                <a:r>
                  <a:rPr lang="nl-NL" sz="2400" dirty="0" err="1">
                    <a:latin typeface="+mj-lt"/>
                  </a:rPr>
                  <a:t>deep</a:t>
                </a:r>
                <a:endParaRPr lang="nl-NL" sz="24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 err="1">
                    <a:latin typeface="+mj-lt"/>
                  </a:rPr>
                  <a:t>Compressibility</a:t>
                </a:r>
                <a:r>
                  <a:rPr lang="nl-NL" sz="2400" dirty="0">
                    <a:latin typeface="+mj-lt"/>
                  </a:rPr>
                  <a:t> of water taken as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= 0.0</m:t>
                    </m:r>
                  </m:oMath>
                </a14:m>
                <a:endParaRPr lang="nl-NL" sz="24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ijdelijke aanduiding voor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697929" y="2428875"/>
                <a:ext cx="4860602" cy="3937000"/>
              </a:xfrm>
              <a:blipFill>
                <a:blip r:embed="rId3"/>
                <a:stretch>
                  <a:fillRect l="-2008" t="-21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213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n>
                  <a:solidFill>
                    <a:srgbClr val="002060"/>
                  </a:solidFill>
                </a:ln>
              </a:rPr>
              <a:t>New </a:t>
            </a:r>
            <a:r>
              <a:rPr lang="nl-NL" dirty="0"/>
              <a:t>(1D): </a:t>
            </a:r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b="1" dirty="0" err="1">
                <a:ln>
                  <a:solidFill>
                    <a:srgbClr val="002060"/>
                  </a:solidFill>
                </a:ln>
              </a:rPr>
              <a:t>incompressible</a:t>
            </a:r>
            <a:r>
              <a:rPr lang="nl-NL" dirty="0"/>
              <a:t> water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44</a:t>
            </a:fld>
            <a:endParaRPr lang="nl-NL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2486991"/>
            <a:ext cx="7700373" cy="3780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jdelijke aanduiding voor tekst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629525" y="2398124"/>
                <a:ext cx="4697513" cy="3937000"/>
              </a:xfrm>
            </p:spPr>
            <p:txBody>
              <a:bodyPr>
                <a:noAutofit/>
              </a:bodyPr>
              <a:lstStyle/>
              <a:p>
                <a:r>
                  <a:rPr lang="nl-NL" sz="2400" b="1" dirty="0">
                    <a:latin typeface="+mj-lt"/>
                  </a:rPr>
                  <a:t>Findings: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+mj-lt"/>
                  </a:rPr>
                  <a:t>Relation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𝑣𝑜𝑙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nl-NL" sz="2400" dirty="0">
                    <a:latin typeface="+mj-lt"/>
                  </a:rPr>
                  <a:t> holds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 err="1">
                    <a:latin typeface="+mj-lt"/>
                  </a:rPr>
                  <a:t>Positive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sign</a:t>
                </a:r>
                <a:r>
                  <a:rPr lang="nl-NL" sz="24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𝑣𝑜𝑙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24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 err="1">
                    <a:latin typeface="+mj-lt"/>
                  </a:rPr>
                  <a:t>Negative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sign</a:t>
                </a:r>
                <a:r>
                  <a:rPr lang="nl-NL" sz="24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nl-NL" sz="24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 err="1">
                    <a:latin typeface="+mj-lt"/>
                  </a:rPr>
                  <a:t>Values</a:t>
                </a:r>
                <a:r>
                  <a:rPr lang="nl-NL" sz="2400" dirty="0">
                    <a:latin typeface="+mj-lt"/>
                  </a:rPr>
                  <a:t> are </a:t>
                </a:r>
                <a:r>
                  <a:rPr lang="nl-NL" sz="2400" dirty="0" err="1">
                    <a:latin typeface="+mj-lt"/>
                  </a:rPr>
                  <a:t>slightly</a:t>
                </a:r>
                <a:r>
                  <a:rPr lang="nl-NL" sz="2400" dirty="0">
                    <a:latin typeface="+mj-lt"/>
                  </a:rPr>
                  <a:t> different </a:t>
                </a:r>
                <a:r>
                  <a:rPr lang="nl-NL" sz="2400" dirty="0" err="1">
                    <a:latin typeface="+mj-lt"/>
                  </a:rPr>
                  <a:t>than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for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compressible</a:t>
                </a:r>
                <a:r>
                  <a:rPr lang="nl-NL" sz="2400" dirty="0">
                    <a:latin typeface="+mj-lt"/>
                  </a:rPr>
                  <a:t> water</a:t>
                </a:r>
              </a:p>
            </p:txBody>
          </p:sp>
        </mc:Choice>
        <mc:Fallback xmlns="">
          <p:sp>
            <p:nvSpPr>
              <p:cNvPr id="11" name="Tijdelijke aanduiding voor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629525" y="2398124"/>
                <a:ext cx="4697513" cy="3937000"/>
              </a:xfrm>
              <a:blipFill>
                <a:blip r:embed="rId3"/>
                <a:stretch>
                  <a:fillRect l="-2078" t="-21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7784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741871"/>
            <a:ext cx="10923588" cy="948047"/>
          </a:xfrm>
        </p:spPr>
        <p:txBody>
          <a:bodyPr/>
          <a:lstStyle/>
          <a:p>
            <a:r>
              <a:rPr lang="nl-NL" b="1" dirty="0">
                <a:ln>
                  <a:solidFill>
                    <a:schemeClr val="tx1"/>
                  </a:solidFill>
                </a:ln>
                <a:solidFill>
                  <a:srgbClr val="CA005D"/>
                </a:solidFill>
              </a:rPr>
              <a:t>FEM</a:t>
            </a:r>
            <a:r>
              <a:rPr lang="nl-NL" b="1" dirty="0"/>
              <a:t>:</a:t>
            </a:r>
            <a:r>
              <a:rPr lang="nl-NL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nl-NL" b="1" dirty="0" err="1">
                <a:solidFill>
                  <a:srgbClr val="F0A225"/>
                </a:solidFill>
              </a:rPr>
              <a:t>Biot’s</a:t>
            </a:r>
            <a:r>
              <a:rPr lang="nl-NL" b="1" dirty="0"/>
              <a:t> model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>
                <a:solidFill>
                  <a:srgbClr val="2BE591"/>
                </a:solidFill>
              </a:rPr>
              <a:t>new</a:t>
            </a:r>
            <a:r>
              <a:rPr lang="nl-NL" b="1" dirty="0"/>
              <a:t> model (1D)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428264" y="2021376"/>
            <a:ext cx="8500551" cy="4470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800" dirty="0" err="1"/>
              <a:t>Finite</a:t>
            </a:r>
            <a:r>
              <a:rPr lang="nl-NL" sz="2800" dirty="0"/>
              <a:t>-Element Method (FEM) </a:t>
            </a:r>
            <a:r>
              <a:rPr lang="nl-NL" sz="2800" dirty="0" err="1"/>
              <a:t>used</a:t>
            </a:r>
            <a:r>
              <a:rPr lang="nl-NL" sz="2800" dirty="0"/>
              <a:t> </a:t>
            </a:r>
            <a:r>
              <a:rPr lang="nl-NL" sz="2800" dirty="0" err="1"/>
              <a:t>for</a:t>
            </a:r>
            <a:r>
              <a:rPr lang="nl-NL" sz="2800" dirty="0"/>
              <a:t> </a:t>
            </a:r>
            <a:r>
              <a:rPr lang="nl-NL" sz="2800" dirty="0" err="1"/>
              <a:t>space-discretisation</a:t>
            </a:r>
            <a:r>
              <a:rPr lang="nl-NL" sz="28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/>
              <a:t>Hat-</a:t>
            </a:r>
            <a:r>
              <a:rPr lang="nl-NL" sz="2800" dirty="0" err="1"/>
              <a:t>functions</a:t>
            </a:r>
            <a:r>
              <a:rPr lang="nl-NL" sz="2800" dirty="0"/>
              <a:t> as basis-</a:t>
            </a:r>
            <a:r>
              <a:rPr lang="nl-NL" sz="2800" dirty="0" err="1"/>
              <a:t>functions</a:t>
            </a:r>
            <a:r>
              <a:rPr lang="nl-NL" sz="28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/>
              <a:t>2 </a:t>
            </a:r>
            <a:r>
              <a:rPr lang="nl-NL" sz="2800" dirty="0" err="1"/>
              <a:t>homogeneous</a:t>
            </a:r>
            <a:r>
              <a:rPr lang="nl-NL" sz="2800" dirty="0"/>
              <a:t> </a:t>
            </a:r>
            <a:r>
              <a:rPr lang="nl-NL" sz="2800" dirty="0" err="1"/>
              <a:t>layers</a:t>
            </a:r>
            <a:r>
              <a:rPr lang="nl-NL" sz="2800" dirty="0"/>
              <a:t>, </a:t>
            </a:r>
            <a:r>
              <a:rPr lang="nl-NL" sz="2800" dirty="0" err="1"/>
              <a:t>each</a:t>
            </a:r>
            <a:r>
              <a:rPr lang="nl-NL" sz="2800" dirty="0"/>
              <a:t> 1.0 m </a:t>
            </a:r>
            <a:r>
              <a:rPr lang="nl-NL" sz="2800" dirty="0" err="1"/>
              <a:t>deep</a:t>
            </a:r>
            <a:r>
              <a:rPr lang="nl-NL" sz="2800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800" dirty="0"/>
              <a:t>[-2,-1]: </a:t>
            </a:r>
            <a:r>
              <a:rPr lang="nl-NL" sz="2800" dirty="0" err="1"/>
              <a:t>Layer</a:t>
            </a:r>
            <a:r>
              <a:rPr lang="nl-NL" sz="2800" dirty="0"/>
              <a:t> of medium </a:t>
            </a:r>
            <a:r>
              <a:rPr lang="nl-NL" sz="2800" dirty="0" err="1"/>
              <a:t>sand</a:t>
            </a:r>
            <a:r>
              <a:rPr lang="nl-NL" sz="2800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800" dirty="0"/>
              <a:t>[-1,0]: </a:t>
            </a:r>
            <a:r>
              <a:rPr lang="nl-NL" sz="2800" dirty="0" err="1"/>
              <a:t>Layer</a:t>
            </a:r>
            <a:r>
              <a:rPr lang="nl-NL" sz="2800" dirty="0"/>
              <a:t> of fine </a:t>
            </a:r>
            <a:r>
              <a:rPr lang="nl-NL" sz="2800" dirty="0" err="1"/>
              <a:t>sand</a:t>
            </a:r>
            <a:r>
              <a:rPr lang="nl-NL" sz="28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 err="1"/>
              <a:t>Each</a:t>
            </a:r>
            <a:r>
              <a:rPr lang="nl-NL" sz="2800" dirty="0"/>
              <a:t> kind of </a:t>
            </a:r>
            <a:r>
              <a:rPr lang="nl-NL" sz="2800" dirty="0" err="1"/>
              <a:t>soil</a:t>
            </a:r>
            <a:r>
              <a:rPr lang="nl-NL" sz="2800" dirty="0"/>
              <a:t> has different </a:t>
            </a:r>
            <a:r>
              <a:rPr lang="nl-NL" sz="2800" dirty="0" err="1"/>
              <a:t>properties</a:t>
            </a:r>
            <a:r>
              <a:rPr lang="nl-NL" sz="2800" dirty="0"/>
              <a:t>.</a:t>
            </a:r>
          </a:p>
        </p:txBody>
      </p:sp>
      <p:sp>
        <p:nvSpPr>
          <p:cNvPr id="29" name="Rechthoek 28"/>
          <p:cNvSpPr/>
          <p:nvPr/>
        </p:nvSpPr>
        <p:spPr>
          <a:xfrm>
            <a:off x="8975970" y="4270831"/>
            <a:ext cx="1062992" cy="1972814"/>
          </a:xfrm>
          <a:prstGeom prst="rect">
            <a:avLst/>
          </a:prstGeom>
          <a:blipFill dpi="0" rotWithShape="1">
            <a:blip r:embed="rId2">
              <a:alphaModFix amt="8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/>
          <p:cNvSpPr txBox="1"/>
          <p:nvPr/>
        </p:nvSpPr>
        <p:spPr>
          <a:xfrm>
            <a:off x="9106278" y="1873636"/>
            <a:ext cx="482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D52B1E"/>
                </a:solidFill>
              </a:rPr>
              <a:t>0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8927971" y="6122408"/>
            <a:ext cx="62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D52B1E"/>
                </a:solidFill>
              </a:rPr>
              <a:t>-2</a:t>
            </a:r>
          </a:p>
        </p:txBody>
      </p:sp>
      <p:cxnSp>
        <p:nvCxnSpPr>
          <p:cNvPr id="33" name="Rechte verbindingslijn met pijl 32"/>
          <p:cNvCxnSpPr/>
          <p:nvPr/>
        </p:nvCxnSpPr>
        <p:spPr>
          <a:xfrm>
            <a:off x="9543859" y="2174355"/>
            <a:ext cx="17369" cy="4562393"/>
          </a:xfrm>
          <a:prstGeom prst="straightConnector1">
            <a:avLst/>
          </a:prstGeom>
          <a:ln w="76200">
            <a:solidFill>
              <a:srgbClr val="D52B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hoek 36"/>
          <p:cNvSpPr/>
          <p:nvPr/>
        </p:nvSpPr>
        <p:spPr>
          <a:xfrm>
            <a:off x="8975970" y="2283722"/>
            <a:ext cx="1062992" cy="1972814"/>
          </a:xfrm>
          <a:prstGeom prst="rect">
            <a:avLst/>
          </a:prstGeom>
          <a:blipFill dpi="0" rotWithShape="1">
            <a:blip r:embed="rId4">
              <a:alphaModFix amt="8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8" name="Rechte verbindingslijn 37"/>
          <p:cNvCxnSpPr>
            <a:stCxn id="37" idx="1"/>
            <a:endCxn id="37" idx="3"/>
          </p:cNvCxnSpPr>
          <p:nvPr/>
        </p:nvCxnSpPr>
        <p:spPr>
          <a:xfrm>
            <a:off x="8975970" y="3270129"/>
            <a:ext cx="1062992" cy="0"/>
          </a:xfrm>
          <a:prstGeom prst="line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/>
          <p:nvPr/>
        </p:nvCxnSpPr>
        <p:spPr>
          <a:xfrm>
            <a:off x="8970062" y="5325697"/>
            <a:ext cx="1076886" cy="6898"/>
          </a:xfrm>
          <a:prstGeom prst="line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 flipV="1">
            <a:off x="8972549" y="3283425"/>
            <a:ext cx="1052571" cy="112"/>
          </a:xfrm>
          <a:prstGeom prst="line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>
            <a:stCxn id="49" idx="0"/>
            <a:endCxn id="47" idx="4"/>
          </p:cNvCxnSpPr>
          <p:nvPr/>
        </p:nvCxnSpPr>
        <p:spPr>
          <a:xfrm>
            <a:off x="9531414" y="2182861"/>
            <a:ext cx="19051" cy="4152725"/>
          </a:xfrm>
          <a:prstGeom prst="line">
            <a:avLst/>
          </a:prstGeom>
          <a:ln w="28575" cap="flat" cmpd="sng" algn="ctr">
            <a:solidFill>
              <a:srgbClr val="990000">
                <a:alpha val="59000"/>
              </a:srgb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ekstvak 41"/>
          <p:cNvSpPr txBox="1"/>
          <p:nvPr/>
        </p:nvSpPr>
        <p:spPr>
          <a:xfrm>
            <a:off x="9212578" y="5567065"/>
            <a:ext cx="134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n>
                  <a:solidFill>
                    <a:schemeClr val="tx1"/>
                  </a:solidFill>
                </a:ln>
              </a:rPr>
              <a:t>(0)</a:t>
            </a:r>
          </a:p>
        </p:txBody>
      </p:sp>
      <p:sp>
        <p:nvSpPr>
          <p:cNvPr id="43" name="Tekstvak 42"/>
          <p:cNvSpPr txBox="1"/>
          <p:nvPr/>
        </p:nvSpPr>
        <p:spPr>
          <a:xfrm>
            <a:off x="9218293" y="4605040"/>
            <a:ext cx="134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n>
                  <a:solidFill>
                    <a:schemeClr val="tx1"/>
                  </a:solidFill>
                </a:ln>
              </a:rPr>
              <a:t>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vak 43"/>
              <p:cNvSpPr txBox="1"/>
              <p:nvPr/>
            </p:nvSpPr>
            <p:spPr>
              <a:xfrm>
                <a:off x="9246868" y="3523000"/>
                <a:ext cx="1344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nl-NL" sz="2800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8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4" name="Tekstvak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868" y="3523000"/>
                <a:ext cx="13443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kstvak 44"/>
          <p:cNvSpPr txBox="1"/>
          <p:nvPr/>
        </p:nvSpPr>
        <p:spPr>
          <a:xfrm>
            <a:off x="8930161" y="2493862"/>
            <a:ext cx="130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n>
                  <a:solidFill>
                    <a:schemeClr val="tx1"/>
                  </a:solidFill>
                </a:ln>
              </a:rPr>
              <a:t>(</a:t>
            </a:r>
            <a:r>
              <a:rPr lang="nl-NL" sz="2800" i="1" dirty="0">
                <a:ln>
                  <a:solidFill>
                    <a:schemeClr val="tx1"/>
                  </a:solidFill>
                </a:ln>
              </a:rPr>
              <a:t>800</a:t>
            </a:r>
            <a:r>
              <a:rPr lang="nl-NL" sz="2800" dirty="0">
                <a:ln>
                  <a:solidFill>
                    <a:schemeClr val="tx1"/>
                  </a:solidFill>
                </a:ln>
              </a:rPr>
              <a:t>)</a:t>
            </a:r>
          </a:p>
        </p:txBody>
      </p:sp>
      <p:sp>
        <p:nvSpPr>
          <p:cNvPr id="46" name="Ovaal 45"/>
          <p:cNvSpPr/>
          <p:nvPr/>
        </p:nvSpPr>
        <p:spPr>
          <a:xfrm>
            <a:off x="9440227" y="5202575"/>
            <a:ext cx="182376" cy="211850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52B1E"/>
              </a:solidFill>
            </a:endParaRPr>
          </a:p>
        </p:txBody>
      </p:sp>
      <p:sp>
        <p:nvSpPr>
          <p:cNvPr id="47" name="Ovaal 46"/>
          <p:cNvSpPr/>
          <p:nvPr/>
        </p:nvSpPr>
        <p:spPr>
          <a:xfrm>
            <a:off x="9459277" y="6123736"/>
            <a:ext cx="182376" cy="211850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52B1E"/>
              </a:solidFill>
            </a:endParaRPr>
          </a:p>
        </p:txBody>
      </p:sp>
      <p:sp>
        <p:nvSpPr>
          <p:cNvPr id="48" name="Ovaal 47"/>
          <p:cNvSpPr/>
          <p:nvPr/>
        </p:nvSpPr>
        <p:spPr>
          <a:xfrm>
            <a:off x="9449752" y="4200526"/>
            <a:ext cx="182376" cy="211850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52B1E"/>
              </a:solidFill>
            </a:endParaRPr>
          </a:p>
        </p:txBody>
      </p:sp>
      <p:sp>
        <p:nvSpPr>
          <p:cNvPr id="49" name="Ovaal 48"/>
          <p:cNvSpPr/>
          <p:nvPr/>
        </p:nvSpPr>
        <p:spPr>
          <a:xfrm>
            <a:off x="9440226" y="2182861"/>
            <a:ext cx="182376" cy="211850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0" name="Rechte verbindingslijn 49"/>
          <p:cNvCxnSpPr/>
          <p:nvPr/>
        </p:nvCxnSpPr>
        <p:spPr>
          <a:xfrm>
            <a:off x="10039985" y="2281663"/>
            <a:ext cx="449425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/>
          <p:cNvCxnSpPr/>
          <p:nvPr/>
        </p:nvCxnSpPr>
        <p:spPr>
          <a:xfrm>
            <a:off x="10067925" y="3272263"/>
            <a:ext cx="432056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/>
          <p:cNvCxnSpPr/>
          <p:nvPr/>
        </p:nvCxnSpPr>
        <p:spPr>
          <a:xfrm>
            <a:off x="9972675" y="38481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>
            <a:off x="10503693" y="2281663"/>
            <a:ext cx="8685" cy="977519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kstvak 55"/>
              <p:cNvSpPr txBox="1"/>
              <p:nvPr/>
            </p:nvSpPr>
            <p:spPr>
              <a:xfrm>
                <a:off x="10448357" y="2542934"/>
                <a:ext cx="1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=0.0025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6" name="Tekstvak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8357" y="2542934"/>
                <a:ext cx="1852228" cy="461665"/>
              </a:xfrm>
              <a:prstGeom prst="rect">
                <a:avLst/>
              </a:prstGeom>
              <a:blipFill>
                <a:blip r:embed="rId6"/>
                <a:stretch>
                  <a:fillRect r="-3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kstvak 56"/>
          <p:cNvSpPr txBox="1"/>
          <p:nvPr/>
        </p:nvSpPr>
        <p:spPr>
          <a:xfrm rot="16200000">
            <a:off x="7847228" y="3899910"/>
            <a:ext cx="187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err="1"/>
              <a:t>z</a:t>
            </a:r>
            <a:r>
              <a:rPr lang="nl-NL" dirty="0" err="1"/>
              <a:t>-direction</a:t>
            </a:r>
            <a:endParaRPr lang="nl-NL" dirty="0"/>
          </a:p>
        </p:txBody>
      </p:sp>
      <p:sp>
        <p:nvSpPr>
          <p:cNvPr id="58" name="Ovaal 57"/>
          <p:cNvSpPr/>
          <p:nvPr/>
        </p:nvSpPr>
        <p:spPr>
          <a:xfrm>
            <a:off x="9440227" y="3152776"/>
            <a:ext cx="182376" cy="211850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52B1E"/>
              </a:solidFill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9933811" y="3981188"/>
            <a:ext cx="62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D52B1E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70383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9" grpId="0" animBg="1"/>
      <p:bldP spid="30" grpId="0"/>
      <p:bldP spid="31" grpId="0"/>
      <p:bldP spid="37" grpId="0" animBg="1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6" grpId="0"/>
      <p:bldP spid="57" grpId="0"/>
      <p:bldP spid="58" grpId="0" animBg="1"/>
      <p:bldP spid="5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tekst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706723" y="2492220"/>
                <a:ext cx="5005388" cy="4152713"/>
              </a:xfrm>
            </p:spPr>
            <p:txBody>
              <a:bodyPr>
                <a:normAutofit/>
              </a:bodyPr>
              <a:lstStyle/>
              <a:p>
                <a:r>
                  <a:rPr lang="nl-NL" sz="2400" b="1" dirty="0">
                    <a:latin typeface="+mj-lt"/>
                  </a:rPr>
                  <a:t>Findings: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 err="1">
                    <a:latin typeface="+mj-lt"/>
                  </a:rPr>
                  <a:t>Similar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behaviour</a:t>
                </a:r>
                <a:r>
                  <a:rPr lang="nl-NL" sz="2400" dirty="0">
                    <a:latin typeface="+mj-lt"/>
                  </a:rPr>
                  <a:t> as </a:t>
                </a:r>
                <a:r>
                  <a:rPr lang="nl-NL" sz="2400" dirty="0" err="1">
                    <a:latin typeface="+mj-lt"/>
                  </a:rPr>
                  <a:t>for</a:t>
                </a:r>
                <a:r>
                  <a:rPr lang="nl-NL" sz="2400" dirty="0">
                    <a:latin typeface="+mj-lt"/>
                  </a:rPr>
                  <a:t> 1 </a:t>
                </a:r>
                <a:r>
                  <a:rPr lang="nl-NL" sz="2400" dirty="0" err="1">
                    <a:latin typeface="+mj-lt"/>
                  </a:rPr>
                  <a:t>layer</a:t>
                </a:r>
                <a:r>
                  <a:rPr lang="nl-NL" sz="2400" dirty="0">
                    <a:latin typeface="+mj-lt"/>
                  </a:rPr>
                  <a:t>.</a:t>
                </a:r>
              </a:p>
              <a:p>
                <a:pPr marL="656100" lvl="1" indent="-342900">
                  <a:buFont typeface="Wingdings" panose="05000000000000000000" pitchFamily="2" charset="2"/>
                  <a:buChar char="Ø"/>
                </a:pPr>
                <a:r>
                  <a:rPr lang="nl-NL" sz="2300" dirty="0"/>
                  <a:t>Positive </a:t>
                </a:r>
                <a:r>
                  <a:rPr lang="nl-NL" sz="2300" dirty="0" err="1"/>
                  <a:t>sign</a:t>
                </a:r>
                <a:r>
                  <a:rPr lang="nl-NL" sz="23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3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nl-NL" sz="2300" i="1">
                            <a:latin typeface="Cambria Math" panose="02040503050406030204" pitchFamily="18" charset="0"/>
                          </a:rPr>
                          <m:t>𝑣𝑜𝑙</m:t>
                        </m:r>
                      </m:sub>
                    </m:sSub>
                    <m:r>
                      <a:rPr lang="nl-NL" sz="23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2300" i="1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nl-NL" sz="2300" dirty="0"/>
              </a:p>
              <a:p>
                <a:pPr marL="656100" lvl="1" indent="-342900">
                  <a:buFont typeface="Wingdings" panose="05000000000000000000" pitchFamily="2" charset="2"/>
                  <a:buChar char="Ø"/>
                </a:pPr>
                <a:r>
                  <a:rPr lang="nl-NL" sz="2300" dirty="0" err="1"/>
                  <a:t>Negative</a:t>
                </a:r>
                <a:r>
                  <a:rPr lang="nl-NL" sz="2300" dirty="0"/>
                  <a:t> </a:t>
                </a:r>
                <a:r>
                  <a:rPr lang="nl-NL" sz="2300" dirty="0" err="1"/>
                  <a:t>sign</a:t>
                </a:r>
                <a:r>
                  <a:rPr lang="nl-NL" sz="2300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sz="23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3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l-NL" sz="2300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  <m:sup>
                        <m:r>
                          <a:rPr lang="nl-NL" sz="23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l-NL" sz="23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NL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3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23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nl-NL" sz="2300" i="1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nl-NL" sz="23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  <m:sup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nl-NL" sz="2400" dirty="0">
                    <a:latin typeface="+mj-lt"/>
                  </a:rPr>
                  <a:t> has a </a:t>
                </a:r>
                <a:r>
                  <a:rPr lang="nl-NL" sz="2400" dirty="0" err="1">
                    <a:latin typeface="+mj-lt"/>
                  </a:rPr>
                  <a:t>jump</a:t>
                </a:r>
                <a:r>
                  <a:rPr lang="nl-NL" sz="2400" dirty="0">
                    <a:latin typeface="+mj-lt"/>
                  </a:rPr>
                  <a:t> at </a:t>
                </a:r>
                <a:r>
                  <a:rPr lang="nl-NL" sz="2400" i="1" dirty="0" err="1">
                    <a:latin typeface="+mj-lt"/>
                  </a:rPr>
                  <a:t>z</a:t>
                </a:r>
                <a:r>
                  <a:rPr lang="nl-NL" sz="2400" i="1" dirty="0">
                    <a:latin typeface="+mj-lt"/>
                  </a:rPr>
                  <a:t> </a:t>
                </a:r>
                <a:r>
                  <a:rPr lang="nl-NL" sz="2400" dirty="0">
                    <a:latin typeface="+mj-lt"/>
                  </a:rPr>
                  <a:t>= -1.0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𝑣𝑜𝑙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seem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to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be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continuous</a:t>
                </a:r>
                <a:r>
                  <a:rPr lang="nl-NL" sz="2400" dirty="0">
                    <a:latin typeface="+mj-lt"/>
                  </a:rPr>
                  <a:t>.</a:t>
                </a:r>
                <a:endParaRPr lang="nl-NL" sz="2400" b="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sz="24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sz="24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ijdelijke aanduiding voor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706723" y="2492220"/>
                <a:ext cx="5005388" cy="4152713"/>
              </a:xfrm>
              <a:blipFill>
                <a:blip r:embed="rId2"/>
                <a:stretch>
                  <a:fillRect l="-1827" t="-20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46</a:t>
            </a:fld>
            <a:endParaRPr lang="nl-NL" dirty="0"/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2486991"/>
            <a:ext cx="7700373" cy="3780000"/>
          </a:xfr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/>
          <a:lstStyle/>
          <a:p>
            <a:r>
              <a:rPr lang="nl-NL" b="1" dirty="0" err="1">
                <a:solidFill>
                  <a:srgbClr val="F0A225"/>
                </a:solidFill>
              </a:rPr>
              <a:t>Biot</a:t>
            </a:r>
            <a:r>
              <a:rPr lang="nl-NL" b="1" dirty="0"/>
              <a:t> (1D): </a:t>
            </a:r>
            <a:r>
              <a:rPr lang="nl-NL" b="1" dirty="0" err="1"/>
              <a:t>Results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>
                <a:ln>
                  <a:solidFill>
                    <a:schemeClr val="tx1"/>
                  </a:solidFill>
                </a:ln>
                <a:solidFill>
                  <a:srgbClr val="990000"/>
                </a:solidFill>
              </a:rPr>
              <a:t>compressible</a:t>
            </a:r>
            <a:r>
              <a:rPr lang="nl-NL" b="1" dirty="0"/>
              <a:t> water</a:t>
            </a:r>
          </a:p>
        </p:txBody>
      </p:sp>
    </p:spTree>
    <p:extLst>
      <p:ext uri="{BB962C8B-B14F-4D97-AF65-F5344CB8AC3E}">
        <p14:creationId xmlns:p14="http://schemas.microsoft.com/office/powerpoint/2010/main" val="3679284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47</a:t>
            </a:fld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2486991"/>
            <a:ext cx="7700373" cy="3780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jdelijke aanduiding voor tekst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671998" y="2382137"/>
                <a:ext cx="4655039" cy="4152713"/>
              </a:xfrm>
            </p:spPr>
            <p:txBody>
              <a:bodyPr>
                <a:noAutofit/>
              </a:bodyPr>
              <a:lstStyle/>
              <a:p>
                <a:r>
                  <a:rPr lang="nl-NL" sz="2400" b="1" dirty="0">
                    <a:latin typeface="+mj-lt"/>
                  </a:rPr>
                  <a:t>Findings: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 err="1">
                    <a:latin typeface="+mj-lt"/>
                  </a:rPr>
                  <a:t>Similar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behaviour</a:t>
                </a:r>
                <a:r>
                  <a:rPr lang="nl-NL" sz="2400" dirty="0">
                    <a:latin typeface="+mj-lt"/>
                  </a:rPr>
                  <a:t> as </a:t>
                </a:r>
                <a:r>
                  <a:rPr lang="nl-NL" sz="2400" dirty="0" err="1">
                    <a:latin typeface="+mj-lt"/>
                  </a:rPr>
                  <a:t>for</a:t>
                </a:r>
                <a:r>
                  <a:rPr lang="nl-NL" sz="2400" dirty="0">
                    <a:latin typeface="+mj-lt"/>
                  </a:rPr>
                  <a:t> 1 </a:t>
                </a:r>
                <a:r>
                  <a:rPr lang="nl-NL" sz="2400" dirty="0" err="1">
                    <a:latin typeface="+mj-lt"/>
                  </a:rPr>
                  <a:t>layer</a:t>
                </a:r>
                <a:r>
                  <a:rPr lang="nl-NL" sz="2400" dirty="0">
                    <a:latin typeface="+mj-lt"/>
                  </a:rPr>
                  <a:t>.</a:t>
                </a:r>
              </a:p>
              <a:p>
                <a:pPr marL="656100" lvl="1" indent="-342900">
                  <a:buFont typeface="Wingdings" panose="05000000000000000000" pitchFamily="2" charset="2"/>
                  <a:buChar char="Ø"/>
                </a:pPr>
                <a:r>
                  <a:rPr lang="nl-NL" sz="2200" dirty="0">
                    <a:latin typeface="+mj-lt"/>
                  </a:rPr>
                  <a:t>The </a:t>
                </a:r>
                <a:r>
                  <a:rPr lang="nl-NL" sz="2200" dirty="0" err="1">
                    <a:latin typeface="+mj-lt"/>
                  </a:rPr>
                  <a:t>stationary</a:t>
                </a:r>
                <a:r>
                  <a:rPr lang="nl-NL" sz="2200" dirty="0">
                    <a:latin typeface="+mj-lt"/>
                  </a:rPr>
                  <a:t> solution is found.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nl-NL" sz="2400" dirty="0">
                    <a:latin typeface="+mj-lt"/>
                  </a:rPr>
                  <a:t> has a </a:t>
                </a:r>
                <a:r>
                  <a:rPr lang="nl-NL" sz="2400" dirty="0" err="1">
                    <a:latin typeface="+mj-lt"/>
                  </a:rPr>
                  <a:t>jump</a:t>
                </a:r>
                <a:r>
                  <a:rPr lang="nl-NL" sz="2400" dirty="0">
                    <a:latin typeface="+mj-lt"/>
                  </a:rPr>
                  <a:t> at </a:t>
                </a:r>
                <a:r>
                  <a:rPr lang="nl-NL" sz="2400" i="1" dirty="0" err="1">
                    <a:latin typeface="+mj-lt"/>
                  </a:rPr>
                  <a:t>z</a:t>
                </a:r>
                <a:r>
                  <a:rPr lang="nl-NL" sz="2400" i="1" dirty="0">
                    <a:latin typeface="+mj-lt"/>
                  </a:rPr>
                  <a:t> </a:t>
                </a:r>
                <a:r>
                  <a:rPr lang="nl-NL" sz="2400" dirty="0">
                    <a:latin typeface="+mj-lt"/>
                  </a:rPr>
                  <a:t>= -1.0.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𝑣𝑜𝑙</m:t>
                        </m:r>
                      </m:sub>
                    </m:sSub>
                  </m:oMath>
                </a14:m>
                <a:r>
                  <a:rPr lang="nl-NL" sz="2400" dirty="0">
                    <a:latin typeface="+mj-lt"/>
                  </a:rPr>
                  <a:t> has a kink at </a:t>
                </a:r>
                <a:r>
                  <a:rPr lang="nl-NL" sz="2400" i="1" dirty="0" err="1">
                    <a:latin typeface="+mj-lt"/>
                  </a:rPr>
                  <a:t>z</a:t>
                </a:r>
                <a:r>
                  <a:rPr lang="nl-NL" sz="2400" i="1" dirty="0">
                    <a:latin typeface="+mj-lt"/>
                  </a:rPr>
                  <a:t> </a:t>
                </a:r>
                <a:r>
                  <a:rPr lang="nl-NL" sz="2400" dirty="0">
                    <a:latin typeface="+mj-lt"/>
                  </a:rPr>
                  <a:t>= -1.0.</a:t>
                </a:r>
                <a:endParaRPr lang="nl-NL" sz="2400" b="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𝑣𝑜𝑙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nl-NL" sz="2400" dirty="0"/>
                  <a:t> </a:t>
                </a:r>
                <a:r>
                  <a:rPr lang="nl-NL" sz="2400" dirty="0" err="1"/>
                  <a:t>seem</a:t>
                </a:r>
                <a:r>
                  <a:rPr lang="nl-NL" sz="2400" dirty="0"/>
                  <a:t> </a:t>
                </a:r>
                <a:r>
                  <a:rPr lang="nl-NL" sz="2400" dirty="0" err="1"/>
                  <a:t>to</a:t>
                </a:r>
                <a:r>
                  <a:rPr lang="nl-NL" sz="2400" dirty="0"/>
                  <a:t> </a:t>
                </a:r>
                <a:r>
                  <a:rPr lang="nl-NL" sz="2400" dirty="0" err="1"/>
                  <a:t>be</a:t>
                </a:r>
                <a:r>
                  <a:rPr lang="nl-NL" sz="2400" dirty="0"/>
                  <a:t> </a:t>
                </a:r>
                <a:r>
                  <a:rPr lang="nl-NL" sz="2400" dirty="0" err="1"/>
                  <a:t>continuous</a:t>
                </a:r>
                <a:r>
                  <a:rPr lang="nl-NL" sz="2400" dirty="0"/>
                  <a:t>.</a:t>
                </a:r>
              </a:p>
              <a:p>
                <a:endParaRPr lang="nl-NL" sz="24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sz="24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ijdelijke aanduiding voor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671998" y="2382137"/>
                <a:ext cx="4655039" cy="4152713"/>
              </a:xfrm>
              <a:blipFill>
                <a:blip r:embed="rId3"/>
                <a:stretch>
                  <a:fillRect l="-2097" t="-2056" r="-196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>
            <a:normAutofit fontScale="90000"/>
          </a:bodyPr>
          <a:lstStyle/>
          <a:p>
            <a:r>
              <a:rPr lang="nl-NL" b="1" dirty="0" err="1">
                <a:solidFill>
                  <a:srgbClr val="F0A225"/>
                </a:solidFill>
              </a:rPr>
              <a:t>Biot</a:t>
            </a:r>
            <a:r>
              <a:rPr lang="nl-NL" b="1" dirty="0"/>
              <a:t> (1D): </a:t>
            </a:r>
            <a:r>
              <a:rPr lang="nl-NL" b="1" dirty="0" err="1"/>
              <a:t>Results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>
                <a:ln>
                  <a:solidFill>
                    <a:schemeClr val="tx1"/>
                  </a:solidFill>
                </a:ln>
                <a:solidFill>
                  <a:srgbClr val="990000"/>
                </a:solidFill>
              </a:rPr>
              <a:t>incompressible</a:t>
            </a:r>
            <a:r>
              <a:rPr lang="nl-NL" b="1" dirty="0"/>
              <a:t> water</a:t>
            </a:r>
          </a:p>
        </p:txBody>
      </p:sp>
    </p:spTree>
    <p:extLst>
      <p:ext uri="{BB962C8B-B14F-4D97-AF65-F5344CB8AC3E}">
        <p14:creationId xmlns:p14="http://schemas.microsoft.com/office/powerpoint/2010/main" val="5701638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48</a:t>
            </a:fld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2486991"/>
            <a:ext cx="7700373" cy="3780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jdelijke aanduiding voor tekst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706723" y="2390775"/>
                <a:ext cx="4963523" cy="415271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l-NL" sz="2400" b="1" dirty="0">
                    <a:latin typeface="+mj-lt"/>
                  </a:rPr>
                  <a:t>Findings: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800" dirty="0" err="1">
                    <a:latin typeface="+mj-lt"/>
                  </a:rPr>
                  <a:t>Similar</a:t>
                </a:r>
                <a:r>
                  <a:rPr lang="nl-NL" sz="2800" dirty="0">
                    <a:latin typeface="+mj-lt"/>
                  </a:rPr>
                  <a:t> </a:t>
                </a:r>
                <a:r>
                  <a:rPr lang="nl-NL" sz="2800" dirty="0" err="1">
                    <a:latin typeface="+mj-lt"/>
                  </a:rPr>
                  <a:t>behaviour</a:t>
                </a:r>
                <a:r>
                  <a:rPr lang="nl-NL" sz="2800" dirty="0">
                    <a:latin typeface="+mj-lt"/>
                  </a:rPr>
                  <a:t> as </a:t>
                </a:r>
                <a:r>
                  <a:rPr lang="nl-NL" sz="2800" dirty="0" err="1">
                    <a:latin typeface="+mj-lt"/>
                  </a:rPr>
                  <a:t>for</a:t>
                </a:r>
                <a:r>
                  <a:rPr lang="nl-NL" sz="2800" dirty="0">
                    <a:latin typeface="+mj-lt"/>
                  </a:rPr>
                  <a:t> 1 </a:t>
                </a:r>
                <a:r>
                  <a:rPr lang="nl-NL" sz="2800" dirty="0" err="1">
                    <a:latin typeface="+mj-lt"/>
                  </a:rPr>
                  <a:t>layer</a:t>
                </a:r>
                <a:r>
                  <a:rPr lang="nl-NL" sz="2800" dirty="0">
                    <a:latin typeface="+mj-lt"/>
                  </a:rPr>
                  <a:t>.</a:t>
                </a:r>
              </a:p>
              <a:p>
                <a:pPr marL="656100" lvl="1" indent="-342900">
                  <a:buFont typeface="Wingdings" panose="05000000000000000000" pitchFamily="2" charset="2"/>
                  <a:buChar char="Ø"/>
                </a:pPr>
                <a:r>
                  <a:rPr lang="nl-NL" sz="2500" dirty="0"/>
                  <a:t>Relation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5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nl-NL" sz="25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nl-NL" sz="25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nl-NL" sz="25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l-NL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5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nl-NL" sz="2500" i="1">
                            <a:latin typeface="Cambria Math" panose="02040503050406030204" pitchFamily="18" charset="0"/>
                          </a:rPr>
                          <m:t>𝑣𝑜𝑙</m:t>
                        </m:r>
                      </m:sub>
                    </m:sSub>
                    <m:r>
                      <a:rPr lang="nl-NL" sz="2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5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nl-NL" sz="2500" dirty="0"/>
                  <a:t> holds.</a:t>
                </a:r>
              </a:p>
              <a:p>
                <a:pPr marL="656100" lvl="1" indent="-342900">
                  <a:buFont typeface="Wingdings" panose="05000000000000000000" pitchFamily="2" charset="2"/>
                  <a:buChar char="Ø"/>
                </a:pPr>
                <a:r>
                  <a:rPr lang="nl-NL" sz="2500" dirty="0"/>
                  <a:t>Positive </a:t>
                </a:r>
                <a:r>
                  <a:rPr lang="nl-NL" sz="2500" dirty="0" err="1"/>
                  <a:t>sign</a:t>
                </a:r>
                <a:r>
                  <a:rPr lang="nl-NL" sz="25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5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nl-NL" sz="2500" i="1">
                            <a:latin typeface="Cambria Math" panose="02040503050406030204" pitchFamily="18" charset="0"/>
                          </a:rPr>
                          <m:t>𝑣𝑜𝑙</m:t>
                        </m:r>
                      </m:sub>
                    </m:sSub>
                    <m:r>
                      <a:rPr lang="nl-NL" sz="25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5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25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NL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5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25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nl-NL" sz="25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50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nl-NL" sz="2500" dirty="0"/>
              </a:p>
              <a:p>
                <a:pPr marL="656100" lvl="1" indent="-342900">
                  <a:buFont typeface="Wingdings" panose="05000000000000000000" pitchFamily="2" charset="2"/>
                  <a:buChar char="Ø"/>
                </a:pPr>
                <a:r>
                  <a:rPr lang="nl-NL" sz="2500" dirty="0" err="1"/>
                  <a:t>Negative</a:t>
                </a:r>
                <a:r>
                  <a:rPr lang="nl-NL" sz="2500" dirty="0"/>
                  <a:t> </a:t>
                </a:r>
                <a:r>
                  <a:rPr lang="nl-NL" sz="2500" dirty="0" err="1"/>
                  <a:t>sign</a:t>
                </a:r>
                <a:r>
                  <a:rPr lang="nl-NL" sz="2500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sz="2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5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l-NL" sz="2500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  <m:sup>
                        <m:r>
                          <a:rPr lang="nl-NL" sz="25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l-NL" sz="2500" i="1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nl-NL" sz="25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  <m:sup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nl-NL" sz="2800" dirty="0">
                    <a:latin typeface="+mj-lt"/>
                  </a:rPr>
                  <a:t> has a </a:t>
                </a:r>
                <a:r>
                  <a:rPr lang="nl-NL" sz="2800" dirty="0" err="1">
                    <a:latin typeface="+mj-lt"/>
                  </a:rPr>
                  <a:t>jump</a:t>
                </a:r>
                <a:r>
                  <a:rPr lang="nl-NL" sz="2800" dirty="0">
                    <a:latin typeface="+mj-lt"/>
                  </a:rPr>
                  <a:t> at             </a:t>
                </a:r>
                <a:r>
                  <a:rPr lang="nl-NL" sz="2800" i="1" dirty="0">
                    <a:latin typeface="+mj-lt"/>
                  </a:rPr>
                  <a:t>z </a:t>
                </a:r>
                <a:r>
                  <a:rPr lang="nl-NL" sz="2800" dirty="0">
                    <a:latin typeface="+mj-lt"/>
                  </a:rPr>
                  <a:t>=-1.0.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𝑣𝑜𝑙</m:t>
                        </m:r>
                      </m:sub>
                    </m:sSub>
                    <m:r>
                      <a:rPr lang="nl-NL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nl-NL" sz="2800" dirty="0"/>
                  <a:t> </a:t>
                </a:r>
                <a:r>
                  <a:rPr lang="nl-NL" sz="2800" dirty="0" err="1"/>
                  <a:t>seem</a:t>
                </a:r>
                <a:r>
                  <a:rPr lang="nl-NL" sz="2800" dirty="0"/>
                  <a:t> </a:t>
                </a:r>
                <a:r>
                  <a:rPr lang="nl-NL" sz="2800" dirty="0" err="1"/>
                  <a:t>to</a:t>
                </a:r>
                <a:r>
                  <a:rPr lang="nl-NL" sz="2800" dirty="0"/>
                  <a:t> </a:t>
                </a:r>
                <a:r>
                  <a:rPr lang="nl-NL" sz="2800" dirty="0" err="1"/>
                  <a:t>be</a:t>
                </a:r>
                <a:r>
                  <a:rPr lang="nl-NL" sz="2800" dirty="0"/>
                  <a:t> </a:t>
                </a:r>
                <a:r>
                  <a:rPr lang="nl-NL" sz="2800" dirty="0" err="1"/>
                  <a:t>continuous</a:t>
                </a:r>
                <a:r>
                  <a:rPr lang="nl-NL" sz="2800" dirty="0"/>
                  <a:t>.</a:t>
                </a:r>
                <a:endParaRPr lang="nl-NL" sz="28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sz="24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ijdelijke aanduiding voor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706723" y="2390775"/>
                <a:ext cx="4963523" cy="4152713"/>
              </a:xfrm>
              <a:blipFill>
                <a:blip r:embed="rId3"/>
                <a:stretch>
                  <a:fillRect l="-1597" t="-3377" r="-18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2BE591"/>
                </a:solidFill>
              </a:rPr>
              <a:t>New</a:t>
            </a:r>
            <a:r>
              <a:rPr lang="nl-NL" b="1" dirty="0"/>
              <a:t> (1D): </a:t>
            </a:r>
            <a:r>
              <a:rPr lang="nl-NL" b="1" dirty="0" err="1"/>
              <a:t>Results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>
                <a:ln>
                  <a:solidFill>
                    <a:schemeClr val="tx1"/>
                  </a:solidFill>
                </a:ln>
                <a:solidFill>
                  <a:srgbClr val="990000"/>
                </a:solidFill>
              </a:rPr>
              <a:t>compressible</a:t>
            </a:r>
            <a:r>
              <a:rPr lang="nl-NL" b="1" dirty="0"/>
              <a:t> water</a:t>
            </a:r>
          </a:p>
        </p:txBody>
      </p:sp>
    </p:spTree>
    <p:extLst>
      <p:ext uri="{BB962C8B-B14F-4D97-AF65-F5344CB8AC3E}">
        <p14:creationId xmlns:p14="http://schemas.microsoft.com/office/powerpoint/2010/main" val="25978756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49</a:t>
            </a:fld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2486991"/>
            <a:ext cx="7700373" cy="3780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jdelijke aanduiding voor tekst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706723" y="2486991"/>
                <a:ext cx="4766264" cy="4152713"/>
              </a:xfrm>
            </p:spPr>
            <p:txBody>
              <a:bodyPr>
                <a:noAutofit/>
              </a:bodyPr>
              <a:lstStyle/>
              <a:p>
                <a:r>
                  <a:rPr lang="nl-NL" sz="2400" b="1" dirty="0">
                    <a:latin typeface="+mj-lt"/>
                  </a:rPr>
                  <a:t>Findings: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+mj-lt"/>
                  </a:rPr>
                  <a:t>Solutions are close </a:t>
                </a:r>
                <a:r>
                  <a:rPr lang="nl-NL" sz="2400" dirty="0" err="1">
                    <a:latin typeface="+mj-lt"/>
                  </a:rPr>
                  <a:t>to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the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ones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for</a:t>
                </a:r>
                <a:r>
                  <a:rPr lang="nl-NL" sz="2400" dirty="0">
                    <a:latin typeface="+mj-lt"/>
                  </a:rPr>
                  <a:t> </a:t>
                </a:r>
                <a:r>
                  <a:rPr lang="nl-NL" sz="2400" dirty="0" err="1">
                    <a:latin typeface="+mj-lt"/>
                  </a:rPr>
                  <a:t>compressible</a:t>
                </a:r>
                <a:r>
                  <a:rPr lang="nl-NL" sz="2400" dirty="0">
                    <a:latin typeface="+mj-lt"/>
                  </a:rPr>
                  <a:t> water.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nl-NL" sz="2400" dirty="0">
                    <a:latin typeface="+mj-lt"/>
                  </a:rPr>
                  <a:t> has a </a:t>
                </a:r>
                <a:r>
                  <a:rPr lang="nl-NL" sz="2400" dirty="0" err="1">
                    <a:latin typeface="+mj-lt"/>
                  </a:rPr>
                  <a:t>jump</a:t>
                </a:r>
                <a:r>
                  <a:rPr lang="nl-NL" sz="2400" dirty="0">
                    <a:latin typeface="+mj-lt"/>
                  </a:rPr>
                  <a:t> at </a:t>
                </a:r>
                <a:r>
                  <a:rPr lang="nl-NL" sz="2400" i="1" dirty="0" err="1">
                    <a:latin typeface="+mj-lt"/>
                  </a:rPr>
                  <a:t>z</a:t>
                </a:r>
                <a:r>
                  <a:rPr lang="nl-NL" sz="2400" i="1" dirty="0">
                    <a:latin typeface="+mj-lt"/>
                  </a:rPr>
                  <a:t> </a:t>
                </a:r>
                <a:r>
                  <a:rPr lang="nl-NL" sz="2400" dirty="0">
                    <a:latin typeface="+mj-lt"/>
                  </a:rPr>
                  <a:t>= -1.0.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𝑣𝑜𝑙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nl-NL" sz="2400" dirty="0"/>
                  <a:t> </a:t>
                </a:r>
                <a:r>
                  <a:rPr lang="nl-NL" sz="2400" dirty="0" err="1"/>
                  <a:t>seem</a:t>
                </a:r>
                <a:r>
                  <a:rPr lang="nl-NL" sz="2400" dirty="0"/>
                  <a:t> </a:t>
                </a:r>
                <a:r>
                  <a:rPr lang="nl-NL" sz="2400" dirty="0" err="1"/>
                  <a:t>to</a:t>
                </a:r>
                <a:r>
                  <a:rPr lang="nl-NL" sz="2400" dirty="0"/>
                  <a:t> </a:t>
                </a:r>
                <a:r>
                  <a:rPr lang="nl-NL" sz="2400" dirty="0" err="1"/>
                  <a:t>be</a:t>
                </a:r>
                <a:r>
                  <a:rPr lang="nl-NL" sz="2400" dirty="0"/>
                  <a:t> </a:t>
                </a:r>
                <a:r>
                  <a:rPr lang="nl-NL" sz="2400" dirty="0" err="1"/>
                  <a:t>continuous</a:t>
                </a:r>
                <a:r>
                  <a:rPr lang="nl-NL" sz="2400" dirty="0"/>
                  <a:t>.</a:t>
                </a:r>
                <a:endParaRPr lang="nl-NL" sz="24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sz="24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ijdelijke aanduiding voor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706723" y="2486991"/>
                <a:ext cx="4766264" cy="4152713"/>
              </a:xfrm>
              <a:blipFill>
                <a:blip r:embed="rId3"/>
                <a:stretch>
                  <a:fillRect l="-1918" t="-20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2BE591"/>
                </a:solidFill>
              </a:rPr>
              <a:t>New</a:t>
            </a:r>
            <a:r>
              <a:rPr lang="nl-NL" b="1" dirty="0"/>
              <a:t> (1D): </a:t>
            </a:r>
            <a:r>
              <a:rPr lang="nl-NL" b="1" dirty="0" err="1"/>
              <a:t>Results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>
                <a:ln>
                  <a:solidFill>
                    <a:schemeClr val="tx1"/>
                  </a:solidFill>
                </a:ln>
                <a:solidFill>
                  <a:srgbClr val="990000"/>
                </a:solidFill>
              </a:rPr>
              <a:t>incompressible</a:t>
            </a:r>
            <a:r>
              <a:rPr lang="nl-NL" b="1" dirty="0"/>
              <a:t> water</a:t>
            </a:r>
          </a:p>
        </p:txBody>
      </p:sp>
    </p:spTree>
    <p:extLst>
      <p:ext uri="{BB962C8B-B14F-4D97-AF65-F5344CB8AC3E}">
        <p14:creationId xmlns:p14="http://schemas.microsoft.com/office/powerpoint/2010/main" val="401642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13" name="Tijdelijke aanduiding voor afbeelding 1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6" r="19076"/>
          <a:stretch>
            <a:fillRect/>
          </a:stretch>
        </p:blipFill>
        <p:spPr>
          <a:xfrm>
            <a:off x="-247650" y="26127"/>
            <a:ext cx="6338888" cy="6858000"/>
          </a:xfrm>
        </p:spPr>
      </p:pic>
      <p:sp>
        <p:nvSpPr>
          <p:cNvPr id="14" name="Tekstvak 13"/>
          <p:cNvSpPr txBox="1"/>
          <p:nvPr/>
        </p:nvSpPr>
        <p:spPr>
          <a:xfrm>
            <a:off x="2550319" y="6376240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(Van Damme, 2022)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jdelijke aanduiding voor tekst 1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091239" y="2101660"/>
                <a:ext cx="6013676" cy="5533668"/>
              </a:xfrm>
            </p:spPr>
            <p:txBody>
              <a:bodyPr>
                <a:noAutofit/>
              </a:bodyPr>
              <a:lstStyle/>
              <a:p>
                <a:pPr>
                  <a:buFont typeface="+mj-lt"/>
                  <a:buAutoNum type="arabicPeriod" startAt="5"/>
                </a:pPr>
                <a:r>
                  <a:rPr lang="nl-NL" dirty="0" err="1">
                    <a:latin typeface="+mj-lt"/>
                  </a:rPr>
                  <a:t>If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the</a:t>
                </a:r>
                <a:r>
                  <a:rPr lang="nl-NL" dirty="0">
                    <a:latin typeface="+mj-lt"/>
                  </a:rPr>
                  <a:t> water is </a:t>
                </a:r>
                <a:r>
                  <a:rPr lang="nl-NL" dirty="0" err="1">
                    <a:latin typeface="+mj-lt"/>
                  </a:rPr>
                  <a:t>assumed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to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be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compressible</a:t>
                </a:r>
                <a:r>
                  <a:rPr lang="nl-NL" dirty="0">
                    <a:latin typeface="+mj-lt"/>
                  </a:rPr>
                  <a:t>, </a:t>
                </a:r>
                <a:r>
                  <a:rPr lang="nl-NL" dirty="0" err="1">
                    <a:latin typeface="+mj-lt"/>
                  </a:rPr>
                  <a:t>the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compressibility</a:t>
                </a:r>
                <a:r>
                  <a:rPr lang="nl-NL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=4.8⋅</m:t>
                    </m:r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nl-NL" dirty="0">
                    <a:latin typeface="+mj-lt"/>
                  </a:rPr>
                  <a:t> is </a:t>
                </a:r>
                <a:r>
                  <a:rPr lang="nl-NL" dirty="0" err="1">
                    <a:latin typeface="+mj-lt"/>
                  </a:rPr>
                  <a:t>chosen</a:t>
                </a:r>
                <a:r>
                  <a:rPr lang="nl-NL" dirty="0">
                    <a:latin typeface="+mj-lt"/>
                  </a:rPr>
                  <a:t>.</a:t>
                </a:r>
              </a:p>
              <a:p>
                <a:pPr>
                  <a:buFont typeface="+mj-lt"/>
                  <a:buAutoNum type="arabicPeriod" startAt="5"/>
                </a:pPr>
                <a:r>
                  <a:rPr lang="nl-NL" dirty="0" err="1">
                    <a:latin typeface="+mj-lt"/>
                  </a:rPr>
                  <a:t>If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the</a:t>
                </a:r>
                <a:r>
                  <a:rPr lang="nl-NL" dirty="0">
                    <a:latin typeface="+mj-lt"/>
                  </a:rPr>
                  <a:t> water is </a:t>
                </a:r>
                <a:r>
                  <a:rPr lang="nl-NL" dirty="0" err="1">
                    <a:latin typeface="+mj-lt"/>
                  </a:rPr>
                  <a:t>assumed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to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be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incompressible</a:t>
                </a:r>
                <a:r>
                  <a:rPr lang="nl-NL" dirty="0">
                    <a:latin typeface="+mj-lt"/>
                  </a:rPr>
                  <a:t>, </a:t>
                </a:r>
                <a:r>
                  <a:rPr lang="nl-NL" dirty="0" err="1">
                    <a:latin typeface="+mj-lt"/>
                  </a:rPr>
                  <a:t>the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compressibility</a:t>
                </a:r>
                <a:r>
                  <a:rPr lang="nl-NL" dirty="0">
                    <a:latin typeface="+mj-lt"/>
                  </a:rPr>
                  <a:t> is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=0.0</m:t>
                    </m:r>
                    <m:r>
                      <a:rPr lang="nl-NL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nl-NL" dirty="0">
                  <a:latin typeface="+mj-lt"/>
                </a:endParaRPr>
              </a:p>
              <a:p>
                <a:pPr>
                  <a:buFont typeface="+mj-lt"/>
                  <a:buAutoNum type="arabicPeriod" startAt="5"/>
                </a:pPr>
                <a:endParaRPr lang="en-GB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ijdelijke aanduiding voor tekst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091239" y="2101660"/>
                <a:ext cx="6013676" cy="5533668"/>
              </a:xfrm>
              <a:blipFill>
                <a:blip r:embed="rId3"/>
                <a:stretch>
                  <a:fillRect l="-912" t="-15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el 2"/>
          <p:cNvSpPr>
            <a:spLocks noGrp="1"/>
          </p:cNvSpPr>
          <p:nvPr>
            <p:ph type="title"/>
          </p:nvPr>
        </p:nvSpPr>
        <p:spPr>
          <a:xfrm>
            <a:off x="6500946" y="600443"/>
            <a:ext cx="5004000" cy="948047"/>
          </a:xfrm>
        </p:spPr>
        <p:txBody>
          <a:bodyPr/>
          <a:lstStyle/>
          <a:p>
            <a:r>
              <a:rPr lang="nl-NL" b="1" dirty="0" err="1"/>
              <a:t>Assumptions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2211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1557000" cy="948047"/>
          </a:xfrm>
        </p:spPr>
        <p:txBody>
          <a:bodyPr>
            <a:normAutofit/>
          </a:bodyPr>
          <a:lstStyle/>
          <a:p>
            <a:r>
              <a:rPr lang="nl-NL" dirty="0" err="1"/>
              <a:t>Conclusion</a:t>
            </a:r>
            <a:r>
              <a:rPr lang="nl-NL" dirty="0"/>
              <a:t> &amp; </a:t>
            </a:r>
            <a:r>
              <a:rPr lang="nl-NL" dirty="0" err="1"/>
              <a:t>Discussion</a:t>
            </a:r>
            <a:r>
              <a:rPr lang="nl-NL" dirty="0"/>
              <a:t> (</a:t>
            </a:r>
            <a:r>
              <a:rPr lang="nl-NL" dirty="0" err="1"/>
              <a:t>Biot’s</a:t>
            </a:r>
            <a:r>
              <a:rPr lang="nl-NL" dirty="0"/>
              <a:t> model, 1 </a:t>
            </a:r>
            <a:r>
              <a:rPr lang="nl-NL" dirty="0" err="1"/>
              <a:t>layer</a:t>
            </a:r>
            <a:r>
              <a:rPr lang="nl-NL" dirty="0"/>
              <a:t>):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50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jdelijke aanduiding voor tekst 2"/>
              <p:cNvSpPr txBox="1">
                <a:spLocks/>
              </p:cNvSpPr>
              <p:nvPr/>
            </p:nvSpPr>
            <p:spPr>
              <a:xfrm>
                <a:off x="635000" y="2382137"/>
                <a:ext cx="11557000" cy="415271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16800" indent="-3168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tx2"/>
                  </a:buClr>
                  <a:buSzPct val="80000"/>
                  <a:buFont typeface="Verdana" panose="020B0604030504040204" pitchFamily="34" charset="0"/>
                  <a:buChar char="›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168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2"/>
                  </a:buClr>
                  <a:buFont typeface="Verdana" panose="020B060403050404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46800" indent="-3168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60000" indent="-3168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76800" indent="-3168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Verdana" panose="020B0604030504040204" pitchFamily="34" charset="0"/>
                  <a:buChar char="–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890000" indent="-3168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72000" indent="-72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25000"/>
                  <a:buFont typeface="Verdana" panose="020B0604030504040204" pitchFamily="34" charset="0"/>
                  <a:buChar char=" "/>
                  <a:defRPr sz="1200" b="1" i="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72000" indent="-72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25000"/>
                  <a:buFont typeface="Verdana" panose="020B0604030504040204" pitchFamily="34" charset="0"/>
                  <a:buChar char=" "/>
                  <a:defRPr sz="1200" i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16000" indent="-14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2"/>
                  </a:buClr>
                  <a:buFont typeface="Verdana" panose="020B0604030504040204" pitchFamily="34" charset="0"/>
                  <a:buChar char="–"/>
                  <a:defRPr sz="1200" i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dirty="0">
                    <a:latin typeface="+mj-lt"/>
                  </a:rPr>
                  <a:t>Biot’s model, 1 </a:t>
                </a:r>
                <a:r>
                  <a:rPr lang="nl-NL" dirty="0" err="1">
                    <a:latin typeface="+mj-lt"/>
                  </a:rPr>
                  <a:t>layer</a:t>
                </a:r>
                <a:r>
                  <a:rPr lang="nl-NL" dirty="0">
                    <a:latin typeface="+mj-lt"/>
                  </a:rPr>
                  <a:t> of </a:t>
                </a:r>
                <a:r>
                  <a:rPr lang="nl-NL" dirty="0" err="1">
                    <a:latin typeface="+mj-lt"/>
                  </a:rPr>
                  <a:t>soil</a:t>
                </a:r>
                <a:endParaRPr lang="nl-NL" dirty="0">
                  <a:latin typeface="+mj-lt"/>
                </a:endParaRPr>
              </a:p>
              <a:p>
                <a:pPr marL="656100" lvl="1" indent="-342900">
                  <a:buFont typeface="Wingdings" panose="05000000000000000000" pitchFamily="2" charset="2"/>
                  <a:buChar char="Ø"/>
                </a:pPr>
                <a:r>
                  <a:rPr lang="nl-NL" dirty="0" err="1">
                    <a:latin typeface="+mj-lt"/>
                  </a:rPr>
                  <a:t>Compressible</a:t>
                </a:r>
                <a:r>
                  <a:rPr lang="nl-NL" dirty="0">
                    <a:latin typeface="+mj-lt"/>
                  </a:rPr>
                  <a:t> water:</a:t>
                </a:r>
              </a:p>
              <a:p>
                <a:pPr marL="972900" lvl="2" indent="-342900">
                  <a:buFont typeface="Wingdings" panose="05000000000000000000" pitchFamily="2" charset="2"/>
                  <a:buChar char="Ø"/>
                </a:pPr>
                <a:r>
                  <a:rPr lang="nl-NL" dirty="0">
                    <a:latin typeface="+mj-lt"/>
                  </a:rPr>
                  <a:t>We get a </a:t>
                </a:r>
                <a:r>
                  <a:rPr lang="nl-NL" dirty="0" err="1">
                    <a:latin typeface="+mj-lt"/>
                  </a:rPr>
                  <a:t>unique</a:t>
                </a:r>
                <a:r>
                  <a:rPr lang="nl-NL" dirty="0">
                    <a:latin typeface="+mj-lt"/>
                  </a:rPr>
                  <a:t> solution </a:t>
                </a:r>
                <a:r>
                  <a:rPr lang="nl-NL" dirty="0" err="1">
                    <a:latin typeface="+mj-lt"/>
                  </a:rPr>
                  <a:t>for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compressible</a:t>
                </a:r>
                <a:r>
                  <a:rPr lang="nl-NL" dirty="0">
                    <a:latin typeface="+mj-lt"/>
                  </a:rPr>
                  <a:t> water </a:t>
                </a:r>
                <a:r>
                  <a:rPr lang="nl-NL" dirty="0" err="1">
                    <a:latin typeface="+mj-lt"/>
                  </a:rPr>
                  <a:t>that</a:t>
                </a:r>
                <a:r>
                  <a:rPr lang="nl-NL" dirty="0">
                    <a:latin typeface="+mj-lt"/>
                  </a:rPr>
                  <a:t> shows </a:t>
                </a:r>
                <a:r>
                  <a:rPr lang="nl-NL" dirty="0" err="1">
                    <a:latin typeface="+mj-lt"/>
                  </a:rPr>
                  <a:t>the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relation</a:t>
                </a:r>
                <a:br>
                  <a:rPr lang="nl-NL" dirty="0">
                    <a:latin typeface="+mj-lt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𝑣𝑜𝑙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and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its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derivative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with</a:t>
                </a:r>
                <a:r>
                  <a:rPr lang="nl-NL" dirty="0">
                    <a:latin typeface="+mj-lt"/>
                  </a:rPr>
                  <a:t> respect </a:t>
                </a:r>
                <a:r>
                  <a:rPr lang="nl-NL" dirty="0" err="1">
                    <a:latin typeface="+mj-lt"/>
                  </a:rPr>
                  <a:t>to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i="1" dirty="0">
                    <a:latin typeface="+mj-lt"/>
                  </a:rPr>
                  <a:t>z. </a:t>
                </a:r>
                <a:r>
                  <a:rPr lang="nl-NL" dirty="0">
                    <a:latin typeface="+mj-lt"/>
                  </a:rPr>
                  <a:t>The </a:t>
                </a:r>
                <a:r>
                  <a:rPr lang="nl-NL" dirty="0" err="1">
                    <a:latin typeface="+mj-lt"/>
                  </a:rPr>
                  <a:t>solutions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for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effective</a:t>
                </a:r>
                <a:r>
                  <a:rPr lang="nl-NL" dirty="0">
                    <a:latin typeface="+mj-lt"/>
                  </a:rPr>
                  <a:t> stress, </a:t>
                </a:r>
                <a:r>
                  <a:rPr lang="nl-NL" dirty="0" err="1">
                    <a:latin typeface="+mj-lt"/>
                  </a:rPr>
                  <a:t>volumetric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strain</a:t>
                </a:r>
                <a:r>
                  <a:rPr lang="nl-NL" dirty="0">
                    <a:latin typeface="+mj-lt"/>
                  </a:rPr>
                  <a:t>, </a:t>
                </a:r>
                <a:r>
                  <a:rPr lang="nl-NL" dirty="0" err="1">
                    <a:latin typeface="+mj-lt"/>
                  </a:rPr>
                  <a:t>pore</a:t>
                </a:r>
                <a:r>
                  <a:rPr lang="nl-NL" dirty="0">
                    <a:latin typeface="+mj-lt"/>
                  </a:rPr>
                  <a:t> water </a:t>
                </a:r>
                <a:r>
                  <a:rPr lang="nl-NL" dirty="0" err="1">
                    <a:latin typeface="+mj-lt"/>
                  </a:rPr>
                  <a:t>pressure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and</a:t>
                </a:r>
                <a:r>
                  <a:rPr lang="nl-NL" dirty="0">
                    <a:latin typeface="+mj-lt"/>
                  </a:rPr>
                  <a:t> displacement in </a:t>
                </a:r>
                <a:r>
                  <a:rPr lang="nl-NL" i="1" dirty="0" err="1">
                    <a:latin typeface="+mj-lt"/>
                  </a:rPr>
                  <a:t>z</a:t>
                </a:r>
                <a:r>
                  <a:rPr lang="nl-NL" dirty="0" err="1">
                    <a:latin typeface="+mj-lt"/>
                  </a:rPr>
                  <a:t>-direction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seem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to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be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continuous</a:t>
                </a:r>
                <a:r>
                  <a:rPr lang="nl-NL" dirty="0">
                    <a:latin typeface="+mj-lt"/>
                  </a:rPr>
                  <a:t>.</a:t>
                </a:r>
                <a:endParaRPr lang="nl-NL" i="1" dirty="0">
                  <a:latin typeface="+mj-lt"/>
                </a:endParaRPr>
              </a:p>
              <a:p>
                <a:pPr marL="656100" lvl="1" indent="-342900">
                  <a:buFont typeface="Wingdings" panose="05000000000000000000" pitchFamily="2" charset="2"/>
                  <a:buChar char="Ø"/>
                </a:pPr>
                <a:r>
                  <a:rPr lang="nl-NL" dirty="0" err="1">
                    <a:latin typeface="+mj-lt"/>
                  </a:rPr>
                  <a:t>Incompressible</a:t>
                </a:r>
                <a:r>
                  <a:rPr lang="nl-NL" dirty="0">
                    <a:latin typeface="+mj-lt"/>
                  </a:rPr>
                  <a:t> water:</a:t>
                </a:r>
              </a:p>
              <a:p>
                <a:pPr marL="972900" lvl="2" indent="-342900">
                  <a:buFont typeface="Wingdings" panose="05000000000000000000" pitchFamily="2" charset="2"/>
                  <a:buChar char="Ø"/>
                </a:pPr>
                <a:r>
                  <a:rPr lang="nl-NL" dirty="0">
                    <a:latin typeface="+mj-lt"/>
                  </a:rPr>
                  <a:t>For </a:t>
                </a:r>
                <a:r>
                  <a:rPr lang="nl-NL" dirty="0" err="1">
                    <a:latin typeface="+mj-lt"/>
                  </a:rPr>
                  <a:t>Biot’s</a:t>
                </a:r>
                <a:r>
                  <a:rPr lang="nl-NL" dirty="0">
                    <a:latin typeface="+mj-lt"/>
                  </a:rPr>
                  <a:t> model we </a:t>
                </a:r>
                <a:r>
                  <a:rPr lang="nl-NL" dirty="0" err="1">
                    <a:latin typeface="+mj-lt"/>
                  </a:rPr>
                  <a:t>find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the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stationary</a:t>
                </a:r>
                <a:r>
                  <a:rPr lang="nl-NL" dirty="0">
                    <a:latin typeface="+mj-lt"/>
                  </a:rPr>
                  <a:t> solution </a:t>
                </a:r>
                <a:r>
                  <a:rPr lang="nl-NL" dirty="0" err="1">
                    <a:latin typeface="+mj-lt"/>
                  </a:rPr>
                  <a:t>approximately</a:t>
                </a:r>
                <a:r>
                  <a:rPr lang="nl-NL" dirty="0">
                    <a:latin typeface="+mj-lt"/>
                  </a:rPr>
                  <a:t>, </a:t>
                </a:r>
                <a:r>
                  <a:rPr lang="nl-NL" dirty="0" err="1">
                    <a:latin typeface="+mj-lt"/>
                  </a:rPr>
                  <a:t>when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assuming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that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the</a:t>
                </a:r>
                <a:r>
                  <a:rPr lang="nl-NL" dirty="0">
                    <a:latin typeface="+mj-lt"/>
                  </a:rPr>
                  <a:t> water is </a:t>
                </a:r>
                <a:r>
                  <a:rPr lang="nl-NL" dirty="0" err="1">
                    <a:latin typeface="+mj-lt"/>
                  </a:rPr>
                  <a:t>incompressible</a:t>
                </a:r>
                <a:r>
                  <a:rPr lang="nl-NL" dirty="0">
                    <a:latin typeface="+mj-lt"/>
                  </a:rPr>
                  <a:t>.</a:t>
                </a:r>
                <a:endParaRPr lang="nl-NL" i="1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ijdelijke aanduiding voor teks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0" y="2382137"/>
                <a:ext cx="11557000" cy="4152713"/>
              </a:xfrm>
              <a:prstGeom prst="rect">
                <a:avLst/>
              </a:prstGeom>
              <a:blipFill>
                <a:blip r:embed="rId2"/>
                <a:stretch>
                  <a:fillRect l="-369" t="-2056" r="-58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3631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Conclusion</a:t>
            </a:r>
            <a:r>
              <a:rPr lang="nl-NL" dirty="0"/>
              <a:t> &amp; </a:t>
            </a:r>
            <a:r>
              <a:rPr lang="nl-NL" dirty="0" err="1"/>
              <a:t>Discussion</a:t>
            </a:r>
            <a:r>
              <a:rPr lang="nl-NL" dirty="0"/>
              <a:t> (new model, 1 </a:t>
            </a:r>
            <a:r>
              <a:rPr lang="nl-NL" dirty="0" err="1"/>
              <a:t>layer</a:t>
            </a:r>
            <a:r>
              <a:rPr lang="nl-NL" dirty="0"/>
              <a:t>):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51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jdelijke aanduiding voor tekst 2"/>
              <p:cNvSpPr txBox="1">
                <a:spLocks/>
              </p:cNvSpPr>
              <p:nvPr/>
            </p:nvSpPr>
            <p:spPr>
              <a:xfrm>
                <a:off x="635000" y="2382137"/>
                <a:ext cx="11557000" cy="415271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16800" indent="-3168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tx2"/>
                  </a:buClr>
                  <a:buSzPct val="80000"/>
                  <a:buFont typeface="Verdana" panose="020B0604030504040204" pitchFamily="34" charset="0"/>
                  <a:buChar char="›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168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2"/>
                  </a:buClr>
                  <a:buFont typeface="Verdana" panose="020B060403050404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46800" indent="-3168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60000" indent="-3168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76800" indent="-3168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Verdana" panose="020B0604030504040204" pitchFamily="34" charset="0"/>
                  <a:buChar char="–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890000" indent="-3168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72000" indent="-72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25000"/>
                  <a:buFont typeface="Verdana" panose="020B0604030504040204" pitchFamily="34" charset="0"/>
                  <a:buChar char=" "/>
                  <a:defRPr sz="1200" b="1" i="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72000" indent="-72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25000"/>
                  <a:buFont typeface="Verdana" panose="020B0604030504040204" pitchFamily="34" charset="0"/>
                  <a:buChar char=" "/>
                  <a:defRPr sz="1200" i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16000" indent="-14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2"/>
                  </a:buClr>
                  <a:buFont typeface="Verdana" panose="020B0604030504040204" pitchFamily="34" charset="0"/>
                  <a:buChar char="–"/>
                  <a:defRPr sz="1200" i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dirty="0"/>
                  <a:t>The model of Van Damme </a:t>
                </a:r>
                <a:r>
                  <a:rPr lang="nl-NL" dirty="0" err="1"/>
                  <a:t>and</a:t>
                </a:r>
                <a:r>
                  <a:rPr lang="nl-NL" dirty="0"/>
                  <a:t> Den Ouden-Van der Horst, 1 </a:t>
                </a:r>
                <a:r>
                  <a:rPr lang="nl-NL" dirty="0" err="1"/>
                  <a:t>layer</a:t>
                </a:r>
                <a:r>
                  <a:rPr lang="nl-NL" dirty="0"/>
                  <a:t> of </a:t>
                </a:r>
                <a:r>
                  <a:rPr lang="nl-NL" dirty="0" err="1"/>
                  <a:t>soil</a:t>
                </a:r>
                <a:endParaRPr lang="nl-NL" dirty="0"/>
              </a:p>
              <a:p>
                <a:pPr marL="656100" lvl="1" indent="-342900">
                  <a:buFont typeface="Wingdings" panose="05000000000000000000" pitchFamily="2" charset="2"/>
                  <a:buChar char="Ø"/>
                </a:pPr>
                <a:r>
                  <a:rPr lang="nl-NL" dirty="0"/>
                  <a:t>We get </a:t>
                </a:r>
                <a:r>
                  <a:rPr lang="nl-NL" dirty="0" err="1"/>
                  <a:t>infinitely</a:t>
                </a:r>
                <a:r>
                  <a:rPr lang="nl-NL" dirty="0"/>
                  <a:t> </a:t>
                </a:r>
                <a:r>
                  <a:rPr lang="nl-NL" dirty="0" err="1"/>
                  <a:t>many</a:t>
                </a:r>
                <a:r>
                  <a:rPr lang="nl-NL" dirty="0"/>
                  <a:t> </a:t>
                </a:r>
                <a:r>
                  <a:rPr lang="nl-NL" dirty="0" err="1"/>
                  <a:t>solutions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infinitely</a:t>
                </a:r>
                <a:r>
                  <a:rPr lang="nl-NL" dirty="0"/>
                  <a:t> </a:t>
                </a:r>
                <a:r>
                  <a:rPr lang="nl-NL" dirty="0" err="1"/>
                  <a:t>many</a:t>
                </a:r>
                <a:r>
                  <a:rPr lang="nl-NL" dirty="0"/>
                  <a:t> </a:t>
                </a:r>
                <a:r>
                  <a:rPr lang="nl-NL" dirty="0" err="1"/>
                  <a:t>stationary</a:t>
                </a:r>
                <a:r>
                  <a:rPr lang="nl-NL" dirty="0"/>
                  <a:t> </a:t>
                </a:r>
                <a:r>
                  <a:rPr lang="nl-NL" dirty="0" err="1"/>
                  <a:t>solutions</a:t>
                </a:r>
                <a:r>
                  <a:rPr lang="nl-NL" dirty="0"/>
                  <a:t>. </a:t>
                </a:r>
                <a:r>
                  <a:rPr lang="nl-NL" dirty="0" err="1"/>
                  <a:t>When</a:t>
                </a:r>
                <a:r>
                  <a:rPr lang="nl-NL" dirty="0"/>
                  <a:t> making </a:t>
                </a:r>
                <a:r>
                  <a:rPr lang="nl-NL" dirty="0" err="1"/>
                  <a:t>the</a:t>
                </a:r>
                <a:r>
                  <a:rPr lang="nl-NL" dirty="0"/>
                  <a:t> momentum </a:t>
                </a:r>
                <a:r>
                  <a:rPr lang="nl-NL" dirty="0" err="1"/>
                  <a:t>balance</a:t>
                </a:r>
                <a:r>
                  <a:rPr lang="nl-NL" dirty="0"/>
                  <a:t> </a:t>
                </a:r>
                <a:r>
                  <a:rPr lang="nl-NL" dirty="0" err="1"/>
                  <a:t>equation</a:t>
                </a:r>
                <a:r>
                  <a:rPr lang="nl-NL" dirty="0"/>
                  <a:t> as </a:t>
                </a:r>
                <a:r>
                  <a:rPr lang="nl-NL" dirty="0" err="1"/>
                  <a:t>boundary</a:t>
                </a:r>
                <a:r>
                  <a:rPr lang="nl-NL" dirty="0"/>
                  <a:t> </a:t>
                </a:r>
                <a:r>
                  <a:rPr lang="nl-NL" dirty="0" err="1"/>
                  <a:t>condition</a:t>
                </a:r>
                <a:r>
                  <a:rPr lang="nl-NL" dirty="0"/>
                  <a:t> more </a:t>
                </a:r>
                <a:r>
                  <a:rPr lang="nl-NL" dirty="0" err="1"/>
                  <a:t>strict</a:t>
                </a:r>
                <a:r>
                  <a:rPr lang="nl-NL" dirty="0"/>
                  <a:t>, we get a model </a:t>
                </a:r>
                <a:r>
                  <a:rPr lang="nl-NL" dirty="0" err="1"/>
                  <a:t>with</a:t>
                </a:r>
                <a:r>
                  <a:rPr lang="nl-NL" dirty="0"/>
                  <a:t> a </a:t>
                </a:r>
                <a:r>
                  <a:rPr lang="nl-NL" dirty="0" err="1"/>
                  <a:t>unique</a:t>
                </a:r>
                <a:r>
                  <a:rPr lang="nl-NL" dirty="0"/>
                  <a:t> solution </a:t>
                </a:r>
                <a:r>
                  <a:rPr lang="nl-NL" dirty="0" err="1"/>
                  <a:t>and</a:t>
                </a:r>
                <a:r>
                  <a:rPr lang="nl-NL" dirty="0"/>
                  <a:t> a </a:t>
                </a:r>
                <a:r>
                  <a:rPr lang="nl-NL" dirty="0" err="1"/>
                  <a:t>unique</a:t>
                </a:r>
                <a:r>
                  <a:rPr lang="nl-NL" dirty="0"/>
                  <a:t> </a:t>
                </a:r>
                <a:r>
                  <a:rPr lang="nl-NL" dirty="0" err="1"/>
                  <a:t>stationary</a:t>
                </a:r>
                <a:r>
                  <a:rPr lang="nl-NL" dirty="0"/>
                  <a:t> solution.</a:t>
                </a:r>
              </a:p>
              <a:p>
                <a:pPr marL="656100" lvl="1" indent="-342900">
                  <a:buFont typeface="Wingdings" panose="05000000000000000000" pitchFamily="2" charset="2"/>
                  <a:buChar char="Ø"/>
                </a:pPr>
                <a:r>
                  <a:rPr lang="nl-NL" dirty="0" err="1">
                    <a:latin typeface="+mj-lt"/>
                  </a:rPr>
                  <a:t>Compressible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and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incompressible</a:t>
                </a:r>
                <a:r>
                  <a:rPr lang="nl-NL" dirty="0">
                    <a:latin typeface="+mj-lt"/>
                  </a:rPr>
                  <a:t> water:</a:t>
                </a:r>
              </a:p>
              <a:p>
                <a:pPr marL="972900" lvl="2" indent="-342900">
                  <a:buFont typeface="Wingdings" panose="05000000000000000000" pitchFamily="2" charset="2"/>
                  <a:buChar char="Ø"/>
                </a:pPr>
                <a:r>
                  <a:rPr lang="nl-NL" dirty="0"/>
                  <a:t>The </a:t>
                </a:r>
                <a:r>
                  <a:rPr lang="nl-NL" dirty="0" err="1"/>
                  <a:t>solutions</a:t>
                </a:r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dirty="0" err="1"/>
                  <a:t>compressible</a:t>
                </a:r>
                <a:r>
                  <a:rPr lang="nl-NL" dirty="0"/>
                  <a:t> water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dirty="0" err="1"/>
                  <a:t>compressible</a:t>
                </a:r>
                <a:r>
                  <a:rPr lang="nl-NL" dirty="0"/>
                  <a:t> water (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4.8⋅</m:t>
                    </m:r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nl-NL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N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>
                    <a:latin typeface="+mj-lt"/>
                  </a:rPr>
                  <a:t> are </a:t>
                </a:r>
                <a:r>
                  <a:rPr lang="nl-NL" dirty="0" err="1">
                    <a:latin typeface="+mj-lt"/>
                  </a:rPr>
                  <a:t>approximately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the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same</a:t>
                </a:r>
                <a:r>
                  <a:rPr lang="nl-NL" dirty="0">
                    <a:latin typeface="+mj-lt"/>
                  </a:rPr>
                  <a:t>.</a:t>
                </a:r>
              </a:p>
              <a:p>
                <a:pPr marL="972900" lvl="2" indent="-342900">
                  <a:buFont typeface="Wingdings" panose="05000000000000000000" pitchFamily="2" charset="2"/>
                  <a:buChar char="Ø"/>
                </a:pPr>
                <a:r>
                  <a:rPr lang="nl-NL" dirty="0">
                    <a:latin typeface="+mj-lt"/>
                  </a:rPr>
                  <a:t>The </a:t>
                </a:r>
                <a:r>
                  <a:rPr lang="nl-NL" dirty="0" err="1">
                    <a:latin typeface="+mj-lt"/>
                  </a:rPr>
                  <a:t>relation</a:t>
                </a:r>
                <a:r>
                  <a:rPr lang="nl-NL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𝑣𝑜𝑙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and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its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derivative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with</a:t>
                </a:r>
                <a:r>
                  <a:rPr lang="nl-NL" dirty="0">
                    <a:latin typeface="+mj-lt"/>
                  </a:rPr>
                  <a:t> respect </a:t>
                </a:r>
                <a:r>
                  <a:rPr lang="nl-NL" dirty="0" err="1">
                    <a:latin typeface="+mj-lt"/>
                  </a:rPr>
                  <a:t>to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i="1" dirty="0" err="1">
                    <a:latin typeface="+mj-lt"/>
                  </a:rPr>
                  <a:t>z</a:t>
                </a:r>
                <a:r>
                  <a:rPr lang="nl-NL" i="1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holds</a:t>
                </a:r>
                <a:r>
                  <a:rPr lang="nl-NL" i="1" dirty="0">
                    <a:latin typeface="+mj-lt"/>
                  </a:rPr>
                  <a:t>. </a:t>
                </a:r>
                <a:r>
                  <a:rPr lang="nl-NL" dirty="0">
                    <a:latin typeface="+mj-lt"/>
                  </a:rPr>
                  <a:t>The </a:t>
                </a:r>
                <a:r>
                  <a:rPr lang="nl-NL" dirty="0" err="1">
                    <a:latin typeface="+mj-lt"/>
                  </a:rPr>
                  <a:t>solutions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for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effective</a:t>
                </a:r>
                <a:r>
                  <a:rPr lang="nl-NL" dirty="0">
                    <a:latin typeface="+mj-lt"/>
                  </a:rPr>
                  <a:t> stress, </a:t>
                </a:r>
                <a:r>
                  <a:rPr lang="nl-NL" dirty="0" err="1">
                    <a:latin typeface="+mj-lt"/>
                  </a:rPr>
                  <a:t>volumetric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strain</a:t>
                </a:r>
                <a:r>
                  <a:rPr lang="nl-NL" dirty="0">
                    <a:latin typeface="+mj-lt"/>
                  </a:rPr>
                  <a:t>, </a:t>
                </a:r>
                <a:r>
                  <a:rPr lang="nl-NL" dirty="0" err="1">
                    <a:latin typeface="+mj-lt"/>
                  </a:rPr>
                  <a:t>pore</a:t>
                </a:r>
                <a:r>
                  <a:rPr lang="nl-NL" dirty="0">
                    <a:latin typeface="+mj-lt"/>
                  </a:rPr>
                  <a:t> water </a:t>
                </a:r>
                <a:r>
                  <a:rPr lang="nl-NL" dirty="0" err="1">
                    <a:latin typeface="+mj-lt"/>
                  </a:rPr>
                  <a:t>pressure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and</a:t>
                </a:r>
                <a:r>
                  <a:rPr lang="nl-NL" dirty="0">
                    <a:latin typeface="+mj-lt"/>
                  </a:rPr>
                  <a:t> displacement in </a:t>
                </a:r>
                <a:r>
                  <a:rPr lang="nl-NL" i="1" dirty="0" err="1">
                    <a:latin typeface="+mj-lt"/>
                  </a:rPr>
                  <a:t>z</a:t>
                </a:r>
                <a:r>
                  <a:rPr lang="nl-NL" dirty="0" err="1">
                    <a:latin typeface="+mj-lt"/>
                  </a:rPr>
                  <a:t>-direction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seem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to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be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j-lt"/>
                  </a:rPr>
                  <a:t>continuous</a:t>
                </a:r>
                <a:r>
                  <a:rPr lang="nl-NL" dirty="0">
                    <a:latin typeface="+mj-lt"/>
                  </a:rPr>
                  <a:t>.</a:t>
                </a:r>
                <a:endParaRPr lang="nl-NL" i="1" dirty="0">
                  <a:latin typeface="+mj-lt"/>
                </a:endParaRPr>
              </a:p>
              <a:p>
                <a:pPr marL="972900" lvl="2" indent="-342900">
                  <a:buFont typeface="Wingdings" panose="05000000000000000000" pitchFamily="2" charset="2"/>
                  <a:buChar char="Ø"/>
                </a:pPr>
                <a:r>
                  <a:rPr lang="nl-NL" dirty="0" err="1"/>
                  <a:t>Again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solutions</a:t>
                </a:r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dirty="0" err="1"/>
                  <a:t>effective</a:t>
                </a:r>
                <a:r>
                  <a:rPr lang="nl-NL" dirty="0"/>
                  <a:t> stress, </a:t>
                </a:r>
                <a:r>
                  <a:rPr lang="nl-NL" dirty="0" err="1"/>
                  <a:t>volumetric</a:t>
                </a:r>
                <a:r>
                  <a:rPr lang="nl-NL" dirty="0"/>
                  <a:t> </a:t>
                </a:r>
                <a:r>
                  <a:rPr lang="nl-NL" dirty="0" err="1"/>
                  <a:t>strain</a:t>
                </a:r>
                <a:r>
                  <a:rPr lang="nl-NL" dirty="0"/>
                  <a:t>, </a:t>
                </a:r>
                <a:r>
                  <a:rPr lang="nl-NL" dirty="0" err="1"/>
                  <a:t>pore</a:t>
                </a:r>
                <a:r>
                  <a:rPr lang="nl-NL" dirty="0"/>
                  <a:t> water </a:t>
                </a:r>
                <a:r>
                  <a:rPr lang="nl-NL" dirty="0" err="1"/>
                  <a:t>pressure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displacement in </a:t>
                </a:r>
                <a:r>
                  <a:rPr lang="nl-NL" i="1" dirty="0" err="1"/>
                  <a:t>z</a:t>
                </a:r>
                <a:r>
                  <a:rPr lang="nl-NL" dirty="0" err="1"/>
                  <a:t>-direction</a:t>
                </a:r>
                <a:r>
                  <a:rPr lang="nl-NL" dirty="0"/>
                  <a:t> </a:t>
                </a:r>
                <a:r>
                  <a:rPr lang="nl-NL" dirty="0" err="1"/>
                  <a:t>seem</a:t>
                </a:r>
                <a:r>
                  <a:rPr lang="nl-NL" dirty="0"/>
                  <a:t> </a:t>
                </a:r>
                <a:r>
                  <a:rPr lang="nl-NL" dirty="0" err="1"/>
                  <a:t>to</a:t>
                </a:r>
                <a:r>
                  <a:rPr lang="nl-NL" dirty="0"/>
                  <a:t> </a:t>
                </a:r>
                <a:r>
                  <a:rPr lang="nl-NL" dirty="0" err="1"/>
                  <a:t>be</a:t>
                </a:r>
                <a:r>
                  <a:rPr lang="nl-NL" dirty="0"/>
                  <a:t> </a:t>
                </a:r>
                <a:r>
                  <a:rPr lang="nl-NL" dirty="0" err="1"/>
                  <a:t>continuous</a:t>
                </a:r>
                <a:r>
                  <a:rPr lang="nl-NL" dirty="0"/>
                  <a:t>.</a:t>
                </a:r>
                <a:endParaRPr lang="nl-NL" i="1" dirty="0"/>
              </a:p>
              <a:p>
                <a:pPr marL="972900" lvl="2" indent="-342900">
                  <a:buFont typeface="Wingdings" panose="05000000000000000000" pitchFamily="2" charset="2"/>
                  <a:buChar char="Ø"/>
                </a:pPr>
                <a:endParaRPr lang="nl-NL" i="1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ijdelijke aanduiding voor teks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0" y="2382137"/>
                <a:ext cx="11557000" cy="4152713"/>
              </a:xfrm>
              <a:prstGeom prst="rect">
                <a:avLst/>
              </a:prstGeom>
              <a:blipFill>
                <a:blip r:embed="rId2"/>
                <a:stretch>
                  <a:fillRect l="-369" t="-2056" r="-110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5659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Conclusion</a:t>
            </a:r>
            <a:r>
              <a:rPr lang="nl-NL" dirty="0"/>
              <a:t> &amp; </a:t>
            </a:r>
            <a:r>
              <a:rPr lang="nl-NL" dirty="0" err="1"/>
              <a:t>Discussion</a:t>
            </a:r>
            <a:r>
              <a:rPr lang="nl-NL" dirty="0"/>
              <a:t> (2 </a:t>
            </a:r>
            <a:r>
              <a:rPr lang="nl-NL" dirty="0" err="1"/>
              <a:t>layers</a:t>
            </a:r>
            <a:r>
              <a:rPr lang="nl-NL" dirty="0"/>
              <a:t> of </a:t>
            </a:r>
            <a:r>
              <a:rPr lang="nl-NL" dirty="0" err="1"/>
              <a:t>soil</a:t>
            </a:r>
            <a:r>
              <a:rPr lang="nl-NL" dirty="0"/>
              <a:t>)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52</a:t>
            </a:fld>
            <a:endParaRPr lang="nl-NL" dirty="0"/>
          </a:p>
        </p:txBody>
      </p:sp>
      <p:sp>
        <p:nvSpPr>
          <p:cNvPr id="8" name="Tijdelijke aanduiding voor tekst 2"/>
          <p:cNvSpPr txBox="1">
            <a:spLocks/>
          </p:cNvSpPr>
          <p:nvPr/>
        </p:nvSpPr>
        <p:spPr>
          <a:xfrm>
            <a:off x="635000" y="2382137"/>
            <a:ext cx="11557000" cy="4152713"/>
          </a:xfrm>
          <a:prstGeom prst="rect">
            <a:avLst/>
          </a:prstGeom>
        </p:spPr>
        <p:txBody>
          <a:bodyPr>
            <a:no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>
                <a:latin typeface="+mj-lt"/>
              </a:rPr>
              <a:t>In </a:t>
            </a:r>
            <a:r>
              <a:rPr lang="nl-NL" dirty="0" err="1">
                <a:latin typeface="+mj-lt"/>
              </a:rPr>
              <a:t>general</a:t>
            </a:r>
            <a:r>
              <a:rPr lang="nl-NL" dirty="0">
                <a:latin typeface="+mj-lt"/>
              </a:rPr>
              <a:t>, 2 </a:t>
            </a:r>
            <a:r>
              <a:rPr lang="nl-NL" dirty="0" err="1">
                <a:latin typeface="+mj-lt"/>
              </a:rPr>
              <a:t>layers</a:t>
            </a:r>
            <a:r>
              <a:rPr lang="nl-NL" dirty="0">
                <a:latin typeface="+mj-lt"/>
              </a:rPr>
              <a:t> of different kinds of </a:t>
            </a:r>
            <a:r>
              <a:rPr lang="nl-NL" dirty="0" err="1">
                <a:latin typeface="+mj-lt"/>
              </a:rPr>
              <a:t>soil</a:t>
            </a:r>
            <a:endParaRPr lang="nl-NL" dirty="0">
              <a:latin typeface="+mj-lt"/>
            </a:endParaRPr>
          </a:p>
          <a:p>
            <a:pPr marL="656100" lvl="1" indent="-342900">
              <a:buFont typeface="Wingdings" panose="05000000000000000000" pitchFamily="2" charset="2"/>
              <a:buChar char="Ø"/>
            </a:pPr>
            <a:r>
              <a:rPr lang="nl-NL" dirty="0" err="1">
                <a:latin typeface="+mj-lt"/>
              </a:rPr>
              <a:t>There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may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be</a:t>
            </a:r>
            <a:r>
              <a:rPr lang="nl-NL" dirty="0">
                <a:latin typeface="+mj-lt"/>
              </a:rPr>
              <a:t> a </a:t>
            </a:r>
            <a:r>
              <a:rPr lang="nl-NL" dirty="0" err="1">
                <a:latin typeface="+mj-lt"/>
              </a:rPr>
              <a:t>jump</a:t>
            </a:r>
            <a:r>
              <a:rPr lang="nl-NL" dirty="0">
                <a:latin typeface="+mj-lt"/>
              </a:rPr>
              <a:t> or kink in </a:t>
            </a:r>
            <a:r>
              <a:rPr lang="nl-NL" dirty="0" err="1">
                <a:latin typeface="+mj-lt"/>
              </a:rPr>
              <a:t>the</a:t>
            </a:r>
            <a:r>
              <a:rPr lang="nl-NL" dirty="0">
                <a:latin typeface="+mj-lt"/>
              </a:rPr>
              <a:t> solution </a:t>
            </a:r>
            <a:r>
              <a:rPr lang="nl-NL" dirty="0" err="1">
                <a:latin typeface="+mj-lt"/>
              </a:rPr>
              <a:t>because</a:t>
            </a:r>
            <a:r>
              <a:rPr lang="nl-NL" dirty="0">
                <a:latin typeface="+mj-lt"/>
              </a:rPr>
              <a:t> of </a:t>
            </a:r>
            <a:r>
              <a:rPr lang="nl-NL" dirty="0" err="1">
                <a:latin typeface="+mj-lt"/>
              </a:rPr>
              <a:t>some</a:t>
            </a:r>
            <a:r>
              <a:rPr lang="nl-NL" dirty="0">
                <a:latin typeface="+mj-lt"/>
              </a:rPr>
              <a:t> parameters </a:t>
            </a:r>
            <a:r>
              <a:rPr lang="nl-NL" dirty="0" err="1">
                <a:latin typeface="+mj-lt"/>
              </a:rPr>
              <a:t>depending</a:t>
            </a:r>
            <a:r>
              <a:rPr lang="nl-NL" dirty="0">
                <a:latin typeface="+mj-lt"/>
              </a:rPr>
              <a:t> on </a:t>
            </a:r>
            <a:r>
              <a:rPr lang="nl-NL" dirty="0" err="1">
                <a:latin typeface="+mj-lt"/>
              </a:rPr>
              <a:t>the</a:t>
            </a:r>
            <a:r>
              <a:rPr lang="nl-NL" dirty="0">
                <a:latin typeface="+mj-lt"/>
              </a:rPr>
              <a:t> type of </a:t>
            </a:r>
            <a:r>
              <a:rPr lang="nl-NL" dirty="0" err="1">
                <a:latin typeface="+mj-lt"/>
              </a:rPr>
              <a:t>soil</a:t>
            </a:r>
            <a:r>
              <a:rPr lang="nl-NL" dirty="0">
                <a:latin typeface="+mj-lt"/>
              </a:rPr>
              <a:t>.</a:t>
            </a:r>
          </a:p>
          <a:p>
            <a:pPr marL="656100" lvl="1" indent="-342900">
              <a:buFont typeface="Wingdings" panose="05000000000000000000" pitchFamily="2" charset="2"/>
              <a:buChar char="Ø"/>
            </a:pPr>
            <a:r>
              <a:rPr lang="nl-NL" dirty="0" err="1">
                <a:latin typeface="+mj-lt"/>
              </a:rPr>
              <a:t>Volumetric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strain</a:t>
            </a:r>
            <a:r>
              <a:rPr lang="nl-NL" dirty="0">
                <a:latin typeface="+mj-lt"/>
              </a:rPr>
              <a:t>, </a:t>
            </a:r>
            <a:r>
              <a:rPr lang="nl-NL" dirty="0" err="1">
                <a:latin typeface="+mj-lt"/>
              </a:rPr>
              <a:t>pore</a:t>
            </a:r>
            <a:r>
              <a:rPr lang="nl-NL" dirty="0">
                <a:latin typeface="+mj-lt"/>
              </a:rPr>
              <a:t> water </a:t>
            </a:r>
            <a:r>
              <a:rPr lang="nl-NL" dirty="0" err="1">
                <a:latin typeface="+mj-lt"/>
              </a:rPr>
              <a:t>pressure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and</a:t>
            </a:r>
            <a:r>
              <a:rPr lang="nl-NL" dirty="0">
                <a:latin typeface="+mj-lt"/>
              </a:rPr>
              <a:t> displacement in </a:t>
            </a:r>
            <a:r>
              <a:rPr lang="nl-NL" i="1" dirty="0" err="1">
                <a:latin typeface="+mj-lt"/>
              </a:rPr>
              <a:t>z</a:t>
            </a:r>
            <a:r>
              <a:rPr lang="nl-NL" dirty="0" err="1">
                <a:latin typeface="+mj-lt"/>
              </a:rPr>
              <a:t>-direction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seem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continuous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for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compressible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and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incompressible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pore</a:t>
            </a:r>
            <a:r>
              <a:rPr lang="nl-NL" dirty="0">
                <a:latin typeface="+mj-lt"/>
              </a:rPr>
              <a:t> water </a:t>
            </a:r>
            <a:r>
              <a:rPr lang="nl-NL" dirty="0" err="1">
                <a:latin typeface="+mj-lt"/>
              </a:rPr>
              <a:t>and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for</a:t>
            </a:r>
            <a:r>
              <a:rPr lang="nl-NL" dirty="0">
                <a:latin typeface="+mj-lt"/>
              </a:rPr>
              <a:t> 1 </a:t>
            </a:r>
            <a:r>
              <a:rPr lang="nl-NL" dirty="0" err="1">
                <a:latin typeface="+mj-lt"/>
              </a:rPr>
              <a:t>and</a:t>
            </a:r>
            <a:r>
              <a:rPr lang="nl-NL" dirty="0">
                <a:latin typeface="+mj-lt"/>
              </a:rPr>
              <a:t> 2 </a:t>
            </a:r>
            <a:r>
              <a:rPr lang="nl-NL" dirty="0" err="1">
                <a:latin typeface="+mj-lt"/>
              </a:rPr>
              <a:t>layers</a:t>
            </a:r>
            <a:r>
              <a:rPr lang="nl-NL" dirty="0">
                <a:latin typeface="+mj-lt"/>
              </a:rPr>
              <a:t> of </a:t>
            </a:r>
            <a:r>
              <a:rPr lang="nl-NL" dirty="0" err="1">
                <a:latin typeface="+mj-lt"/>
              </a:rPr>
              <a:t>soil</a:t>
            </a:r>
            <a:r>
              <a:rPr lang="nl-NL" dirty="0">
                <a:latin typeface="+mj-lt"/>
              </a:rPr>
              <a:t>. For 1 </a:t>
            </a:r>
            <a:r>
              <a:rPr lang="nl-NL" dirty="0" err="1">
                <a:latin typeface="+mj-lt"/>
              </a:rPr>
              <a:t>layer</a:t>
            </a:r>
            <a:r>
              <a:rPr lang="nl-NL" dirty="0">
                <a:latin typeface="+mj-lt"/>
              </a:rPr>
              <a:t> of </a:t>
            </a:r>
            <a:r>
              <a:rPr lang="nl-NL" dirty="0" err="1">
                <a:latin typeface="+mj-lt"/>
              </a:rPr>
              <a:t>soil</a:t>
            </a:r>
            <a:r>
              <a:rPr lang="nl-NL" dirty="0">
                <a:latin typeface="+mj-lt"/>
              </a:rPr>
              <a:t>, </a:t>
            </a:r>
            <a:r>
              <a:rPr lang="nl-NL" dirty="0" err="1">
                <a:latin typeface="+mj-lt"/>
              </a:rPr>
              <a:t>also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the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volumetric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strain</a:t>
            </a:r>
            <a:r>
              <a:rPr lang="nl-NL" dirty="0">
                <a:latin typeface="+mj-lt"/>
              </a:rPr>
              <a:t> is </a:t>
            </a:r>
            <a:r>
              <a:rPr lang="nl-NL" dirty="0" err="1">
                <a:latin typeface="+mj-lt"/>
              </a:rPr>
              <a:t>continuous</a:t>
            </a:r>
            <a:r>
              <a:rPr lang="nl-NL" dirty="0">
                <a:latin typeface="+mj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61439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1052513"/>
            <a:ext cx="11391537" cy="948047"/>
          </a:xfrm>
        </p:spPr>
        <p:txBody>
          <a:bodyPr>
            <a:normAutofit/>
          </a:bodyPr>
          <a:lstStyle/>
          <a:p>
            <a:r>
              <a:rPr lang="nl-NL" dirty="0" err="1"/>
              <a:t>Conclusion</a:t>
            </a:r>
            <a:r>
              <a:rPr lang="nl-NL" dirty="0"/>
              <a:t> &amp; </a:t>
            </a:r>
            <a:r>
              <a:rPr lang="nl-NL" dirty="0" err="1"/>
              <a:t>Discussion</a:t>
            </a:r>
            <a:r>
              <a:rPr lang="nl-NL" dirty="0"/>
              <a:t> (</a:t>
            </a:r>
            <a:r>
              <a:rPr lang="nl-NL" dirty="0" err="1"/>
              <a:t>Biot’s</a:t>
            </a:r>
            <a:r>
              <a:rPr lang="nl-NL" dirty="0"/>
              <a:t> model, 2 </a:t>
            </a:r>
            <a:r>
              <a:rPr lang="nl-NL" dirty="0" err="1"/>
              <a:t>layers</a:t>
            </a:r>
            <a:r>
              <a:rPr lang="nl-NL" dirty="0"/>
              <a:t>)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53</a:t>
            </a:fld>
            <a:endParaRPr lang="nl-NL" dirty="0"/>
          </a:p>
        </p:txBody>
      </p:sp>
      <p:sp>
        <p:nvSpPr>
          <p:cNvPr id="8" name="Tijdelijke aanduiding voor tekst 2"/>
          <p:cNvSpPr txBox="1">
            <a:spLocks/>
          </p:cNvSpPr>
          <p:nvPr/>
        </p:nvSpPr>
        <p:spPr>
          <a:xfrm>
            <a:off x="635000" y="2382137"/>
            <a:ext cx="11557000" cy="4152713"/>
          </a:xfrm>
          <a:prstGeom prst="rect">
            <a:avLst/>
          </a:prstGeom>
        </p:spPr>
        <p:txBody>
          <a:bodyPr>
            <a:no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 err="1">
                <a:latin typeface="+mj-lt"/>
              </a:rPr>
              <a:t>Biot’s</a:t>
            </a:r>
            <a:r>
              <a:rPr lang="nl-NL" dirty="0">
                <a:latin typeface="+mj-lt"/>
              </a:rPr>
              <a:t> model, 2 </a:t>
            </a:r>
            <a:r>
              <a:rPr lang="nl-NL" dirty="0" err="1">
                <a:latin typeface="+mj-lt"/>
              </a:rPr>
              <a:t>layers</a:t>
            </a:r>
            <a:r>
              <a:rPr lang="nl-NL" dirty="0">
                <a:latin typeface="+mj-lt"/>
              </a:rPr>
              <a:t> of different kinds of </a:t>
            </a:r>
            <a:r>
              <a:rPr lang="nl-NL" dirty="0" err="1">
                <a:latin typeface="+mj-lt"/>
              </a:rPr>
              <a:t>soil</a:t>
            </a:r>
            <a:endParaRPr lang="nl-NL" dirty="0">
              <a:latin typeface="+mj-lt"/>
            </a:endParaRPr>
          </a:p>
          <a:p>
            <a:pPr marL="656100" lvl="1" indent="-342900">
              <a:buFont typeface="Wingdings" panose="05000000000000000000" pitchFamily="2" charset="2"/>
              <a:buChar char="Ø"/>
            </a:pPr>
            <a:r>
              <a:rPr lang="nl-NL" dirty="0" err="1"/>
              <a:t>Compressible</a:t>
            </a:r>
            <a:r>
              <a:rPr lang="nl-NL" dirty="0"/>
              <a:t> </a:t>
            </a:r>
            <a:r>
              <a:rPr lang="nl-NL" dirty="0" err="1"/>
              <a:t>pore</a:t>
            </a:r>
            <a:r>
              <a:rPr lang="nl-NL" dirty="0"/>
              <a:t> water</a:t>
            </a:r>
          </a:p>
          <a:p>
            <a:pPr marL="972900" lvl="2" indent="-342900">
              <a:buFont typeface="Wingdings" panose="05000000000000000000" pitchFamily="2" charset="2"/>
              <a:buChar char="Ø"/>
            </a:pPr>
            <a:r>
              <a:rPr lang="nl-NL" dirty="0"/>
              <a:t>2 </a:t>
            </a:r>
            <a:r>
              <a:rPr lang="nl-NL" dirty="0" err="1"/>
              <a:t>layers</a:t>
            </a:r>
            <a:r>
              <a:rPr lang="nl-NL" dirty="0"/>
              <a:t> of different kind of </a:t>
            </a:r>
            <a:r>
              <a:rPr lang="nl-NL" dirty="0" err="1"/>
              <a:t>soils</a:t>
            </a:r>
            <a:r>
              <a:rPr lang="nl-NL" dirty="0"/>
              <a:t> has </a:t>
            </a:r>
            <a:r>
              <a:rPr lang="nl-NL" dirty="0" err="1"/>
              <a:t>similar</a:t>
            </a:r>
            <a:r>
              <a:rPr lang="nl-NL" dirty="0"/>
              <a:t> </a:t>
            </a:r>
            <a:r>
              <a:rPr lang="nl-NL" dirty="0" err="1"/>
              <a:t>behaviour</a:t>
            </a:r>
            <a:r>
              <a:rPr lang="nl-NL" dirty="0"/>
              <a:t> as </a:t>
            </a:r>
            <a:r>
              <a:rPr lang="nl-NL" dirty="0" err="1"/>
              <a:t>for</a:t>
            </a:r>
            <a:r>
              <a:rPr lang="nl-NL" dirty="0"/>
              <a:t> 1 </a:t>
            </a:r>
            <a:r>
              <a:rPr lang="nl-NL" dirty="0" err="1"/>
              <a:t>layer</a:t>
            </a:r>
            <a:r>
              <a:rPr lang="nl-NL" dirty="0"/>
              <a:t>. </a:t>
            </a:r>
            <a:r>
              <a:rPr lang="nl-NL" dirty="0" err="1"/>
              <a:t>However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values</a:t>
            </a:r>
            <a:r>
              <a:rPr lang="nl-NL" dirty="0"/>
              <a:t> do </a:t>
            </a:r>
            <a:r>
              <a:rPr lang="nl-NL" dirty="0" err="1"/>
              <a:t>differ</a:t>
            </a:r>
            <a:r>
              <a:rPr lang="nl-NL" dirty="0"/>
              <a:t> a bit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different </a:t>
            </a:r>
            <a:r>
              <a:rPr lang="nl-NL" dirty="0" err="1"/>
              <a:t>properties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different kinds of </a:t>
            </a:r>
            <a:r>
              <a:rPr lang="nl-NL" dirty="0" err="1"/>
              <a:t>soil</a:t>
            </a:r>
            <a:r>
              <a:rPr lang="nl-NL" dirty="0"/>
              <a:t>.</a:t>
            </a:r>
            <a:endParaRPr lang="nl-NL" dirty="0">
              <a:latin typeface="+mj-lt"/>
            </a:endParaRPr>
          </a:p>
          <a:p>
            <a:pPr marL="656100" lvl="1" indent="-342900">
              <a:buFont typeface="Wingdings" panose="05000000000000000000" pitchFamily="2" charset="2"/>
              <a:buChar char="Ø"/>
            </a:pPr>
            <a:r>
              <a:rPr lang="nl-NL" dirty="0" err="1">
                <a:latin typeface="+mj-lt"/>
              </a:rPr>
              <a:t>Incompressible</a:t>
            </a:r>
            <a:r>
              <a:rPr lang="nl-NL" dirty="0">
                <a:latin typeface="+mj-lt"/>
              </a:rPr>
              <a:t> water</a:t>
            </a:r>
          </a:p>
          <a:p>
            <a:pPr marL="972900" lvl="2" indent="-342900">
              <a:buFont typeface="Wingdings" panose="05000000000000000000" pitchFamily="2" charset="2"/>
              <a:buChar char="Ø"/>
            </a:pPr>
            <a:r>
              <a:rPr lang="nl-NL" dirty="0">
                <a:latin typeface="+mj-lt"/>
              </a:rPr>
              <a:t>The </a:t>
            </a:r>
            <a:r>
              <a:rPr lang="nl-NL" dirty="0" err="1">
                <a:latin typeface="+mj-lt"/>
              </a:rPr>
              <a:t>behaviour</a:t>
            </a:r>
            <a:r>
              <a:rPr lang="nl-NL" dirty="0">
                <a:latin typeface="+mj-lt"/>
              </a:rPr>
              <a:t> looks a bit different </a:t>
            </a:r>
            <a:r>
              <a:rPr lang="nl-NL" dirty="0" err="1">
                <a:latin typeface="+mj-lt"/>
              </a:rPr>
              <a:t>than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for</a:t>
            </a:r>
            <a:r>
              <a:rPr lang="nl-NL" dirty="0">
                <a:latin typeface="+mj-lt"/>
              </a:rPr>
              <a:t> 1 </a:t>
            </a:r>
            <a:r>
              <a:rPr lang="nl-NL" dirty="0" err="1">
                <a:latin typeface="+mj-lt"/>
              </a:rPr>
              <a:t>layer</a:t>
            </a:r>
            <a:r>
              <a:rPr lang="nl-NL" dirty="0">
                <a:latin typeface="+mj-lt"/>
              </a:rPr>
              <a:t>, </a:t>
            </a:r>
            <a:r>
              <a:rPr lang="nl-NL" dirty="0" err="1">
                <a:latin typeface="+mj-lt"/>
              </a:rPr>
              <a:t>since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now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the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stationary</a:t>
            </a:r>
            <a:r>
              <a:rPr lang="nl-NL" dirty="0">
                <a:latin typeface="+mj-lt"/>
              </a:rPr>
              <a:t> solution is </a:t>
            </a:r>
            <a:r>
              <a:rPr lang="nl-NL" dirty="0" err="1">
                <a:latin typeface="+mj-lt"/>
              </a:rPr>
              <a:t>reached</a:t>
            </a:r>
            <a:r>
              <a:rPr lang="nl-NL" dirty="0">
                <a:latin typeface="+mj-lt"/>
              </a:rPr>
              <a:t> a </a:t>
            </a:r>
            <a:r>
              <a:rPr lang="nl-NL" dirty="0" err="1">
                <a:latin typeface="+mj-lt"/>
              </a:rPr>
              <a:t>little</a:t>
            </a:r>
            <a:r>
              <a:rPr lang="nl-NL" dirty="0">
                <a:latin typeface="+mj-lt"/>
              </a:rPr>
              <a:t> bit later. </a:t>
            </a:r>
            <a:r>
              <a:rPr lang="nl-NL" dirty="0" err="1">
                <a:latin typeface="+mj-lt"/>
              </a:rPr>
              <a:t>However</a:t>
            </a:r>
            <a:r>
              <a:rPr lang="nl-NL" dirty="0">
                <a:latin typeface="+mj-lt"/>
              </a:rPr>
              <a:t>, </a:t>
            </a:r>
            <a:r>
              <a:rPr lang="nl-NL" dirty="0" err="1">
                <a:latin typeface="+mj-lt"/>
              </a:rPr>
              <a:t>approximately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it</a:t>
            </a:r>
            <a:r>
              <a:rPr lang="nl-NL" dirty="0">
                <a:latin typeface="+mj-lt"/>
              </a:rPr>
              <a:t> is </a:t>
            </a:r>
            <a:r>
              <a:rPr lang="nl-NL" dirty="0" err="1">
                <a:latin typeface="+mj-lt"/>
              </a:rPr>
              <a:t>still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the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stationary</a:t>
            </a:r>
            <a:r>
              <a:rPr lang="nl-NL" dirty="0">
                <a:latin typeface="+mj-lt"/>
              </a:rPr>
              <a:t> solution </a:t>
            </a:r>
            <a:r>
              <a:rPr lang="nl-NL" dirty="0" err="1">
                <a:latin typeface="+mj-lt"/>
              </a:rPr>
              <a:t>which</a:t>
            </a:r>
            <a:r>
              <a:rPr lang="nl-NL" dirty="0">
                <a:latin typeface="+mj-lt"/>
              </a:rPr>
              <a:t> is found </a:t>
            </a:r>
            <a:r>
              <a:rPr lang="nl-NL" dirty="0" err="1">
                <a:latin typeface="+mj-lt"/>
              </a:rPr>
              <a:t>immediately</a:t>
            </a:r>
            <a:r>
              <a:rPr lang="nl-NL" dirty="0">
                <a:latin typeface="+mj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07439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1400246" cy="948047"/>
          </a:xfrm>
        </p:spPr>
        <p:txBody>
          <a:bodyPr>
            <a:normAutofit/>
          </a:bodyPr>
          <a:lstStyle/>
          <a:p>
            <a:r>
              <a:rPr lang="nl-NL" dirty="0" err="1"/>
              <a:t>Conclusion</a:t>
            </a:r>
            <a:r>
              <a:rPr lang="nl-NL" dirty="0"/>
              <a:t> &amp; </a:t>
            </a:r>
            <a:r>
              <a:rPr lang="nl-NL" dirty="0" err="1"/>
              <a:t>Discussion</a:t>
            </a:r>
            <a:r>
              <a:rPr lang="nl-NL" dirty="0"/>
              <a:t> (new model, 2 </a:t>
            </a:r>
            <a:r>
              <a:rPr lang="nl-NL" dirty="0" err="1"/>
              <a:t>layers</a:t>
            </a:r>
            <a:r>
              <a:rPr lang="nl-NL" dirty="0"/>
              <a:t>)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54</a:t>
            </a:fld>
            <a:endParaRPr lang="nl-NL" dirty="0"/>
          </a:p>
        </p:txBody>
      </p:sp>
      <p:sp>
        <p:nvSpPr>
          <p:cNvPr id="8" name="Tijdelijke aanduiding voor tekst 2"/>
          <p:cNvSpPr txBox="1">
            <a:spLocks/>
          </p:cNvSpPr>
          <p:nvPr/>
        </p:nvSpPr>
        <p:spPr>
          <a:xfrm>
            <a:off x="635000" y="2382137"/>
            <a:ext cx="11557000" cy="4152713"/>
          </a:xfrm>
          <a:prstGeom prst="rect">
            <a:avLst/>
          </a:prstGeom>
        </p:spPr>
        <p:txBody>
          <a:bodyPr>
            <a:no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/>
              <a:t>The model of Van Damme </a:t>
            </a:r>
            <a:r>
              <a:rPr lang="nl-NL" dirty="0" err="1"/>
              <a:t>and</a:t>
            </a:r>
            <a:r>
              <a:rPr lang="nl-NL" dirty="0"/>
              <a:t> Den Ouden-Van der Horst, </a:t>
            </a:r>
            <a:br>
              <a:rPr lang="nl-NL" dirty="0"/>
            </a:br>
            <a:r>
              <a:rPr lang="nl-NL" dirty="0"/>
              <a:t>2 </a:t>
            </a:r>
            <a:r>
              <a:rPr lang="nl-NL" dirty="0" err="1"/>
              <a:t>layers</a:t>
            </a:r>
            <a:r>
              <a:rPr lang="nl-NL" dirty="0"/>
              <a:t> of different kinds of </a:t>
            </a:r>
            <a:r>
              <a:rPr lang="nl-NL" dirty="0" err="1"/>
              <a:t>soil</a:t>
            </a:r>
            <a:endParaRPr lang="nl-NL" dirty="0"/>
          </a:p>
          <a:p>
            <a:pPr marL="656100" lvl="1" indent="-342900">
              <a:buFont typeface="Wingdings" panose="05000000000000000000" pitchFamily="2" charset="2"/>
              <a:buChar char="Ø"/>
            </a:pPr>
            <a:r>
              <a:rPr lang="nl-NL" dirty="0" err="1"/>
              <a:t>Compressible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incompressible</a:t>
            </a:r>
            <a:r>
              <a:rPr lang="nl-NL" dirty="0"/>
              <a:t> </a:t>
            </a:r>
            <a:r>
              <a:rPr lang="nl-NL" dirty="0" err="1"/>
              <a:t>pore</a:t>
            </a:r>
            <a:r>
              <a:rPr lang="nl-NL" dirty="0"/>
              <a:t> water</a:t>
            </a:r>
          </a:p>
          <a:p>
            <a:pPr marL="972900" lvl="2" indent="-342900">
              <a:buFont typeface="Wingdings" panose="05000000000000000000" pitchFamily="2" charset="2"/>
              <a:buChar char="Ø"/>
            </a:pPr>
            <a:r>
              <a:rPr lang="nl-NL" dirty="0"/>
              <a:t>2 </a:t>
            </a:r>
            <a:r>
              <a:rPr lang="nl-NL" dirty="0" err="1"/>
              <a:t>layers</a:t>
            </a:r>
            <a:r>
              <a:rPr lang="nl-NL" dirty="0"/>
              <a:t> of different kind of </a:t>
            </a:r>
            <a:r>
              <a:rPr lang="nl-NL" dirty="0" err="1"/>
              <a:t>soils</a:t>
            </a:r>
            <a:r>
              <a:rPr lang="nl-NL" dirty="0"/>
              <a:t> has </a:t>
            </a:r>
            <a:r>
              <a:rPr lang="nl-NL" dirty="0" err="1"/>
              <a:t>similar</a:t>
            </a:r>
            <a:r>
              <a:rPr lang="nl-NL" dirty="0"/>
              <a:t> </a:t>
            </a:r>
            <a:r>
              <a:rPr lang="nl-NL" dirty="0" err="1"/>
              <a:t>behaviour</a:t>
            </a:r>
            <a:r>
              <a:rPr lang="nl-NL" dirty="0"/>
              <a:t> as </a:t>
            </a:r>
            <a:r>
              <a:rPr lang="nl-NL" dirty="0" err="1"/>
              <a:t>for</a:t>
            </a:r>
            <a:r>
              <a:rPr lang="nl-NL" dirty="0"/>
              <a:t> 1 </a:t>
            </a:r>
            <a:r>
              <a:rPr lang="nl-NL" dirty="0" err="1"/>
              <a:t>layer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 err="1"/>
              <a:t>However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values</a:t>
            </a:r>
            <a:r>
              <a:rPr lang="nl-NL" dirty="0"/>
              <a:t> do </a:t>
            </a:r>
            <a:r>
              <a:rPr lang="nl-NL" dirty="0" err="1"/>
              <a:t>differ</a:t>
            </a:r>
            <a:r>
              <a:rPr lang="nl-NL" dirty="0"/>
              <a:t> </a:t>
            </a:r>
            <a:r>
              <a:rPr lang="nl-NL" dirty="0" err="1"/>
              <a:t>slightly</a:t>
            </a:r>
            <a:r>
              <a:rPr lang="nl-NL" dirty="0"/>
              <a:t>.</a:t>
            </a:r>
            <a:endParaRPr lang="nl-NL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311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87686" y="583475"/>
            <a:ext cx="11192828" cy="793912"/>
          </a:xfrm>
        </p:spPr>
        <p:txBody>
          <a:bodyPr>
            <a:normAutofit/>
          </a:bodyPr>
          <a:lstStyle/>
          <a:p>
            <a:r>
              <a:rPr lang="nl-NL" b="1" dirty="0" err="1"/>
              <a:t>Resulting</a:t>
            </a:r>
            <a:r>
              <a:rPr lang="nl-NL" b="1" dirty="0"/>
              <a:t> </a:t>
            </a:r>
            <a:r>
              <a:rPr lang="nl-NL" b="1" dirty="0" err="1"/>
              <a:t>physical</a:t>
            </a:r>
            <a:r>
              <a:rPr lang="nl-NL" b="1" dirty="0"/>
              <a:t> model (2D)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4802402"/>
                  </p:ext>
                </p:extLst>
              </p:nvPr>
            </p:nvGraphicFramePr>
            <p:xfrm>
              <a:off x="533986" y="2074448"/>
              <a:ext cx="9913441" cy="339272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539061">
                      <a:extLst>
                        <a:ext uri="{9D8B030D-6E8A-4147-A177-3AD203B41FA5}">
                          <a16:colId xmlns:a16="http://schemas.microsoft.com/office/drawing/2014/main" val="3625808266"/>
                        </a:ext>
                      </a:extLst>
                    </a:gridCol>
                    <a:gridCol w="2187190">
                      <a:extLst>
                        <a:ext uri="{9D8B030D-6E8A-4147-A177-3AD203B41FA5}">
                          <a16:colId xmlns:a16="http://schemas.microsoft.com/office/drawing/2014/main" val="226770229"/>
                        </a:ext>
                      </a:extLst>
                    </a:gridCol>
                    <a:gridCol w="2187190">
                      <a:extLst>
                        <a:ext uri="{9D8B030D-6E8A-4147-A177-3AD203B41FA5}">
                          <a16:colId xmlns:a16="http://schemas.microsoft.com/office/drawing/2014/main" val="1201041693"/>
                        </a:ext>
                      </a:extLst>
                    </a:gridCol>
                  </a:tblGrid>
                  <a:tr h="534112"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Solving</a:t>
                          </a:r>
                          <a:r>
                            <a:rPr lang="nl-NL" sz="2400" baseline="0" dirty="0"/>
                            <a:t> </a:t>
                          </a:r>
                          <a:r>
                            <a:rPr lang="nl-NL" sz="2400" baseline="0" dirty="0" err="1"/>
                            <a:t>for</a:t>
                          </a:r>
                          <a:r>
                            <a:rPr lang="nl-NL" sz="2400" baseline="0" dirty="0"/>
                            <a:t> v</a:t>
                          </a:r>
                          <a:r>
                            <a:rPr lang="nl-NL" sz="2400" dirty="0"/>
                            <a:t>ariables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err="1">
                              <a:latin typeface="+mj-lt"/>
                            </a:rPr>
                            <a:t>Symbol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err="1">
                              <a:latin typeface="+mj-lt"/>
                            </a:rPr>
                            <a:t>Formula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772401"/>
                      </a:ext>
                    </a:extLst>
                  </a:tr>
                  <a:tr h="534112"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Pore</a:t>
                          </a:r>
                          <a:r>
                            <a:rPr lang="nl-NL" sz="2400" dirty="0"/>
                            <a:t> water </a:t>
                          </a:r>
                          <a:r>
                            <a:rPr lang="nl-NL" sz="2400" dirty="0" err="1"/>
                            <a:t>pressure</a:t>
                          </a:r>
                          <a:r>
                            <a:rPr lang="nl-NL" sz="2400" dirty="0"/>
                            <a:t> [Pa]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sz="240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+mj-lt"/>
                            </a:rPr>
                            <a:t>-</a:t>
                          </a:r>
                          <a:endParaRPr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0510447"/>
                      </a:ext>
                    </a:extLst>
                  </a:tr>
                  <a:tr h="895194"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Volumetric</a:t>
                          </a:r>
                          <a:r>
                            <a:rPr lang="nl-NL" sz="2400" dirty="0"/>
                            <a:t> </a:t>
                          </a:r>
                          <a:r>
                            <a:rPr lang="nl-NL" sz="2400" dirty="0" err="1"/>
                            <a:t>strain</a:t>
                          </a:r>
                          <a:r>
                            <a:rPr lang="nl-NL" sz="2400" dirty="0"/>
                            <a:t> [-]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vol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nl-NL" sz="24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nl-NL" sz="2400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48591"/>
                      </a:ext>
                    </a:extLst>
                  </a:tr>
                  <a:tr h="895194">
                    <a:tc>
                      <a:txBody>
                        <a:bodyPr/>
                        <a:lstStyle/>
                        <a:p>
                          <a:r>
                            <a:rPr lang="nl-NL" sz="2400"/>
                            <a:t>Vorticity [-]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nl-NL" sz="24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nl-NL" sz="2400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1474784"/>
                      </a:ext>
                    </a:extLst>
                  </a:tr>
                  <a:tr h="534112">
                    <a:tc>
                      <a:txBody>
                        <a:bodyPr/>
                        <a:lstStyle/>
                        <a:p>
                          <a:r>
                            <a:rPr lang="nl-NL" sz="2400" i="1" dirty="0"/>
                            <a:t>x</a:t>
                          </a:r>
                          <a:r>
                            <a:rPr lang="nl-NL" sz="2400" dirty="0"/>
                            <a:t>- </a:t>
                          </a:r>
                          <a:r>
                            <a:rPr lang="nl-NL" sz="2400" dirty="0" err="1"/>
                            <a:t>and</a:t>
                          </a:r>
                          <a:r>
                            <a:rPr lang="nl-NL" sz="2400" dirty="0"/>
                            <a:t> </a:t>
                          </a:r>
                          <a:r>
                            <a:rPr lang="nl-NL" sz="2400" i="1" u="none" dirty="0" err="1"/>
                            <a:t>z</a:t>
                          </a:r>
                          <a:r>
                            <a:rPr lang="nl-NL" sz="2400" dirty="0"/>
                            <a:t>-displacement of </a:t>
                          </a:r>
                          <a:r>
                            <a:rPr lang="nl-NL" sz="2400" dirty="0" err="1"/>
                            <a:t>soil</a:t>
                          </a:r>
                          <a:r>
                            <a:rPr lang="nl-NL" sz="2400" dirty="0"/>
                            <a:t> [m]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+mj-lt"/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71215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4802402"/>
                  </p:ext>
                </p:extLst>
              </p:nvPr>
            </p:nvGraphicFramePr>
            <p:xfrm>
              <a:off x="533986" y="2074448"/>
              <a:ext cx="9913441" cy="339272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539061">
                      <a:extLst>
                        <a:ext uri="{9D8B030D-6E8A-4147-A177-3AD203B41FA5}">
                          <a16:colId xmlns:a16="http://schemas.microsoft.com/office/drawing/2014/main" val="3625808266"/>
                        </a:ext>
                      </a:extLst>
                    </a:gridCol>
                    <a:gridCol w="2187190">
                      <a:extLst>
                        <a:ext uri="{9D8B030D-6E8A-4147-A177-3AD203B41FA5}">
                          <a16:colId xmlns:a16="http://schemas.microsoft.com/office/drawing/2014/main" val="226770229"/>
                        </a:ext>
                      </a:extLst>
                    </a:gridCol>
                    <a:gridCol w="2187190">
                      <a:extLst>
                        <a:ext uri="{9D8B030D-6E8A-4147-A177-3AD203B41FA5}">
                          <a16:colId xmlns:a16="http://schemas.microsoft.com/office/drawing/2014/main" val="1201041693"/>
                        </a:ext>
                      </a:extLst>
                    </a:gridCol>
                  </a:tblGrid>
                  <a:tr h="534112">
                    <a:tc>
                      <a:txBody>
                        <a:bodyPr/>
                        <a:lstStyle/>
                        <a:p>
                          <a:r>
                            <a:rPr lang="nl-NL" sz="2400" dirty="0" err="1" smtClean="0"/>
                            <a:t>Solving</a:t>
                          </a:r>
                          <a:r>
                            <a:rPr lang="nl-NL" sz="2400" baseline="0" dirty="0" smtClean="0"/>
                            <a:t> </a:t>
                          </a:r>
                          <a:r>
                            <a:rPr lang="nl-NL" sz="2400" baseline="0" dirty="0" err="1" smtClean="0"/>
                            <a:t>for</a:t>
                          </a:r>
                          <a:r>
                            <a:rPr lang="nl-NL" sz="2400" baseline="0" dirty="0" smtClean="0"/>
                            <a:t> v</a:t>
                          </a:r>
                          <a:r>
                            <a:rPr lang="nl-NL" sz="2400" dirty="0" smtClean="0"/>
                            <a:t>ariables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err="1" smtClean="0">
                              <a:latin typeface="+mj-lt"/>
                            </a:rPr>
                            <a:t>Symbol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err="1" smtClean="0">
                              <a:latin typeface="+mj-lt"/>
                            </a:rPr>
                            <a:t>Formula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772401"/>
                      </a:ext>
                    </a:extLst>
                  </a:tr>
                  <a:tr h="534112">
                    <a:tc>
                      <a:txBody>
                        <a:bodyPr/>
                        <a:lstStyle/>
                        <a:p>
                          <a:r>
                            <a:rPr lang="nl-NL" sz="2400" dirty="0" err="1" smtClean="0"/>
                            <a:t>Pore</a:t>
                          </a:r>
                          <a:r>
                            <a:rPr lang="nl-NL" sz="2400" dirty="0" smtClean="0"/>
                            <a:t> water </a:t>
                          </a:r>
                          <a:r>
                            <a:rPr lang="nl-NL" sz="2400" dirty="0" err="1" smtClean="0"/>
                            <a:t>pressure</a:t>
                          </a:r>
                          <a:r>
                            <a:rPr lang="nl-NL" sz="2400" dirty="0" smtClean="0"/>
                            <a:t> [Pa]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253482" t="-110345" r="-101114" b="-450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latin typeface="+mj-lt"/>
                            </a:rPr>
                            <a:t>-</a:t>
                          </a:r>
                          <a:endParaRPr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0510447"/>
                      </a:ext>
                    </a:extLst>
                  </a:tr>
                  <a:tr h="895194">
                    <a:tc>
                      <a:txBody>
                        <a:bodyPr/>
                        <a:lstStyle/>
                        <a:p>
                          <a:r>
                            <a:rPr lang="nl-NL" sz="2400" dirty="0" err="1" smtClean="0"/>
                            <a:t>Volumetric</a:t>
                          </a:r>
                          <a:r>
                            <a:rPr lang="nl-NL" sz="2400" dirty="0" smtClean="0"/>
                            <a:t> </a:t>
                          </a:r>
                          <a:r>
                            <a:rPr lang="nl-NL" sz="2400" dirty="0" err="1" smtClean="0"/>
                            <a:t>strain</a:t>
                          </a:r>
                          <a:r>
                            <a:rPr lang="nl-NL" sz="2400" dirty="0" smtClean="0"/>
                            <a:t> [-]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253482" t="-124490" r="-101114" b="-1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3482" t="-124490" r="-1114" b="-1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48591"/>
                      </a:ext>
                    </a:extLst>
                  </a:tr>
                  <a:tr h="895194">
                    <a:tc>
                      <a:txBody>
                        <a:bodyPr/>
                        <a:lstStyle/>
                        <a:p>
                          <a:r>
                            <a:rPr lang="nl-NL" sz="2400" smtClean="0"/>
                            <a:t>Vorticity [-]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253482" t="-224490" r="-101114" b="-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3482" t="-224490" r="-1114" b="-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1474784"/>
                      </a:ext>
                    </a:extLst>
                  </a:tr>
                  <a:tr h="534112">
                    <a:tc>
                      <a:txBody>
                        <a:bodyPr/>
                        <a:lstStyle/>
                        <a:p>
                          <a:r>
                            <a:rPr lang="nl-NL" sz="2400" i="1" dirty="0" smtClean="0"/>
                            <a:t>x</a:t>
                          </a:r>
                          <a:r>
                            <a:rPr lang="nl-NL" sz="2400" dirty="0" smtClean="0"/>
                            <a:t>- </a:t>
                          </a:r>
                          <a:r>
                            <a:rPr lang="nl-NL" sz="2400" dirty="0" err="1" smtClean="0"/>
                            <a:t>and</a:t>
                          </a:r>
                          <a:r>
                            <a:rPr lang="nl-NL" sz="2400" dirty="0" smtClean="0"/>
                            <a:t> </a:t>
                          </a:r>
                          <a:r>
                            <a:rPr lang="nl-NL" sz="2400" i="1" u="none" dirty="0" err="1" smtClean="0"/>
                            <a:t>z</a:t>
                          </a:r>
                          <a:r>
                            <a:rPr lang="nl-NL" sz="2400" dirty="0" smtClean="0"/>
                            <a:t>-displacement of </a:t>
                          </a:r>
                          <a:r>
                            <a:rPr lang="nl-NL" sz="2400" dirty="0" err="1" smtClean="0"/>
                            <a:t>soil</a:t>
                          </a:r>
                          <a:r>
                            <a:rPr lang="nl-NL" sz="2400" dirty="0" smtClean="0"/>
                            <a:t> [m]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253482" t="-542045" r="-101114" b="-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latin typeface="+mj-lt"/>
                            </a:rPr>
                            <a:t>-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71215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9941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87686" y="583475"/>
            <a:ext cx="11192828" cy="793912"/>
          </a:xfrm>
        </p:spPr>
        <p:txBody>
          <a:bodyPr>
            <a:normAutofit/>
          </a:bodyPr>
          <a:lstStyle/>
          <a:p>
            <a:r>
              <a:rPr lang="nl-NL" b="1" dirty="0" err="1"/>
              <a:t>Resulting</a:t>
            </a:r>
            <a:r>
              <a:rPr lang="nl-NL" b="1" dirty="0"/>
              <a:t> </a:t>
            </a:r>
            <a:r>
              <a:rPr lang="nl-NL" b="1" dirty="0" err="1"/>
              <a:t>physical</a:t>
            </a:r>
            <a:r>
              <a:rPr lang="nl-NL" b="1" dirty="0"/>
              <a:t> model (2D)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3984759"/>
                  </p:ext>
                </p:extLst>
              </p:nvPr>
            </p:nvGraphicFramePr>
            <p:xfrm>
              <a:off x="381965" y="1864868"/>
              <a:ext cx="11176623" cy="457085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053559">
                      <a:extLst>
                        <a:ext uri="{9D8B030D-6E8A-4147-A177-3AD203B41FA5}">
                          <a16:colId xmlns:a16="http://schemas.microsoft.com/office/drawing/2014/main" val="3625808266"/>
                        </a:ext>
                      </a:extLst>
                    </a:gridCol>
                    <a:gridCol w="1712546">
                      <a:extLst>
                        <a:ext uri="{9D8B030D-6E8A-4147-A177-3AD203B41FA5}">
                          <a16:colId xmlns:a16="http://schemas.microsoft.com/office/drawing/2014/main" val="226770229"/>
                        </a:ext>
                      </a:extLst>
                    </a:gridCol>
                    <a:gridCol w="3410518">
                      <a:extLst>
                        <a:ext uri="{9D8B030D-6E8A-4147-A177-3AD203B41FA5}">
                          <a16:colId xmlns:a16="http://schemas.microsoft.com/office/drawing/2014/main" val="3395751679"/>
                        </a:ext>
                      </a:extLst>
                    </a:gridCol>
                  </a:tblGrid>
                  <a:tr h="400594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Definitions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Symbols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err="1">
                              <a:latin typeface="+mj-lt"/>
                            </a:rPr>
                            <a:t>Formula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772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sz="2400" dirty="0">
                              <a:latin typeface="+mj-lt"/>
                            </a:rPr>
                            <a:t>Compressibility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l-NL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240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nl-NL" sz="2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sz="240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nl-NL" sz="240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oMath>
                          </a14:m>
                          <a:r>
                            <a:rPr lang="nl-NL" sz="2400" dirty="0">
                              <a:latin typeface="+mj-lt"/>
                            </a:rPr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+mj-lt"/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194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Effective</a:t>
                          </a:r>
                          <a:r>
                            <a:rPr lang="nl-NL" sz="2400" baseline="0" dirty="0">
                              <a:latin typeface="+mj-lt"/>
                            </a:rPr>
                            <a:t> s</a:t>
                          </a:r>
                          <a:r>
                            <a:rPr lang="nl-NL" sz="2400" dirty="0">
                              <a:latin typeface="+mj-lt"/>
                            </a:rPr>
                            <a:t>tress [Pa]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b>
                                  <m:sSub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𝑣𝑜𝑙</m:t>
                                    </m:r>
                                  </m:sub>
                                </m:sSub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d>
                                  <m:d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nl-NL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NL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nl-NL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den>
                                    </m:f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nl-NL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NL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nl-NL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6982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Hydraulic</a:t>
                          </a:r>
                          <a:r>
                            <a:rPr lang="nl-NL" sz="2400" baseline="0" dirty="0">
                              <a:latin typeface="+mj-lt"/>
                            </a:rPr>
                            <a:t> </a:t>
                          </a:r>
                          <a:r>
                            <a:rPr lang="nl-NL" sz="2400" baseline="0" dirty="0" err="1">
                              <a:latin typeface="+mj-lt"/>
                            </a:rPr>
                            <a:t>conductivity</a:t>
                          </a:r>
                          <a:r>
                            <a:rPr lang="nl-NL" sz="2400" baseline="0" dirty="0">
                              <a:latin typeface="+mj-lt"/>
                            </a:rPr>
                            <a:t> [m/s]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+mj-lt"/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04545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Lamé’s</a:t>
                          </a:r>
                          <a:r>
                            <a:rPr lang="nl-NL" sz="2400" dirty="0">
                              <a:latin typeface="+mj-lt"/>
                            </a:rPr>
                            <a:t> constants [Pa]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+mj-lt"/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6865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Porosity</a:t>
                          </a:r>
                          <a:r>
                            <a:rPr lang="nl-NL" sz="2400" dirty="0">
                              <a:latin typeface="+mj-lt"/>
                            </a:rPr>
                            <a:t> [-]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+mj-lt"/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05518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+mj-lt"/>
                            </a:rPr>
                            <a:t>Specific weight of the pore water [Pa]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+mj-lt"/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445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sz="2400">
                              <a:latin typeface="+mj-lt"/>
                            </a:rPr>
                            <a:t>Stopping</a:t>
                          </a:r>
                          <a:r>
                            <a:rPr lang="nl-NL" sz="2400" baseline="0">
                              <a:latin typeface="+mj-lt"/>
                            </a:rPr>
                            <a:t> time [s]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end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+mj-lt"/>
                            </a:rPr>
                            <a:t>-</a:t>
                          </a:r>
                          <a:endParaRPr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62438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sz="2400" dirty="0">
                              <a:latin typeface="+mj-lt"/>
                            </a:rPr>
                            <a:t>Time [s]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+mj-lt"/>
                            </a:rPr>
                            <a:t>-</a:t>
                          </a:r>
                          <a:endParaRPr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93225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3984759"/>
                  </p:ext>
                </p:extLst>
              </p:nvPr>
            </p:nvGraphicFramePr>
            <p:xfrm>
              <a:off x="381965" y="1864868"/>
              <a:ext cx="11176623" cy="457085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053559">
                      <a:extLst>
                        <a:ext uri="{9D8B030D-6E8A-4147-A177-3AD203B41FA5}">
                          <a16:colId xmlns:a16="http://schemas.microsoft.com/office/drawing/2014/main" val="3625808266"/>
                        </a:ext>
                      </a:extLst>
                    </a:gridCol>
                    <a:gridCol w="1712546">
                      <a:extLst>
                        <a:ext uri="{9D8B030D-6E8A-4147-A177-3AD203B41FA5}">
                          <a16:colId xmlns:a16="http://schemas.microsoft.com/office/drawing/2014/main" val="226770229"/>
                        </a:ext>
                      </a:extLst>
                    </a:gridCol>
                    <a:gridCol w="3410518">
                      <a:extLst>
                        <a:ext uri="{9D8B030D-6E8A-4147-A177-3AD203B41FA5}">
                          <a16:colId xmlns:a16="http://schemas.microsoft.com/office/drawing/2014/main" val="339575167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Definitions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Symbols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err="1">
                              <a:latin typeface="+mj-lt"/>
                            </a:rPr>
                            <a:t>Formula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7724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01" t="-109333" r="-85010" b="-8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4093" t="-109333" r="-200712" b="-8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+mj-lt"/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194883"/>
                      </a:ext>
                    </a:extLst>
                  </a:tr>
                  <a:tr h="913257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Effective</a:t>
                          </a:r>
                          <a:r>
                            <a:rPr lang="nl-NL" sz="2400" baseline="0" dirty="0">
                              <a:latin typeface="+mj-lt"/>
                            </a:rPr>
                            <a:t> s</a:t>
                          </a:r>
                          <a:r>
                            <a:rPr lang="nl-NL" sz="2400" dirty="0">
                              <a:latin typeface="+mj-lt"/>
                            </a:rPr>
                            <a:t>tress [Pa]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4093" t="-104667" r="-200712" b="-3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227857" t="-104667" r="-714" b="-3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69829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Hydraulic</a:t>
                          </a:r>
                          <a:r>
                            <a:rPr lang="nl-NL" sz="2400" baseline="0" dirty="0">
                              <a:latin typeface="+mj-lt"/>
                            </a:rPr>
                            <a:t> </a:t>
                          </a:r>
                          <a:r>
                            <a:rPr lang="nl-NL" sz="2400" baseline="0" dirty="0" err="1">
                              <a:latin typeface="+mj-lt"/>
                            </a:rPr>
                            <a:t>conductivity</a:t>
                          </a:r>
                          <a:r>
                            <a:rPr lang="nl-NL" sz="2400" baseline="0" dirty="0">
                              <a:latin typeface="+mj-lt"/>
                            </a:rPr>
                            <a:t> [m/s]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4093" t="-409333" r="-200712" b="-5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+mj-lt"/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045453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Lamé’s</a:t>
                          </a:r>
                          <a:r>
                            <a:rPr lang="nl-NL" sz="2400" dirty="0">
                              <a:latin typeface="+mj-lt"/>
                            </a:rPr>
                            <a:t> constants [Pa]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4093" t="-502632" r="-200712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+mj-lt"/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686572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Porosity</a:t>
                          </a:r>
                          <a:r>
                            <a:rPr lang="nl-NL" sz="2400" dirty="0">
                              <a:latin typeface="+mj-lt"/>
                            </a:rPr>
                            <a:t> [-]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4093" t="-610667" r="-200712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+mj-lt"/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055185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+mj-lt"/>
                            </a:rPr>
                            <a:t>Specific weight of the pore water [Pa]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4093" t="-710667" r="-200712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+mj-lt"/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44527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nl-NL" sz="2400">
                              <a:latin typeface="+mj-lt"/>
                            </a:rPr>
                            <a:t>Stopping</a:t>
                          </a:r>
                          <a:r>
                            <a:rPr lang="nl-NL" sz="2400" baseline="0">
                              <a:latin typeface="+mj-lt"/>
                            </a:rPr>
                            <a:t> time [s]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4093" t="-810667" r="-200712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+mj-lt"/>
                            </a:rPr>
                            <a:t>-</a:t>
                          </a:r>
                          <a:endParaRPr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62438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nl-NL" sz="2400" dirty="0">
                              <a:latin typeface="+mj-lt"/>
                            </a:rPr>
                            <a:t>Time [s]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354093" t="-910667" r="-200712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+mj-lt"/>
                            </a:rPr>
                            <a:t>-</a:t>
                          </a:r>
                          <a:endParaRPr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932258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59418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87686" y="583475"/>
            <a:ext cx="11192828" cy="840211"/>
          </a:xfrm>
        </p:spPr>
        <p:txBody>
          <a:bodyPr>
            <a:normAutofit/>
          </a:bodyPr>
          <a:lstStyle/>
          <a:p>
            <a:r>
              <a:rPr lang="nl-NL" b="1" dirty="0" err="1"/>
              <a:t>Resulting</a:t>
            </a:r>
            <a:r>
              <a:rPr lang="nl-NL" b="1" dirty="0"/>
              <a:t> </a:t>
            </a:r>
            <a:r>
              <a:rPr lang="nl-NL" b="1" dirty="0" err="1"/>
              <a:t>physical</a:t>
            </a:r>
            <a:r>
              <a:rPr lang="nl-NL" b="1" dirty="0"/>
              <a:t> model (2D)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5039766"/>
                  </p:ext>
                </p:extLst>
              </p:nvPr>
            </p:nvGraphicFramePr>
            <p:xfrm>
              <a:off x="243069" y="1694722"/>
              <a:ext cx="11620982" cy="425780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683169">
                      <a:extLst>
                        <a:ext uri="{9D8B030D-6E8A-4147-A177-3AD203B41FA5}">
                          <a16:colId xmlns:a16="http://schemas.microsoft.com/office/drawing/2014/main" val="705980200"/>
                        </a:ext>
                      </a:extLst>
                    </a:gridCol>
                    <a:gridCol w="5937813">
                      <a:extLst>
                        <a:ext uri="{9D8B030D-6E8A-4147-A177-3AD203B41FA5}">
                          <a16:colId xmlns:a16="http://schemas.microsoft.com/office/drawing/2014/main" val="2523611293"/>
                        </a:ext>
                      </a:extLst>
                    </a:gridCol>
                  </a:tblGrid>
                  <a:tr h="456103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Formulas</a:t>
                          </a:r>
                          <a:r>
                            <a:rPr lang="nl-NL" sz="2400" dirty="0">
                              <a:latin typeface="+mj-lt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, 0</m:t>
                                    </m:r>
                                  </m:e>
                                </m:d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×(0,</m:t>
                                </m:r>
                                <m:sSub>
                                  <m:sSub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𝑒𝑛𝑑</m:t>
                                    </m:r>
                                  </m:sub>
                                </m:sSub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2508515"/>
                      </a:ext>
                    </a:extLst>
                  </a:tr>
                  <a:tr h="343336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Vorticity</a:t>
                          </a:r>
                          <a:r>
                            <a:rPr lang="nl-NL" sz="2400" baseline="0" dirty="0">
                              <a:latin typeface="+mj-lt"/>
                            </a:rPr>
                            <a:t> </a:t>
                          </a:r>
                          <a:r>
                            <a:rPr lang="nl-NL" sz="2400" baseline="0" dirty="0" err="1">
                              <a:latin typeface="+mj-lt"/>
                            </a:rPr>
                            <a:t>equation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Wingdings" panose="05000000000000000000" pitchFamily="2" charset="2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2400" b="0" i="0" smtClean="0"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p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400" b="0" i="1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8041785"/>
                      </a:ext>
                    </a:extLst>
                  </a:tr>
                  <a:tr h="627462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Volumetric</a:t>
                          </a:r>
                          <a:r>
                            <a:rPr lang="nl-NL" sz="2400" dirty="0">
                              <a:latin typeface="+mj-lt"/>
                            </a:rPr>
                            <a:t> </a:t>
                          </a:r>
                          <a:r>
                            <a:rPr lang="nl-NL" sz="2400" dirty="0" err="1">
                              <a:latin typeface="+mj-lt"/>
                            </a:rPr>
                            <a:t>strain</a:t>
                          </a:r>
                          <a:r>
                            <a:rPr lang="nl-NL" sz="2400" dirty="0">
                              <a:latin typeface="+mj-lt"/>
                            </a:rPr>
                            <a:t> </a:t>
                          </a:r>
                          <a:r>
                            <a:rPr lang="nl-NL" sz="2400" dirty="0" err="1">
                              <a:latin typeface="+mj-lt"/>
                            </a:rPr>
                            <a:t>equation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𝑣𝑜𝑙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d>
                                  <m:d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2400" b="0" i="0" smtClean="0"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p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𝑣𝑜𝑙</m:t>
                                    </m:r>
                                  </m:sub>
                                </m:sSub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f>
                                  <m:f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num>
                                  <m:den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0397049"/>
                      </a:ext>
                    </a:extLst>
                  </a:tr>
                  <a:tr h="614149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Pore</a:t>
                          </a:r>
                          <a:r>
                            <a:rPr lang="nl-NL" sz="2400" dirty="0">
                              <a:latin typeface="+mj-lt"/>
                            </a:rPr>
                            <a:t> water </a:t>
                          </a:r>
                          <a:r>
                            <a:rPr lang="nl-NL" sz="2400" dirty="0" err="1">
                              <a:latin typeface="+mj-lt"/>
                            </a:rPr>
                            <a:t>pressure</a:t>
                          </a:r>
                          <a:r>
                            <a:rPr lang="nl-NL" sz="2400" dirty="0">
                              <a:latin typeface="+mj-lt"/>
                            </a:rPr>
                            <a:t> </a:t>
                          </a:r>
                          <a:r>
                            <a:rPr lang="nl-NL" sz="2400" dirty="0" err="1">
                              <a:latin typeface="+mj-lt"/>
                            </a:rPr>
                            <a:t>equation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f>
                                  <m:f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num>
                                  <m:den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sSup>
                                  <m:sSup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2400" b="0" i="0" smtClean="0"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p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ϵ</m:t>
                                        </m:r>
                                      </m:e>
                                      <m:sub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𝑣𝑜𝑙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4481132"/>
                      </a:ext>
                    </a:extLst>
                  </a:tr>
                  <a:tr h="568660">
                    <a:tc>
                      <a:txBody>
                        <a:bodyPr/>
                        <a:lstStyle/>
                        <a:p>
                          <a:r>
                            <a:rPr lang="nl-NL" sz="2400" dirty="0">
                              <a:latin typeface="+mj-lt"/>
                            </a:rPr>
                            <a:t>Displacement in </a:t>
                          </a:r>
                          <a:r>
                            <a:rPr lang="nl-NL" sz="2400" dirty="0" err="1">
                              <a:latin typeface="+mj-lt"/>
                            </a:rPr>
                            <a:t>horizontal-direction</a:t>
                          </a:r>
                          <a:r>
                            <a:rPr lang="nl-NL" sz="2400" baseline="0" dirty="0">
                              <a:latin typeface="+mj-lt"/>
                            </a:rPr>
                            <a:t> </a:t>
                          </a:r>
                          <a:r>
                            <a:rPr lang="nl-NL" sz="2400" baseline="0" dirty="0" err="1">
                              <a:latin typeface="+mj-lt"/>
                            </a:rPr>
                            <a:t>equation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2400" b="0" i="0" smtClean="0"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p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𝜕𝜔</m:t>
                                    </m:r>
                                  </m:num>
                                  <m:den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f>
                                  <m:f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nl-NL" sz="2400" b="0" i="1" smtClean="0">
                                            <a:latin typeface="Cambria Math" panose="02040503050406030204" pitchFamily="18" charset="0"/>
                                          </a:rPr>
                                          <m:t>𝑣𝑜𝑙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0790104"/>
                      </a:ext>
                    </a:extLst>
                  </a:tr>
                  <a:tr h="635709">
                    <a:tc>
                      <a:txBody>
                        <a:bodyPr/>
                        <a:lstStyle/>
                        <a:p>
                          <a:r>
                            <a:rPr lang="nl-NL" sz="2400" dirty="0">
                              <a:latin typeface="+mj-lt"/>
                            </a:rPr>
                            <a:t>Displacement in </a:t>
                          </a:r>
                          <a:r>
                            <a:rPr lang="nl-NL" sz="2400" dirty="0" err="1">
                              <a:latin typeface="+mj-lt"/>
                            </a:rPr>
                            <a:t>vertical-direction</a:t>
                          </a:r>
                          <a:r>
                            <a:rPr lang="nl-NL" sz="2400" baseline="0" dirty="0">
                              <a:latin typeface="+mj-lt"/>
                            </a:rPr>
                            <a:t> </a:t>
                          </a:r>
                          <a:r>
                            <a:rPr lang="nl-NL" sz="2400" baseline="0" dirty="0" err="1">
                              <a:latin typeface="+mj-lt"/>
                            </a:rPr>
                            <a:t>equation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2400"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p>
                                    <m:r>
                                      <a:rPr lang="nl-NL" sz="24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𝜕𝜔</m:t>
                                    </m:r>
                                  </m:num>
                                  <m:den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f>
                                  <m:fPr>
                                    <m:ctrlP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NL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nl-NL" sz="2400" i="1">
                                            <a:latin typeface="Cambria Math" panose="02040503050406030204" pitchFamily="18" charset="0"/>
                                          </a:rPr>
                                          <m:t>𝑣𝑜𝑙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90989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5039766"/>
                  </p:ext>
                </p:extLst>
              </p:nvPr>
            </p:nvGraphicFramePr>
            <p:xfrm>
              <a:off x="243069" y="1694722"/>
              <a:ext cx="11620982" cy="425780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683169">
                      <a:extLst>
                        <a:ext uri="{9D8B030D-6E8A-4147-A177-3AD203B41FA5}">
                          <a16:colId xmlns:a16="http://schemas.microsoft.com/office/drawing/2014/main" val="705980200"/>
                        </a:ext>
                      </a:extLst>
                    </a:gridCol>
                    <a:gridCol w="5937813">
                      <a:extLst>
                        <a:ext uri="{9D8B030D-6E8A-4147-A177-3AD203B41FA5}">
                          <a16:colId xmlns:a16="http://schemas.microsoft.com/office/drawing/2014/main" val="252361129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Formulas</a:t>
                          </a:r>
                          <a:r>
                            <a:rPr lang="nl-NL" sz="2400" dirty="0">
                              <a:latin typeface="+mj-lt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95795" t="-10667" r="-410" b="-86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250851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Vorticity</a:t>
                          </a:r>
                          <a:r>
                            <a:rPr lang="nl-NL" sz="2400" baseline="0" dirty="0">
                              <a:latin typeface="+mj-lt"/>
                            </a:rPr>
                            <a:t> </a:t>
                          </a:r>
                          <a:r>
                            <a:rPr lang="nl-NL" sz="2400" baseline="0" dirty="0" err="1">
                              <a:latin typeface="+mj-lt"/>
                            </a:rPr>
                            <a:t>equation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95795" t="-110667" r="-410" b="-76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8041785"/>
                      </a:ext>
                    </a:extLst>
                  </a:tr>
                  <a:tr h="848741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Volumetric</a:t>
                          </a:r>
                          <a:r>
                            <a:rPr lang="nl-NL" sz="2400" dirty="0">
                              <a:latin typeface="+mj-lt"/>
                            </a:rPr>
                            <a:t> </a:t>
                          </a:r>
                          <a:r>
                            <a:rPr lang="nl-NL" sz="2400" dirty="0" err="1">
                              <a:latin typeface="+mj-lt"/>
                            </a:rPr>
                            <a:t>strain</a:t>
                          </a:r>
                          <a:r>
                            <a:rPr lang="nl-NL" sz="2400" dirty="0">
                              <a:latin typeface="+mj-lt"/>
                            </a:rPr>
                            <a:t> </a:t>
                          </a:r>
                          <a:r>
                            <a:rPr lang="nl-NL" sz="2400" dirty="0" err="1">
                              <a:latin typeface="+mj-lt"/>
                            </a:rPr>
                            <a:t>equation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95795" t="-113669" r="-410" b="-3107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0397049"/>
                      </a:ext>
                    </a:extLst>
                  </a:tr>
                  <a:tr h="848741">
                    <a:tc>
                      <a:txBody>
                        <a:bodyPr/>
                        <a:lstStyle/>
                        <a:p>
                          <a:r>
                            <a:rPr lang="nl-NL" sz="2400" dirty="0" err="1">
                              <a:latin typeface="+mj-lt"/>
                            </a:rPr>
                            <a:t>Pore</a:t>
                          </a:r>
                          <a:r>
                            <a:rPr lang="nl-NL" sz="2400" dirty="0">
                              <a:latin typeface="+mj-lt"/>
                            </a:rPr>
                            <a:t> water </a:t>
                          </a:r>
                          <a:r>
                            <a:rPr lang="nl-NL" sz="2400" dirty="0" err="1">
                              <a:latin typeface="+mj-lt"/>
                            </a:rPr>
                            <a:t>pressure</a:t>
                          </a:r>
                          <a:r>
                            <a:rPr lang="nl-NL" sz="2400" dirty="0">
                              <a:latin typeface="+mj-lt"/>
                            </a:rPr>
                            <a:t> </a:t>
                          </a:r>
                          <a:r>
                            <a:rPr lang="nl-NL" sz="2400" dirty="0" err="1">
                              <a:latin typeface="+mj-lt"/>
                            </a:rPr>
                            <a:t>equation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95795" t="-212143" r="-410" b="-2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448113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nl-NL" sz="2400" dirty="0">
                              <a:latin typeface="+mj-lt"/>
                            </a:rPr>
                            <a:t>Displacement in </a:t>
                          </a:r>
                          <a:r>
                            <a:rPr lang="nl-NL" sz="2400" dirty="0" err="1">
                              <a:latin typeface="+mj-lt"/>
                            </a:rPr>
                            <a:t>horizontal-direction</a:t>
                          </a:r>
                          <a:r>
                            <a:rPr lang="nl-NL" sz="2400" baseline="0" dirty="0">
                              <a:latin typeface="+mj-lt"/>
                            </a:rPr>
                            <a:t> </a:t>
                          </a:r>
                          <a:r>
                            <a:rPr lang="nl-NL" sz="2400" baseline="0" dirty="0" err="1">
                              <a:latin typeface="+mj-lt"/>
                            </a:rPr>
                            <a:t>equation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95795" t="-323704" r="-410" b="-1162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079010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nl-NL" sz="2400" dirty="0">
                              <a:latin typeface="+mj-lt"/>
                            </a:rPr>
                            <a:t>Displacement in </a:t>
                          </a:r>
                          <a:r>
                            <a:rPr lang="nl-NL" sz="2400" dirty="0" err="1">
                              <a:latin typeface="+mj-lt"/>
                            </a:rPr>
                            <a:t>vertical-direction</a:t>
                          </a:r>
                          <a:r>
                            <a:rPr lang="nl-NL" sz="2400" baseline="0" dirty="0">
                              <a:latin typeface="+mj-lt"/>
                            </a:rPr>
                            <a:t> </a:t>
                          </a:r>
                          <a:r>
                            <a:rPr lang="nl-NL" sz="2400" baseline="0" dirty="0" err="1">
                              <a:latin typeface="+mj-lt"/>
                            </a:rPr>
                            <a:t>equation</a:t>
                          </a:r>
                          <a:endParaRPr lang="nl-NL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95795" t="-423704" r="-410" b="-162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0989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6547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3"/>
          </p:nvPr>
        </p:nvSpPr>
        <p:spPr>
          <a:xfrm>
            <a:off x="277696" y="1871555"/>
            <a:ext cx="5995782" cy="64722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600" dirty="0" err="1"/>
              <a:t>Boundary</a:t>
            </a:r>
            <a:r>
              <a:rPr lang="nl-NL" sz="2600" dirty="0"/>
              <a:t> </a:t>
            </a:r>
            <a:r>
              <a:rPr lang="nl-NL" sz="2600" dirty="0" err="1"/>
              <a:t>conditions</a:t>
            </a:r>
            <a:endParaRPr lang="nl-NL" sz="26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3612" y="464241"/>
            <a:ext cx="10923588" cy="948047"/>
          </a:xfrm>
        </p:spPr>
        <p:txBody>
          <a:bodyPr/>
          <a:lstStyle/>
          <a:p>
            <a:r>
              <a:rPr lang="nl-NL" b="1" dirty="0"/>
              <a:t>The model of</a:t>
            </a:r>
            <a:r>
              <a:rPr lang="nl-NL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nl-NL" b="1" dirty="0" err="1">
                <a:solidFill>
                  <a:srgbClr val="F0A225"/>
                </a:solidFill>
              </a:rPr>
              <a:t>Biot</a:t>
            </a:r>
            <a:r>
              <a:rPr lang="nl-NL" b="1" dirty="0"/>
              <a:t> (2D)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563282" y="5823285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16" name="Tijdelijke aanduiding voor tekst 3"/>
          <p:cNvSpPr txBox="1">
            <a:spLocks/>
          </p:cNvSpPr>
          <p:nvPr/>
        </p:nvSpPr>
        <p:spPr>
          <a:xfrm>
            <a:off x="6919423" y="1871555"/>
            <a:ext cx="5995782" cy="647228"/>
          </a:xfrm>
          <a:prstGeom prst="rect">
            <a:avLst/>
          </a:prstGeom>
          <a:noFill/>
        </p:spPr>
        <p:txBody>
          <a:bodyPr vert="horz" lIns="180000" tIns="180000" rIns="180000" bIns="7200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None/>
              <a:defRPr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None/>
              <a:defRPr sz="16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None/>
              <a:defRPr sz="16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None/>
              <a:defRPr sz="16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600" dirty="0" err="1"/>
              <a:t>initial</a:t>
            </a:r>
            <a:r>
              <a:rPr lang="nl-NL" sz="2600" dirty="0"/>
              <a:t> </a:t>
            </a:r>
            <a:r>
              <a:rPr lang="nl-NL" sz="2600" dirty="0" err="1"/>
              <a:t>conditions</a:t>
            </a:r>
            <a:endParaRPr lang="nl-NL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/>
              <p:cNvSpPr txBox="1"/>
              <p:nvPr/>
            </p:nvSpPr>
            <p:spPr>
              <a:xfrm>
                <a:off x="443482" y="6023746"/>
                <a:ext cx="61784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2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sz="2200" b="0" i="1" smtClean="0">
                            <a:latin typeface="Cambria Math" panose="02040503050406030204" pitchFamily="18" charset="0"/>
                          </a:rPr>
                          <m:t>𝑥𝑧</m:t>
                        </m:r>
                      </m:sub>
                    </m:sSub>
                    <m:r>
                      <a:rPr lang="nl-NL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NL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sz="22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nl-NL" sz="22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200" dirty="0"/>
                  <a:t>only </a:t>
                </a:r>
                <a:r>
                  <a:rPr lang="nl-NL" sz="2200" dirty="0" err="1"/>
                  <a:t>depend</a:t>
                </a:r>
                <a:r>
                  <a:rPr lang="nl-NL" sz="2200" dirty="0"/>
                  <a:t> on time.</a:t>
                </a:r>
              </a:p>
            </p:txBody>
          </p:sp>
        </mc:Choice>
        <mc:Fallback xmlns="">
          <p:sp>
            <p:nvSpPr>
              <p:cNvPr id="18" name="Tekstvak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82" y="6023746"/>
                <a:ext cx="6178459" cy="430887"/>
              </a:xfrm>
              <a:prstGeom prst="rect">
                <a:avLst/>
              </a:prstGeom>
              <a:blipFill>
                <a:blip r:embed="rId2"/>
                <a:stretch>
                  <a:fillRect l="-1283" t="-11268" b="-267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el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670440"/>
                  </p:ext>
                </p:extLst>
              </p:nvPr>
            </p:nvGraphicFramePr>
            <p:xfrm>
              <a:off x="443482" y="2647061"/>
              <a:ext cx="6316131" cy="324840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909062">
                      <a:extLst>
                        <a:ext uri="{9D8B030D-6E8A-4147-A177-3AD203B41FA5}">
                          <a16:colId xmlns:a16="http://schemas.microsoft.com/office/drawing/2014/main" val="3485069266"/>
                        </a:ext>
                      </a:extLst>
                    </a:gridCol>
                    <a:gridCol w="4407069">
                      <a:extLst>
                        <a:ext uri="{9D8B030D-6E8A-4147-A177-3AD203B41FA5}">
                          <a16:colId xmlns:a16="http://schemas.microsoft.com/office/drawing/2014/main" val="30561189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Boundary</a:t>
                          </a:r>
                          <a:endParaRPr lang="nl-N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Condition</a:t>
                          </a:r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5624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4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𝜇𝜔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 −2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𝑥𝑧</m:t>
                                  </m:r>
                                </m:sub>
                              </m:sSub>
                            </m:oMath>
                          </a14:m>
                          <a:endParaRPr lang="nl-NL" sz="2400" dirty="0"/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𝑧𝑧</m:t>
                                  </m:r>
                                </m:sub>
                              </m:sSub>
                            </m:oMath>
                          </a14:m>
                          <a:endParaRPr lang="nl-NL" sz="2400" dirty="0"/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𝑣𝑜𝑙</m:t>
                                  </m:r>
                                </m:sub>
                              </m:s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12686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nl-NL" sz="24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𝑣𝑜𝑙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4219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=0,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nl-N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  <m:t>𝑣𝑜𝑙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80229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el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670440"/>
                  </p:ext>
                </p:extLst>
              </p:nvPr>
            </p:nvGraphicFramePr>
            <p:xfrm>
              <a:off x="443482" y="2647061"/>
              <a:ext cx="6316131" cy="324840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909062">
                      <a:extLst>
                        <a:ext uri="{9D8B030D-6E8A-4147-A177-3AD203B41FA5}">
                          <a16:colId xmlns:a16="http://schemas.microsoft.com/office/drawing/2014/main" val="3485069266"/>
                        </a:ext>
                      </a:extLst>
                    </a:gridCol>
                    <a:gridCol w="4407069">
                      <a:extLst>
                        <a:ext uri="{9D8B030D-6E8A-4147-A177-3AD203B41FA5}">
                          <a16:colId xmlns:a16="http://schemas.microsoft.com/office/drawing/2014/main" val="305611899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nl-NL" sz="2400" dirty="0" err="1" smtClean="0"/>
                            <a:t>Boundary</a:t>
                          </a:r>
                          <a:endParaRPr lang="nl-N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dirty="0" err="1" smtClean="0"/>
                            <a:t>Condition</a:t>
                          </a:r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5624086"/>
                      </a:ext>
                    </a:extLst>
                  </a:tr>
                  <a:tr h="1532763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319" t="-32937" r="-232907" b="-82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43370" t="-32937" r="-691" b="-829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1268678"/>
                      </a:ext>
                    </a:extLst>
                  </a:tr>
                  <a:tr h="629222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319" t="-322115" r="-232907" b="-100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43370" t="-322115" r="-691" b="-100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421926"/>
                      </a:ext>
                    </a:extLst>
                  </a:tr>
                  <a:tr h="629222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319" t="-426214" r="-232907" b="-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43370" t="-426214" r="-691" b="-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0229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Afgeronde rechthoek 14"/>
          <p:cNvSpPr/>
          <p:nvPr/>
        </p:nvSpPr>
        <p:spPr>
          <a:xfrm>
            <a:off x="2686345" y="4053020"/>
            <a:ext cx="2765331" cy="576854"/>
          </a:xfrm>
          <a:prstGeom prst="roundRect">
            <a:avLst/>
          </a:prstGeom>
          <a:noFill/>
          <a:ln w="38100">
            <a:solidFill>
              <a:srgbClr val="D52B1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el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6046176"/>
                  </p:ext>
                </p:extLst>
              </p:nvPr>
            </p:nvGraphicFramePr>
            <p:xfrm>
              <a:off x="6919423" y="2637684"/>
              <a:ext cx="5129823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237813">
                      <a:extLst>
                        <a:ext uri="{9D8B030D-6E8A-4147-A177-3AD203B41FA5}">
                          <a16:colId xmlns:a16="http://schemas.microsoft.com/office/drawing/2014/main" val="3769409338"/>
                        </a:ext>
                      </a:extLst>
                    </a:gridCol>
                    <a:gridCol w="3892010">
                      <a:extLst>
                        <a:ext uri="{9D8B030D-6E8A-4147-A177-3AD203B41FA5}">
                          <a16:colId xmlns:a16="http://schemas.microsoft.com/office/drawing/2014/main" val="14980099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Initial</a:t>
                          </a:r>
                          <a:endParaRPr lang="nl-N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dirty="0" err="1"/>
                            <a:t>Condition</a:t>
                          </a:r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8350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nl-NL" sz="2400" smtClean="0">
                                        <a:latin typeface="Cambria Math" panose="02040503050406030204" pitchFamily="18" charset="0"/>
                                      </a:rPr>
                                      <m:t>𝑣𝑜𝑙</m:t>
                                    </m:r>
                                  </m:sub>
                                </m:sSub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nl-NL" sz="240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41298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el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6046176"/>
                  </p:ext>
                </p:extLst>
              </p:nvPr>
            </p:nvGraphicFramePr>
            <p:xfrm>
              <a:off x="6919423" y="2637684"/>
              <a:ext cx="5129823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237813">
                      <a:extLst>
                        <a:ext uri="{9D8B030D-6E8A-4147-A177-3AD203B41FA5}">
                          <a16:colId xmlns:a16="http://schemas.microsoft.com/office/drawing/2014/main" val="3769409338"/>
                        </a:ext>
                      </a:extLst>
                    </a:gridCol>
                    <a:gridCol w="3892010">
                      <a:extLst>
                        <a:ext uri="{9D8B030D-6E8A-4147-A177-3AD203B41FA5}">
                          <a16:colId xmlns:a16="http://schemas.microsoft.com/office/drawing/2014/main" val="149800995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nl-NL" sz="2400" dirty="0" err="1" smtClean="0"/>
                            <a:t>Initial</a:t>
                          </a:r>
                          <a:endParaRPr lang="nl-N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sz="2400" dirty="0" err="1" smtClean="0"/>
                            <a:t>Condition</a:t>
                          </a:r>
                          <a:endParaRPr lang="nl-N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835095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4"/>
                          <a:stretch>
                            <a:fillRect l="-493" t="-110667" r="-316749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4"/>
                          <a:stretch>
                            <a:fillRect l="-31925" t="-110667" r="-626" b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41298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1879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6" grpId="0"/>
      <p:bldP spid="18" grpId="0"/>
      <p:bldP spid="15" grpId="0" animBg="1"/>
    </p:bldLst>
  </p:timing>
</p:sld>
</file>

<file path=ppt/theme/theme1.xml><?xml version="1.0" encoding="utf-8"?>
<a:theme xmlns:a="http://schemas.openxmlformats.org/drawingml/2006/main" name="IenW Engel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18067 RIJK - Sjabloon 16x9 Hemelblauw</Template>
  <TotalTime>1424</TotalTime>
  <Words>2993</Words>
  <Application>Microsoft Office PowerPoint</Application>
  <PresentationFormat>Breedbeeld</PresentationFormat>
  <Paragraphs>523</Paragraphs>
  <Slides>54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54</vt:i4>
      </vt:variant>
    </vt:vector>
  </HeadingPairs>
  <TitlesOfParts>
    <vt:vector size="60" baseType="lpstr">
      <vt:lpstr>Arial</vt:lpstr>
      <vt:lpstr>Calibri</vt:lpstr>
      <vt:lpstr>Cambria Math</vt:lpstr>
      <vt:lpstr>Verdana</vt:lpstr>
      <vt:lpstr>Wingdings</vt:lpstr>
      <vt:lpstr>IenW Engels 16:9</vt:lpstr>
      <vt:lpstr>Compressible  vs. incompressible pore water in  fully-saturated poroelastic soil</vt:lpstr>
      <vt:lpstr>PowerPoint-presentatie</vt:lpstr>
      <vt:lpstr>Contents</vt:lpstr>
      <vt:lpstr>Assumptions</vt:lpstr>
      <vt:lpstr>Assumptions</vt:lpstr>
      <vt:lpstr>Resulting physical model (2D)</vt:lpstr>
      <vt:lpstr>Resulting physical model (2D)</vt:lpstr>
      <vt:lpstr>Resulting physical model (2D)</vt:lpstr>
      <vt:lpstr>The model of Biot (2D)</vt:lpstr>
      <vt:lpstr>The model of  Van Damme and Den Ouden-Van der Horst (2D)</vt:lpstr>
      <vt:lpstr>Resulting physical models (1D)</vt:lpstr>
      <vt:lpstr>Resulting physical models (1D)</vt:lpstr>
      <vt:lpstr>The model of Biot (1D)</vt:lpstr>
      <vt:lpstr>The model of  Van Damme and Den Ouden-Van der Horst (1D)</vt:lpstr>
      <vt:lpstr>#solutions: Biot’s model and new model (1D)</vt:lpstr>
      <vt:lpstr>Stationary: Biot’s model and new model (1D)</vt:lpstr>
      <vt:lpstr>FEM: Biot’s model and new model (1D)</vt:lpstr>
      <vt:lpstr>BE: Biot’s model and new model (1D)</vt:lpstr>
      <vt:lpstr>Biot (1D): Results for compressible water</vt:lpstr>
      <vt:lpstr>Biot (1D): Results for incompressible water</vt:lpstr>
      <vt:lpstr>New (1D): Results for compressible water</vt:lpstr>
      <vt:lpstr>New (1D): Results for incompressible water</vt:lpstr>
      <vt:lpstr>Conclusion &amp; Discussion:</vt:lpstr>
      <vt:lpstr>Further research</vt:lpstr>
      <vt:lpstr>Further research</vt:lpstr>
      <vt:lpstr>Compressible  vs. incompressible pore water in  fully-saturated poroelastic soil</vt:lpstr>
      <vt:lpstr>Bibliography</vt:lpstr>
      <vt:lpstr>Extra slides</vt:lpstr>
      <vt:lpstr>Properties of fine sand and medium sand</vt:lpstr>
      <vt:lpstr>The models in general  (2D)</vt:lpstr>
      <vt:lpstr>The models in general  (2D)</vt:lpstr>
      <vt:lpstr>The models in general  (2D)</vt:lpstr>
      <vt:lpstr>The models in general  (2D)</vt:lpstr>
      <vt:lpstr>The models in general (2D)</vt:lpstr>
      <vt:lpstr>FEM: Biot’s model and new model (1D)</vt:lpstr>
      <vt:lpstr>Biot (1D): Results for compressible water</vt:lpstr>
      <vt:lpstr>Biot (1D): Results for compressible water</vt:lpstr>
      <vt:lpstr>Biot (1D): Results for compressible water</vt:lpstr>
      <vt:lpstr>Biot (1D): Results for incompressible water</vt:lpstr>
      <vt:lpstr>Biot (1D): Results for incompressible water</vt:lpstr>
      <vt:lpstr>New (1D): Results for compressible water</vt:lpstr>
      <vt:lpstr>New (1D): Results for compressible water</vt:lpstr>
      <vt:lpstr>New (1D): Results for incompressible water</vt:lpstr>
      <vt:lpstr>New (1D): Results for incompressible water</vt:lpstr>
      <vt:lpstr>FEM: Biot’s model and new model (1D)</vt:lpstr>
      <vt:lpstr>Biot (1D): Results for compressible water</vt:lpstr>
      <vt:lpstr>Biot (1D): Results for incompressible water</vt:lpstr>
      <vt:lpstr>New (1D): Results for compressible water</vt:lpstr>
      <vt:lpstr>New (1D): Results for incompressible water</vt:lpstr>
      <vt:lpstr>Conclusion &amp; Discussion (Biot’s model, 1 layer):</vt:lpstr>
      <vt:lpstr>Conclusion &amp; Discussion (new model, 1 layer):</vt:lpstr>
      <vt:lpstr>Conclusion &amp; Discussion (2 layers of soil)</vt:lpstr>
      <vt:lpstr>Conclusion &amp; Discussion (Biot’s model, 2 layers)</vt:lpstr>
      <vt:lpstr>Conclusion &amp; Discussion (new model, 2 layers)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Haeren, Lilian</dc:creator>
  <cp:lastModifiedBy>Femke Klein</cp:lastModifiedBy>
  <cp:revision>147</cp:revision>
  <dcterms:created xsi:type="dcterms:W3CDTF">2018-09-20T11:41:26Z</dcterms:created>
  <dcterms:modified xsi:type="dcterms:W3CDTF">2023-12-18T08:57:55Z</dcterms:modified>
</cp:coreProperties>
</file>