
<file path=[Content_Types].xml><?xml version="1.0" encoding="utf-8"?>
<Types xmlns="http://schemas.openxmlformats.org/package/2006/content-types">
  <Default Extension="emf" ContentType="image/x-emf"/>
  <Default Extension="gif" ContentType="image/gi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handoutMasterIdLst>
    <p:handoutMasterId r:id="rId28"/>
  </p:handoutMasterIdLst>
  <p:sldIdLst>
    <p:sldId id="256" r:id="rId3"/>
    <p:sldId id="266" r:id="rId4"/>
    <p:sldId id="283" r:id="rId5"/>
    <p:sldId id="289" r:id="rId6"/>
    <p:sldId id="290" r:id="rId7"/>
    <p:sldId id="291" r:id="rId8"/>
    <p:sldId id="292" r:id="rId9"/>
    <p:sldId id="286" r:id="rId10"/>
    <p:sldId id="306" r:id="rId11"/>
    <p:sldId id="299" r:id="rId12"/>
    <p:sldId id="300" r:id="rId13"/>
    <p:sldId id="301" r:id="rId14"/>
    <p:sldId id="303" r:id="rId15"/>
    <p:sldId id="304" r:id="rId16"/>
    <p:sldId id="305" r:id="rId17"/>
    <p:sldId id="287" r:id="rId18"/>
    <p:sldId id="307" r:id="rId19"/>
    <p:sldId id="284" r:id="rId20"/>
    <p:sldId id="293" r:id="rId21"/>
    <p:sldId id="294" r:id="rId22"/>
    <p:sldId id="295" r:id="rId23"/>
    <p:sldId id="296" r:id="rId24"/>
    <p:sldId id="285" r:id="rId25"/>
    <p:sldId id="297" r:id="rId26"/>
    <p:sldId id="298" r:id="rId27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11A5CA8C-BA75-408F-803B-FCD47CD2CA2F}">
          <p14:sldIdLst/>
        </p14:section>
        <p14:section name="Introduction" id="{DA289344-D17B-461B-B713-E4BFE6A610F2}">
          <p14:sldIdLst>
            <p14:sldId id="256"/>
            <p14:sldId id="266"/>
            <p14:sldId id="283"/>
          </p14:sldIdLst>
        </p14:section>
        <p14:section name="Strange Attractors" id="{5B38897B-ADFF-4A2E-B421-571EB44F052F}">
          <p14:sldIdLst>
            <p14:sldId id="289"/>
            <p14:sldId id="290"/>
            <p14:sldId id="291"/>
            <p14:sldId id="292"/>
          </p14:sldIdLst>
        </p14:section>
        <p14:section name="Trajectories" id="{2E90A8E6-4064-4203-B676-CB5FBA7DD67E}">
          <p14:sldIdLst/>
        </p14:section>
        <p14:section name="Nambu" id="{0F703109-ED58-4D04-AC24-2551AF71FB54}">
          <p14:sldIdLst/>
        </p14:section>
        <p14:section name="Competitive Modes" id="{539FF428-A5EE-4EDD-BA09-5DA144ABDC6C}">
          <p14:sldIdLst>
            <p14:sldId id="286"/>
            <p14:sldId id="306"/>
            <p14:sldId id="299"/>
            <p14:sldId id="300"/>
            <p14:sldId id="301"/>
            <p14:sldId id="303"/>
            <p14:sldId id="304"/>
            <p14:sldId id="305"/>
          </p14:sldIdLst>
        </p14:section>
        <p14:section name="Conclusions" id="{501AFA17-E091-45C7-A7E9-888F9604BDA9}">
          <p14:sldIdLst>
            <p14:sldId id="287"/>
            <p14:sldId id="307"/>
          </p14:sldIdLst>
        </p14:section>
        <p14:section name="Appendix" id="{E8770C98-097C-4ED0-A901-E35E35DB60DD}">
          <p14:sldIdLst>
            <p14:sldId id="284"/>
            <p14:sldId id="293"/>
            <p14:sldId id="294"/>
            <p14:sldId id="295"/>
            <p14:sldId id="296"/>
            <p14:sldId id="285"/>
            <p14:sldId id="297"/>
            <p14:sldId id="29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6D6"/>
    <a:srgbClr val="29D1FF"/>
    <a:srgbClr val="00C8FE"/>
    <a:srgbClr val="61D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692" autoAdjust="0"/>
    <p:restoredTop sz="96682" autoAdjust="0"/>
  </p:normalViewPr>
  <p:slideViewPr>
    <p:cSldViewPr snapToGrid="0" snapToObjects="1">
      <p:cViewPr varScale="1">
        <p:scale>
          <a:sx n="90" d="100"/>
          <a:sy n="90" d="100"/>
        </p:scale>
        <p:origin x="1098" y="66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E3B3E-782A-9745-8E84-372F7B6771BF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171C0A-6FC9-E54E-92BE-11816E6C8A1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060690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02192" y="617247"/>
            <a:ext cx="7265534" cy="2229538"/>
          </a:xfrm>
        </p:spPr>
        <p:txBody>
          <a:bodyPr>
            <a:noAutofit/>
          </a:bodyPr>
          <a:lstStyle>
            <a:lvl1pPr algn="l">
              <a:defRPr sz="7200">
                <a:solidFill>
                  <a:srgbClr val="00A6D6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02192" y="3203297"/>
            <a:ext cx="7067378" cy="1025802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tx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915834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8743361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1341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9144000" cy="5143500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2" name="Afbeelding 2" descr="TUDelft_LogoZWART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9146" y="4663753"/>
            <a:ext cx="1104294" cy="323006"/>
          </a:xfrm>
          <a:prstGeom prst="rect">
            <a:avLst/>
          </a:prstGeom>
        </p:spPr>
      </p:pic>
      <p:sp>
        <p:nvSpPr>
          <p:cNvPr id="13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extBox 2"/>
          <p:cNvSpPr txBox="1"/>
          <p:nvPr userDrawn="1"/>
        </p:nvSpPr>
        <p:spPr>
          <a:xfrm>
            <a:off x="-3990281" y="418659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20586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462A2416-1570-3849-86F9-07F78746E1B2}" type="datetimeFigureOut">
              <a:rPr lang="en-US" smtClean="0"/>
              <a:t>4/11/2019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/>
          <a:lstStyle/>
          <a:p>
            <a:fld id="{A832CF66-B496-874C-8E08-71A5E0622B6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53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1"/>
            <a:ext cx="9144000" cy="514349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0509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e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63106" y="205979"/>
            <a:ext cx="71064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63106" y="1200150"/>
            <a:ext cx="7106464" cy="34861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pic>
        <p:nvPicPr>
          <p:cNvPr id="8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581184"/>
            <a:ext cx="1368883" cy="632424"/>
          </a:xfrm>
          <a:prstGeom prst="rect">
            <a:avLst/>
          </a:prstGeom>
        </p:spPr>
      </p:pic>
      <p:sp>
        <p:nvSpPr>
          <p:cNvPr id="10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Rectangle 28"/>
          <p:cNvSpPr>
            <a:spLocks noChangeArrowheads="1"/>
          </p:cNvSpPr>
          <p:nvPr userDrawn="1"/>
        </p:nvSpPr>
        <p:spPr bwMode="auto">
          <a:xfrm>
            <a:off x="0" y="0"/>
            <a:ext cx="1576384" cy="5149008"/>
          </a:xfrm>
          <a:prstGeom prst="rect">
            <a:avLst/>
          </a:prstGeom>
          <a:solidFill>
            <a:srgbClr val="00A6D6"/>
          </a:solidFill>
          <a:ln w="9525">
            <a:noFill/>
            <a:miter lim="800000"/>
            <a:headEnd/>
            <a:tailEnd/>
          </a:ln>
        </p:spPr>
        <p:txBody>
          <a:bodyPr wrap="none" lIns="91436" tIns="45719" rIns="91436" bIns="45719" anchor="ctr"/>
          <a:lstStyle/>
          <a:p>
            <a:pPr algn="r"/>
            <a:endParaRPr lang="nl-NL" sz="2100">
              <a:latin typeface="Tahoma" pitchFamily="34" charset="0"/>
            </a:endParaRPr>
          </a:p>
        </p:txBody>
      </p:sp>
      <p:pic>
        <p:nvPicPr>
          <p:cNvPr id="11" name="Picture 3" descr="TU_P5#white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264" y="4389330"/>
            <a:ext cx="1368883" cy="843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2473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72404" y="205979"/>
            <a:ext cx="7090513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404" y="1200150"/>
            <a:ext cx="7090513" cy="3615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6651560" y="4815702"/>
            <a:ext cx="231637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000" kern="1200">
                <a:solidFill>
                  <a:srgbClr val="00A6D6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557312C-2AB5-4E4E-8F57-D0081D5FE9E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6" name="Afbeelding 8" descr="TUDelft_LogoZWART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8624" y="4515071"/>
            <a:ext cx="1104294" cy="43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442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9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A6D6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800" kern="1200">
          <a:solidFill>
            <a:schemeClr val="tx1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–"/>
        <a:defRPr sz="2400" kern="1200">
          <a:solidFill>
            <a:schemeClr val="tx1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00A6D6"/>
        </a:buClr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80240" y="505504"/>
            <a:ext cx="6577959" cy="2194834"/>
          </a:xfrm>
        </p:spPr>
        <p:txBody>
          <a:bodyPr>
            <a:noAutofit/>
          </a:bodyPr>
          <a:lstStyle/>
          <a:p>
            <a:pPr algn="l"/>
            <a:r>
              <a:rPr lang="en-US" sz="3600" dirty="0">
                <a:latin typeface="Arial"/>
                <a:cs typeface="Arial"/>
              </a:rPr>
              <a:t>Localizing the Chaotic Strange Attractors </a:t>
            </a:r>
            <a:r>
              <a:rPr lang="en-US" sz="3600" dirty="0"/>
              <a:t>of Multiparameter Nonlinear Dynamical Systems using Competitive Modes</a:t>
            </a:r>
            <a:endParaRPr lang="en-US" sz="3600" dirty="0">
              <a:latin typeface="Arial"/>
              <a:cs typeface="Arial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0240" y="2914650"/>
            <a:ext cx="5892160" cy="1314450"/>
          </a:xfrm>
        </p:spPr>
        <p:txBody>
          <a:bodyPr/>
          <a:lstStyle/>
          <a:p>
            <a:pPr algn="r"/>
            <a:r>
              <a:rPr lang="en-US" dirty="0">
                <a:latin typeface="Arial"/>
                <a:cs typeface="Arial"/>
              </a:rPr>
              <a:t>A Literary Analysis</a:t>
            </a:r>
          </a:p>
        </p:txBody>
      </p:sp>
    </p:spTree>
    <p:extLst>
      <p:ext uri="{BB962C8B-B14F-4D97-AF65-F5344CB8AC3E}">
        <p14:creationId xmlns:p14="http://schemas.microsoft.com/office/powerpoint/2010/main" val="3087952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F05B-A57B-40DE-B1D4-D5490F00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Oscillators to Competitive Modes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EC745-541E-41F4-9AC2-B656D0A29C59}"/>
              </a:ext>
            </a:extLst>
          </p:cNvPr>
          <p:cNvSpPr/>
          <p:nvPr/>
        </p:nvSpPr>
        <p:spPr>
          <a:xfrm>
            <a:off x="2048272" y="2083981"/>
            <a:ext cx="6536531" cy="26023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BB1330-A9DF-4B0F-9FC4-8A34F21B7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,…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BB1330-A9DF-4B0F-9FC4-8A34F21B7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49344D6-0A9D-4132-93DC-6D78C1CE6890}"/>
              </a:ext>
            </a:extLst>
          </p:cNvPr>
          <p:cNvSpPr txBox="1"/>
          <p:nvPr/>
        </p:nvSpPr>
        <p:spPr>
          <a:xfrm>
            <a:off x="191387" y="1061900"/>
            <a:ext cx="11908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557634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F05B-A57B-40DE-B1D4-D5490F00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Oscillators to Competitive Modes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EC745-541E-41F4-9AC2-B656D0A29C59}"/>
              </a:ext>
            </a:extLst>
          </p:cNvPr>
          <p:cNvSpPr/>
          <p:nvPr/>
        </p:nvSpPr>
        <p:spPr>
          <a:xfrm>
            <a:off x="2048272" y="2083981"/>
            <a:ext cx="6536531" cy="26023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BB1330-A9DF-4B0F-9FC4-8A34F21B7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…</m:t>
                              </m:r>
                            </m:e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𝑔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,…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</a:rPr>
                                        <m:t>−1</m:t>
                                      </m:r>
                                    </m:sub>
                                  </m:sSub>
                                </m:e>
                              </m:d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BB1330-A9DF-4B0F-9FC4-8A34F21B7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49344D6-0A9D-4132-93DC-6D78C1CE6890}"/>
              </a:ext>
            </a:extLst>
          </p:cNvPr>
          <p:cNvSpPr txBox="1"/>
          <p:nvPr/>
        </p:nvSpPr>
        <p:spPr>
          <a:xfrm>
            <a:off x="191387" y="1061900"/>
            <a:ext cx="11908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5981014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7CE4-0477-4596-8D57-B1C31F74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Mode Conjecture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B7B28-5242-42FF-B7ED-8A044B8C708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-US" b="1" dirty="0"/>
                  <a:t>Conjecture: </a:t>
                </a:r>
                <a:r>
                  <a:rPr lang="en-US" i="1" dirty="0"/>
                  <a:t>The conditions for a dynamical system to be chaotic are:</a:t>
                </a:r>
              </a:p>
              <a:p>
                <a:r>
                  <a:rPr lang="en-US" i="1" dirty="0"/>
                  <a:t>there exist at least two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’s in the system</a:t>
                </a:r>
                <a:endParaRPr lang="en-US" b="0" i="1" dirty="0"/>
              </a:p>
              <a:p>
                <a:r>
                  <a:rPr lang="en-US" i="1" dirty="0"/>
                  <a:t>at least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is a function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en-US" i="1" dirty="0"/>
              </a:p>
              <a:p>
                <a:r>
                  <a:rPr lang="en-US" i="1" dirty="0"/>
                  <a:t>at least one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is a function of the system variables</a:t>
                </a:r>
                <a:endParaRPr lang="en-US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∃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en-US" i="1" dirty="0"/>
                  <a:t> so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r>
                  <a:rPr lang="en-US" i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&gt;0</m:t>
                    </m:r>
                  </m:oMath>
                </a14:m>
                <a:r>
                  <a:rPr lang="en-US" i="1" dirty="0"/>
                  <a:t> for some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i="1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</m:oMath>
                </a14:m>
                <a:endParaRPr lang="en-US" i="1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709B7B28-5242-42FF-B7ED-8A044B8C708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4" t="-2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6FE802C-955A-4114-910A-BE4967057413}"/>
              </a:ext>
            </a:extLst>
          </p:cNvPr>
          <p:cNvSpPr txBox="1"/>
          <p:nvPr/>
        </p:nvSpPr>
        <p:spPr>
          <a:xfrm>
            <a:off x="191387" y="1061900"/>
            <a:ext cx="11908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916519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7CE4-0477-4596-8D57-B1C31F74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Modes: Lorenz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E802C-955A-4114-910A-BE4967057413}"/>
              </a:ext>
            </a:extLst>
          </p:cNvPr>
          <p:cNvSpPr txBox="1"/>
          <p:nvPr/>
        </p:nvSpPr>
        <p:spPr>
          <a:xfrm>
            <a:off x="191387" y="1061900"/>
            <a:ext cx="11908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60556F25-4EF8-4482-BD11-6B0429B1B86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2090" y="969025"/>
            <a:ext cx="3968496" cy="3968496"/>
          </a:xfr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4AD3EB0-DEDF-4A0A-A19F-6547CF84F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9886" y="969025"/>
            <a:ext cx="3932904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131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7CE4-0477-4596-8D57-B1C31F74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Modes: Lorenz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E802C-955A-4114-910A-BE4967057413}"/>
              </a:ext>
            </a:extLst>
          </p:cNvPr>
          <p:cNvSpPr txBox="1"/>
          <p:nvPr/>
        </p:nvSpPr>
        <p:spPr>
          <a:xfrm>
            <a:off x="191387" y="1061900"/>
            <a:ext cx="11908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B4D75A2-DB8E-494C-93D4-E2FE92C219B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>
                    <a:ea typeface="Cambria Math" panose="02040503050406030204" pitchFamily="18" charset="0"/>
                  </a:rPr>
                  <a:t>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𝜌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𝒈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</m:t>
                    </m:r>
                  </m:oMath>
                </a14:m>
                <a:endParaRPr lang="en-US" b="1" dirty="0">
                  <a:ea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𝜎𝜌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+1−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6B4D75A2-DB8E-494C-93D4-E2FE92C219B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14186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A37CE4-0477-4596-8D57-B1C31F746E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Competitive Modes: Lorenz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FE802C-955A-4114-910A-BE4967057413}"/>
              </a:ext>
            </a:extLst>
          </p:cNvPr>
          <p:cNvSpPr txBox="1"/>
          <p:nvPr/>
        </p:nvSpPr>
        <p:spPr>
          <a:xfrm>
            <a:off x="191387" y="1061900"/>
            <a:ext cx="11908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0FBC25B5-1709-4D52-9AAC-47D4C76D9B2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78102" y="969025"/>
            <a:ext cx="4276472" cy="3968496"/>
          </a:xfrm>
        </p:spPr>
      </p:pic>
    </p:spTree>
    <p:extLst>
      <p:ext uri="{BB962C8B-B14F-4D97-AF65-F5344CB8AC3E}">
        <p14:creationId xmlns:p14="http://schemas.microsoft.com/office/powerpoint/2010/main" val="10106489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F05B-A57B-40DE-B1D4-D5490F00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Conclusions and Research Questions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EC745-541E-41F4-9AC2-B656D0A29C59}"/>
              </a:ext>
            </a:extLst>
          </p:cNvPr>
          <p:cNvSpPr/>
          <p:nvPr/>
        </p:nvSpPr>
        <p:spPr>
          <a:xfrm>
            <a:off x="2048272" y="2083981"/>
            <a:ext cx="6536531" cy="26023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BB1330-A9DF-4B0F-9FC4-8A34F21B7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Localization techniques do already exist, but are not necessarily simple.</a:t>
            </a:r>
          </a:p>
          <a:p>
            <a:endParaRPr lang="en-US" dirty="0"/>
          </a:p>
          <a:p>
            <a:r>
              <a:rPr lang="en-US" dirty="0"/>
              <a:t>Is the Competitive Mode Conjecture true?</a:t>
            </a:r>
          </a:p>
          <a:p>
            <a:pPr lvl="1"/>
            <a:r>
              <a:rPr lang="en-US" dirty="0"/>
              <a:t>Which systems fulfill the competitive mode conjecture?</a:t>
            </a:r>
          </a:p>
          <a:p>
            <a:pPr lvl="1"/>
            <a:r>
              <a:rPr lang="en-US" dirty="0"/>
              <a:t>Does it also apply to discrete systems?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344D6-0A9D-4132-93DC-6D78C1CE6890}"/>
              </a:ext>
            </a:extLst>
          </p:cNvPr>
          <p:cNvSpPr txBox="1"/>
          <p:nvPr/>
        </p:nvSpPr>
        <p:spPr>
          <a:xfrm>
            <a:off x="191387" y="1061900"/>
            <a:ext cx="11908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308976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CE08-1B20-4A9E-B036-748BCF7053C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F71E152-8BA2-48CD-B0F6-4EFBB7FAA68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D632AA1-4DF2-4C07-8FBB-23760A4B588D}"/>
              </a:ext>
            </a:extLst>
          </p:cNvPr>
          <p:cNvSpPr txBox="1"/>
          <p:nvPr/>
        </p:nvSpPr>
        <p:spPr>
          <a:xfrm>
            <a:off x="191387" y="1061900"/>
            <a:ext cx="11908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603828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F05B-A57B-40DE-B1D4-D5490F00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through Trajectories 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EC745-541E-41F4-9AC2-B656D0A29C59}"/>
              </a:ext>
            </a:extLst>
          </p:cNvPr>
          <p:cNvSpPr/>
          <p:nvPr/>
        </p:nvSpPr>
        <p:spPr>
          <a:xfrm>
            <a:off x="2048272" y="2083981"/>
            <a:ext cx="6536531" cy="26023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7B68E790-F0F5-4C35-838C-903B8D8322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2090" y="969025"/>
            <a:ext cx="3968496" cy="39684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344D6-0A9D-4132-93DC-6D78C1CE6890}"/>
              </a:ext>
            </a:extLst>
          </p:cNvPr>
          <p:cNvSpPr txBox="1"/>
          <p:nvPr/>
        </p:nvSpPr>
        <p:spPr>
          <a:xfrm>
            <a:off x="191387" y="1061900"/>
            <a:ext cx="11908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Trajectories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 err="1">
                <a:solidFill>
                  <a:srgbClr val="29D1FF"/>
                </a:solidFill>
              </a:rPr>
              <a:t>Nambu</a:t>
            </a:r>
            <a:r>
              <a:rPr lang="en-US" sz="1300" b="1" dirty="0">
                <a:solidFill>
                  <a:srgbClr val="29D1FF"/>
                </a:solidFill>
              </a:rPr>
              <a:t> Mechanics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41467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F05B-A57B-40DE-B1D4-D5490F00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Localization through Trajectories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BB1330-A9DF-4B0F-9FC4-8A34F21B7D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Self-Excited Attractors</a:t>
            </a:r>
          </a:p>
          <a:p>
            <a:r>
              <a:rPr lang="en-US" dirty="0"/>
              <a:t>Hidden Attractors</a:t>
            </a:r>
          </a:p>
          <a:p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344D6-0A9D-4132-93DC-6D78C1CE6890}"/>
              </a:ext>
            </a:extLst>
          </p:cNvPr>
          <p:cNvSpPr txBox="1"/>
          <p:nvPr/>
        </p:nvSpPr>
        <p:spPr>
          <a:xfrm>
            <a:off x="191387" y="1061900"/>
            <a:ext cx="11908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Trajectories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 err="1">
                <a:solidFill>
                  <a:srgbClr val="29D1FF"/>
                </a:solidFill>
              </a:rPr>
              <a:t>Nambu</a:t>
            </a:r>
            <a:r>
              <a:rPr lang="en-US" sz="1300" b="1" dirty="0">
                <a:solidFill>
                  <a:srgbClr val="29D1FF"/>
                </a:solidFill>
              </a:rPr>
              <a:t> Mechanics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0303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Table of Contents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Introduction</a:t>
            </a:r>
          </a:p>
          <a:p>
            <a:r>
              <a:rPr lang="en-US" sz="2400" dirty="0"/>
              <a:t>Strange Attractors and Chaos</a:t>
            </a:r>
          </a:p>
          <a:p>
            <a:r>
              <a:rPr lang="en-US" sz="2400" dirty="0"/>
              <a:t>Localization through Competitive Modes</a:t>
            </a:r>
          </a:p>
          <a:p>
            <a:pPr lvl="1"/>
            <a:r>
              <a:rPr lang="en-US" sz="2000" dirty="0"/>
              <a:t>Lorenz Attractor Example</a:t>
            </a:r>
          </a:p>
          <a:p>
            <a:r>
              <a:rPr lang="en-US" sz="2400" dirty="0"/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512823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F301-1BE5-48A9-8D3A-02E05640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Localization of Chua Hidden Attractor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4F050-E990-411D-9CF2-B44DC966265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))</m:t>
                              </m:r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𝛾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>
                  <a:buNone/>
                </a:pPr>
                <a:endParaRPr lang="en-US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+(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−|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−1|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E104F050-E990-411D-9CF2-B44DC966265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B41C2993-A314-4689-A176-E8C22529ABD7}"/>
              </a:ext>
            </a:extLst>
          </p:cNvPr>
          <p:cNvSpPr txBox="1"/>
          <p:nvPr/>
        </p:nvSpPr>
        <p:spPr>
          <a:xfrm>
            <a:off x="191387" y="1061900"/>
            <a:ext cx="11908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Trajectories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 err="1">
                <a:solidFill>
                  <a:srgbClr val="29D1FF"/>
                </a:solidFill>
              </a:rPr>
              <a:t>Nambu</a:t>
            </a:r>
            <a:r>
              <a:rPr lang="en-US" sz="1300" b="1" dirty="0">
                <a:solidFill>
                  <a:srgbClr val="29D1FF"/>
                </a:solidFill>
              </a:rPr>
              <a:t> Mechanics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101915116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F301-1BE5-48A9-8D3A-02E05640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Localization of Chua Hidden Attractor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5FEB9BA-30C1-4449-920B-3E697DB8AC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2090" y="969025"/>
            <a:ext cx="3968496" cy="3968496"/>
          </a:xfr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1C2993-A314-4689-A176-E8C22529ABD7}"/>
              </a:ext>
            </a:extLst>
          </p:cNvPr>
          <p:cNvSpPr txBox="1"/>
          <p:nvPr/>
        </p:nvSpPr>
        <p:spPr>
          <a:xfrm>
            <a:off x="191387" y="1061900"/>
            <a:ext cx="11908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Trajectories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 err="1">
                <a:solidFill>
                  <a:srgbClr val="29D1FF"/>
                </a:solidFill>
              </a:rPr>
              <a:t>Nambu</a:t>
            </a:r>
            <a:r>
              <a:rPr lang="en-US" sz="1300" b="1" dirty="0">
                <a:solidFill>
                  <a:srgbClr val="29D1FF"/>
                </a:solidFill>
              </a:rPr>
              <a:t> Mechanics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F3E4E8E-102A-4380-9329-7D8C33B0B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32089" y="969025"/>
            <a:ext cx="3968496" cy="396849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14C433E0-3D45-4D0D-9C21-3AB02B7D022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32090" y="969025"/>
            <a:ext cx="3968496" cy="396849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F1AED20-DD61-419C-910C-7FA39C48C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2090" y="969025"/>
            <a:ext cx="3968496" cy="396849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B4041B6-E068-4D9F-B779-FAE65B41E60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32090" y="969025"/>
            <a:ext cx="3968496" cy="3968496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7CEFEFD-E3C4-4CBE-A19F-DAB03CBD75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2088" y="969025"/>
            <a:ext cx="3968496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20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B4F301-1BE5-48A9-8D3A-02E05640B6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Localization of Chua Hidden Attractor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1C2993-A314-4689-A176-E8C22529ABD7}"/>
              </a:ext>
            </a:extLst>
          </p:cNvPr>
          <p:cNvSpPr txBox="1"/>
          <p:nvPr/>
        </p:nvSpPr>
        <p:spPr>
          <a:xfrm>
            <a:off x="191387" y="1061900"/>
            <a:ext cx="11908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Trajectories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 err="1">
                <a:solidFill>
                  <a:srgbClr val="29D1FF"/>
                </a:solidFill>
              </a:rPr>
              <a:t>Nambu</a:t>
            </a:r>
            <a:r>
              <a:rPr lang="en-US" sz="1300" b="1" dirty="0">
                <a:solidFill>
                  <a:srgbClr val="29D1FF"/>
                </a:solidFill>
              </a:rPr>
              <a:t> Mechanics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8677D66C-4252-4B85-9D10-6193F7AE4DC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32090" y="969025"/>
            <a:ext cx="3968496" cy="3968496"/>
          </a:xfrm>
        </p:spPr>
      </p:pic>
    </p:spTree>
    <p:extLst>
      <p:ext uri="{BB962C8B-B14F-4D97-AF65-F5344CB8AC3E}">
        <p14:creationId xmlns:p14="http://schemas.microsoft.com/office/powerpoint/2010/main" val="339768932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F05B-A57B-40DE-B1D4-D5490F00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Nambu</a:t>
            </a:r>
            <a:r>
              <a:rPr lang="en-US" dirty="0"/>
              <a:t> Systems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EC745-541E-41F4-9AC2-B656D0A29C59}"/>
              </a:ext>
            </a:extLst>
          </p:cNvPr>
          <p:cNvSpPr/>
          <p:nvPr/>
        </p:nvSpPr>
        <p:spPr>
          <a:xfrm>
            <a:off x="2048272" y="2083981"/>
            <a:ext cx="6536531" cy="26023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BB1330-A9DF-4B0F-9FC4-8A34F21B7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b="0" i="1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den>
                              </m:f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𝑦</m:t>
                                  </m:r>
                                </m:den>
                              </m:f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𝐻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𝜕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den>
                              </m:f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BB1330-A9DF-4B0F-9FC4-8A34F21B7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49344D6-0A9D-4132-93DC-6D78C1CE6890}"/>
              </a:ext>
            </a:extLst>
          </p:cNvPr>
          <p:cNvSpPr txBox="1"/>
          <p:nvPr/>
        </p:nvSpPr>
        <p:spPr>
          <a:xfrm>
            <a:off x="191387" y="1061900"/>
            <a:ext cx="11908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Trajectories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 err="1">
                <a:solidFill>
                  <a:schemeClr val="bg1"/>
                </a:solidFill>
              </a:rPr>
              <a:t>Nambu</a:t>
            </a:r>
            <a:r>
              <a:rPr lang="en-US" sz="1300" b="1" dirty="0">
                <a:solidFill>
                  <a:schemeClr val="bg1"/>
                </a:solidFill>
              </a:rPr>
              <a:t> Mechanics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75314321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F05B-A57B-40DE-B1D4-D5490F00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Nambu</a:t>
            </a:r>
            <a:r>
              <a:rPr lang="en-US" dirty="0"/>
              <a:t> Systems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EC745-541E-41F4-9AC2-B656D0A29C59}"/>
              </a:ext>
            </a:extLst>
          </p:cNvPr>
          <p:cNvSpPr/>
          <p:nvPr/>
        </p:nvSpPr>
        <p:spPr>
          <a:xfrm>
            <a:off x="2048272" y="2083981"/>
            <a:ext cx="6536531" cy="26023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BB1330-A9DF-4B0F-9FC4-8A34F21B7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dirty="0" smtClean="0"/>
                        <m:t>Then</m:t>
                      </m:r>
                      <m:r>
                        <m:rPr>
                          <m:nor/>
                        </m:rPr>
                        <a:rPr lang="en-US" dirty="0" smtClean="0"/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r>
                        <m:rPr>
                          <m:nor/>
                        </m:rPr>
                        <a:rPr lang="en-US" dirty="0"/>
                        <m:t>and</m:t>
                      </m:r>
                      <m:r>
                        <m:rPr>
                          <m:nor/>
                        </m:rPr>
                        <a:rPr lang="en-US" dirty="0"/>
                        <m:t> 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𝐻</m:t>
                              </m:r>
                            </m:e>
                          </m:acc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  <a:p>
                <a:pPr marL="0" indent="0" algn="ctr">
                  <a:buNone/>
                </a:pPr>
                <a:r>
                  <a:rPr lang="en-US" dirty="0"/>
                  <a:t>Meaning</a:t>
                </a:r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</m:d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𝑦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𝑧</m:t>
                          </m:r>
                          <m:d>
                            <m:d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US" dirty="0"/>
              </a:p>
              <a:p>
                <a:pPr marL="0" indent="0" algn="ctr">
                  <a:buNone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BB1330-A9DF-4B0F-9FC4-8A34F21B7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49344D6-0A9D-4132-93DC-6D78C1CE6890}"/>
              </a:ext>
            </a:extLst>
          </p:cNvPr>
          <p:cNvSpPr txBox="1"/>
          <p:nvPr/>
        </p:nvSpPr>
        <p:spPr>
          <a:xfrm>
            <a:off x="191387" y="1061900"/>
            <a:ext cx="11908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Trajectories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 err="1">
                <a:solidFill>
                  <a:schemeClr val="bg1"/>
                </a:solidFill>
              </a:rPr>
              <a:t>Nambu</a:t>
            </a:r>
            <a:r>
              <a:rPr lang="en-US" sz="1300" b="1" dirty="0">
                <a:solidFill>
                  <a:schemeClr val="bg1"/>
                </a:solidFill>
              </a:rPr>
              <a:t> Mechanics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34134462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F05B-A57B-40DE-B1D4-D5490F00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Nambu</a:t>
            </a:r>
            <a:r>
              <a:rPr lang="en-US" dirty="0"/>
              <a:t> Hamiltonian Localization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EC745-541E-41F4-9AC2-B656D0A29C59}"/>
              </a:ext>
            </a:extLst>
          </p:cNvPr>
          <p:cNvSpPr/>
          <p:nvPr/>
        </p:nvSpPr>
        <p:spPr>
          <a:xfrm>
            <a:off x="2048272" y="2083981"/>
            <a:ext cx="6536531" cy="26023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DA67B8D4-C0B0-4D99-9685-2E63857C8A8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147118" y="969025"/>
            <a:ext cx="4338440" cy="3968496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9344D6-0A9D-4132-93DC-6D78C1CE6890}"/>
              </a:ext>
            </a:extLst>
          </p:cNvPr>
          <p:cNvSpPr txBox="1"/>
          <p:nvPr/>
        </p:nvSpPr>
        <p:spPr>
          <a:xfrm>
            <a:off x="191387" y="1061900"/>
            <a:ext cx="1190846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Trajectories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 err="1">
                <a:solidFill>
                  <a:schemeClr val="bg1"/>
                </a:solidFill>
              </a:rPr>
              <a:t>Nambu</a:t>
            </a:r>
            <a:r>
              <a:rPr lang="en-US" sz="1300" b="1" dirty="0">
                <a:solidFill>
                  <a:schemeClr val="bg1"/>
                </a:solidFill>
              </a:rPr>
              <a:t> Mechanics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48AA657-D8E5-4214-AC0C-3488438A04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93287" y="969025"/>
            <a:ext cx="4092270" cy="3968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48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5E1D71C-ACF9-4771-8587-6F9AF7C641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6351" y="944910"/>
            <a:ext cx="3970625" cy="397062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4BBF05B-A57B-40DE-B1D4-D5490F00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Dynamical Systems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BB1330-A9DF-4B0F-9FC4-8A34F21B7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acc>
                                <m:accPr>
                                  <m:chr m:val="̇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𝜌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d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e>
                            <m:e>
                              <m:acc>
                                <m:accPr>
                                  <m:chr m:val="̇"/>
                                  <m:ctrlPr>
                                    <a:rPr lang="en-US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e>
                              </m:acc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𝑥𝑦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𝑧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BB1330-A9DF-4B0F-9FC4-8A34F21B7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49344D6-0A9D-4132-93DC-6D78C1CE6890}"/>
              </a:ext>
            </a:extLst>
          </p:cNvPr>
          <p:cNvSpPr txBox="1"/>
          <p:nvPr/>
        </p:nvSpPr>
        <p:spPr>
          <a:xfrm>
            <a:off x="191387" y="1061900"/>
            <a:ext cx="11908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chemeClr val="bg1"/>
                </a:solidFill>
              </a:rPr>
              <a:t>Introduction</a:t>
            </a:r>
          </a:p>
          <a:p>
            <a:endParaRPr lang="en-US" sz="1300" b="1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503482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D810C5-4D93-4CE4-812A-50290D8B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Strange Attractors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ABF28-B909-427B-B079-095B583D8C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Definition: </a:t>
            </a:r>
            <a:r>
              <a:rPr lang="en-US" i="1" dirty="0"/>
              <a:t>The strange attractor A of a n-dimensional system of differential equations is an attractor that is fractal in nature.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5B71708-54E2-4591-A4E5-6F9B0BCD99E5}"/>
              </a:ext>
            </a:extLst>
          </p:cNvPr>
          <p:cNvSpPr txBox="1"/>
          <p:nvPr/>
        </p:nvSpPr>
        <p:spPr>
          <a:xfrm>
            <a:off x="191387" y="1061900"/>
            <a:ext cx="11908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Strange Attractors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9593659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4644-984C-4979-9C19-28B2474E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Chaos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E60FCB-B66A-4F3C-90D1-1686CBD7453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r>
                  <a:rPr lang="en-US" b="1" dirty="0"/>
                  <a:t>Definition:</a:t>
                </a:r>
                <a:r>
                  <a:rPr lang="en-US" dirty="0"/>
                  <a:t> </a:t>
                </a:r>
                <a:r>
                  <a:rPr lang="en-US" i="1" dirty="0"/>
                  <a:t>Chaos is the phenomenon where a dynamical system is extremely sensitive to initial conditions in some set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sup>
                    </m:sSup>
                  </m:oMath>
                </a14:m>
                <a:r>
                  <a:rPr lang="en-US" i="1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F8E60FCB-B66A-4F3C-90D1-1686CBD7453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544" t="-19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EA0ADE06-141A-482B-B73B-960B8B0CFEF3}"/>
              </a:ext>
            </a:extLst>
          </p:cNvPr>
          <p:cNvSpPr txBox="1"/>
          <p:nvPr/>
        </p:nvSpPr>
        <p:spPr>
          <a:xfrm>
            <a:off x="191387" y="1061900"/>
            <a:ext cx="11908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Strange Attractors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</p:spTree>
    <p:extLst>
      <p:ext uri="{BB962C8B-B14F-4D97-AF65-F5344CB8AC3E}">
        <p14:creationId xmlns:p14="http://schemas.microsoft.com/office/powerpoint/2010/main" val="2373928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4644-984C-4979-9C19-28B2474EF5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Chaos: Lorenz</a:t>
            </a:r>
          </a:p>
        </p:txBody>
      </p:sp>
      <p:pic>
        <p:nvPicPr>
          <p:cNvPr id="5" name="Content Placeholder 4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56" y="974543"/>
            <a:ext cx="3783563" cy="3960365"/>
          </a:xfrm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0ADE06-141A-482B-B73B-960B8B0CFEF3}"/>
              </a:ext>
            </a:extLst>
          </p:cNvPr>
          <p:cNvSpPr txBox="1"/>
          <p:nvPr/>
        </p:nvSpPr>
        <p:spPr>
          <a:xfrm>
            <a:off x="191387" y="1061900"/>
            <a:ext cx="11908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chemeClr val="bg1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Strange Attractors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556" y="974542"/>
            <a:ext cx="3783563" cy="3960365"/>
          </a:xfrm>
          <a:prstGeom prst="rect">
            <a:avLst/>
          </a:prstGeom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4314" y="974543"/>
            <a:ext cx="3713805" cy="39603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5434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D30CC48E-7C3C-402E-A800-1115CFD12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800" dirty="0">
                <a:solidFill>
                  <a:srgbClr val="00A6D6"/>
                </a:solidFill>
              </a:rPr>
              <a:t>Localization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00A6D6"/>
                </a:solidFill>
              </a:rPr>
              <a:t>Through</a:t>
            </a:r>
          </a:p>
          <a:p>
            <a:pPr marL="0" indent="0" algn="ctr">
              <a:buNone/>
            </a:pPr>
            <a:r>
              <a:rPr lang="en-US" sz="4800" dirty="0">
                <a:solidFill>
                  <a:srgbClr val="00A6D6"/>
                </a:solidFill>
              </a:rPr>
              <a:t>Competitive Modes</a:t>
            </a:r>
          </a:p>
        </p:txBody>
      </p:sp>
    </p:spTree>
    <p:extLst>
      <p:ext uri="{BB962C8B-B14F-4D97-AF65-F5344CB8AC3E}">
        <p14:creationId xmlns:p14="http://schemas.microsoft.com/office/powerpoint/2010/main" val="799465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F05B-A57B-40DE-B1D4-D5490F00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Oscillators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7EC745-541E-41F4-9AC2-B656D0A29C59}"/>
              </a:ext>
            </a:extLst>
          </p:cNvPr>
          <p:cNvSpPr/>
          <p:nvPr/>
        </p:nvSpPr>
        <p:spPr>
          <a:xfrm>
            <a:off x="2048272" y="2083981"/>
            <a:ext cx="6536531" cy="2602319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BB1330-A9DF-4B0F-9FC4-8A34F21B7DD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 algn="ctr">
                  <a:buNone/>
                </a:pPr>
                <a:endParaRPr lang="en-US" i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acc>
                      <m:accPr>
                        <m:chr m:val="̈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en-US" dirty="0"/>
                  <a:t> with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≥0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A1BB1330-A9DF-4B0F-9FC4-8A34F21B7DD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nl-NL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49344D6-0A9D-4132-93DC-6D78C1CE6890}"/>
              </a:ext>
            </a:extLst>
          </p:cNvPr>
          <p:cNvSpPr txBox="1"/>
          <p:nvPr/>
        </p:nvSpPr>
        <p:spPr>
          <a:xfrm>
            <a:off x="191387" y="1061900"/>
            <a:ext cx="11908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8938" y="2600325"/>
            <a:ext cx="4114800" cy="208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07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4BBF05B-A57B-40DE-B1D4-D5490F009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Oscillators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49344D6-0A9D-4132-93DC-6D78C1CE6890}"/>
              </a:ext>
            </a:extLst>
          </p:cNvPr>
          <p:cNvSpPr txBox="1"/>
          <p:nvPr/>
        </p:nvSpPr>
        <p:spPr>
          <a:xfrm>
            <a:off x="191387" y="1061900"/>
            <a:ext cx="1190846" cy="18928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300" b="1" dirty="0">
                <a:solidFill>
                  <a:srgbClr val="29D1FF"/>
                </a:solidFill>
              </a:rPr>
              <a:t>Introduction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Strange Attractors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chemeClr val="bg1"/>
                </a:solidFill>
              </a:rPr>
              <a:t>Competitive Modes</a:t>
            </a:r>
          </a:p>
          <a:p>
            <a:endParaRPr lang="en-US" sz="1300" b="1" dirty="0">
              <a:solidFill>
                <a:srgbClr val="29D1FF"/>
              </a:solidFill>
            </a:endParaRPr>
          </a:p>
          <a:p>
            <a:r>
              <a:rPr lang="en-US" sz="1300" b="1" dirty="0">
                <a:solidFill>
                  <a:srgbClr val="29D1FF"/>
                </a:solidFill>
              </a:rPr>
              <a:t>Conclusions</a:t>
            </a:r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8132" y="1658711"/>
            <a:ext cx="2438400" cy="2438400"/>
          </a:xfr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6338" y="1658711"/>
            <a:ext cx="2438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6224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TU Delft">
      <a:dk1>
        <a:sysClr val="windowText" lastClr="000000"/>
      </a:dk1>
      <a:lt1>
        <a:srgbClr val="FFFFFF"/>
      </a:lt1>
      <a:dk2>
        <a:srgbClr val="00A6D6"/>
      </a:dk2>
      <a:lt2>
        <a:srgbClr val="FFFFFF"/>
      </a:lt2>
      <a:accent1>
        <a:srgbClr val="A5CA1A"/>
      </a:accent1>
      <a:accent2>
        <a:srgbClr val="E21A1A"/>
      </a:accent2>
      <a:accent3>
        <a:srgbClr val="6D177F"/>
      </a:accent3>
      <a:accent4>
        <a:srgbClr val="E64616"/>
      </a:accent4>
      <a:accent5>
        <a:srgbClr val="008891"/>
      </a:accent5>
      <a:accent6>
        <a:srgbClr val="6B8689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685</TotalTime>
  <Words>483</Words>
  <Application>Microsoft Office PowerPoint</Application>
  <PresentationFormat>On-screen Show (16:9)</PresentationFormat>
  <Paragraphs>256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25</vt:i4>
      </vt:variant>
    </vt:vector>
  </HeadingPairs>
  <TitlesOfParts>
    <vt:vector size="31" baseType="lpstr">
      <vt:lpstr>Arial</vt:lpstr>
      <vt:lpstr>Calibri</vt:lpstr>
      <vt:lpstr>Cambria Math</vt:lpstr>
      <vt:lpstr>Tahoma</vt:lpstr>
      <vt:lpstr>Office Theme</vt:lpstr>
      <vt:lpstr>Custom Design</vt:lpstr>
      <vt:lpstr>Localizing the Chaotic Strange Attractors of Multiparameter Nonlinear Dynamical Systems using Competitive Modes</vt:lpstr>
      <vt:lpstr>Table of Contents</vt:lpstr>
      <vt:lpstr>Dynamical Systems</vt:lpstr>
      <vt:lpstr>Strange Attractors</vt:lpstr>
      <vt:lpstr>Chaos</vt:lpstr>
      <vt:lpstr>Chaos: Lorenz</vt:lpstr>
      <vt:lpstr>PowerPoint Presentation</vt:lpstr>
      <vt:lpstr>Oscillators</vt:lpstr>
      <vt:lpstr>Oscillators</vt:lpstr>
      <vt:lpstr>Oscillators to Competitive Modes</vt:lpstr>
      <vt:lpstr>Oscillators to Competitive Modes</vt:lpstr>
      <vt:lpstr>Competitive Mode Conjecture</vt:lpstr>
      <vt:lpstr>Competitive Modes: Lorenz</vt:lpstr>
      <vt:lpstr>Competitive Modes: Lorenz</vt:lpstr>
      <vt:lpstr>Competitive Modes: Lorenz</vt:lpstr>
      <vt:lpstr>Conclusions and Research Questions</vt:lpstr>
      <vt:lpstr>Questions?</vt:lpstr>
      <vt:lpstr>Localization through Trajectories </vt:lpstr>
      <vt:lpstr>Localization through Trajectories </vt:lpstr>
      <vt:lpstr>Localization of Chua Hidden Attractor</vt:lpstr>
      <vt:lpstr>Localization of Chua Hidden Attractor</vt:lpstr>
      <vt:lpstr>Localization of Chua Hidden Attractor</vt:lpstr>
      <vt:lpstr>Nambu Systems</vt:lpstr>
      <vt:lpstr>Nambu Systems</vt:lpstr>
      <vt:lpstr>Nambu Hamiltonian Localization</vt:lpstr>
    </vt:vector>
  </TitlesOfParts>
  <Company>TU Delft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Saskia de Been   </dc:creator>
  <cp:lastModifiedBy>Hugo Reijm</cp:lastModifiedBy>
  <cp:revision>71</cp:revision>
  <dcterms:created xsi:type="dcterms:W3CDTF">2015-07-09T11:57:30Z</dcterms:created>
  <dcterms:modified xsi:type="dcterms:W3CDTF">2019-04-11T08:41:06Z</dcterms:modified>
</cp:coreProperties>
</file>