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9"/>
  </p:notesMasterIdLst>
  <p:handoutMasterIdLst>
    <p:handoutMasterId r:id="rId60"/>
  </p:handoutMasterIdLst>
  <p:sldIdLst>
    <p:sldId id="256" r:id="rId3"/>
    <p:sldId id="266" r:id="rId4"/>
    <p:sldId id="308" r:id="rId5"/>
    <p:sldId id="265" r:id="rId6"/>
    <p:sldId id="270" r:id="rId7"/>
    <p:sldId id="320" r:id="rId8"/>
    <p:sldId id="319" r:id="rId9"/>
    <p:sldId id="321" r:id="rId10"/>
    <p:sldId id="309" r:id="rId11"/>
    <p:sldId id="274" r:id="rId12"/>
    <p:sldId id="318" r:id="rId13"/>
    <p:sldId id="322" r:id="rId14"/>
    <p:sldId id="276" r:id="rId15"/>
    <p:sldId id="277" r:id="rId16"/>
    <p:sldId id="345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347" r:id="rId29"/>
    <p:sldId id="311" r:id="rId30"/>
    <p:sldId id="342" r:id="rId31"/>
    <p:sldId id="312" r:id="rId32"/>
    <p:sldId id="337" r:id="rId33"/>
    <p:sldId id="338" r:id="rId34"/>
    <p:sldId id="340" r:id="rId35"/>
    <p:sldId id="339" r:id="rId36"/>
    <p:sldId id="341" r:id="rId37"/>
    <p:sldId id="343" r:id="rId38"/>
    <p:sldId id="314" r:id="rId39"/>
    <p:sldId id="271" r:id="rId40"/>
    <p:sldId id="323" r:id="rId41"/>
    <p:sldId id="324" r:id="rId42"/>
    <p:sldId id="326" r:id="rId43"/>
    <p:sldId id="327" r:id="rId44"/>
    <p:sldId id="328" r:id="rId45"/>
    <p:sldId id="346" r:id="rId46"/>
    <p:sldId id="329" r:id="rId47"/>
    <p:sldId id="330" r:id="rId48"/>
    <p:sldId id="331" r:id="rId49"/>
    <p:sldId id="315" r:id="rId50"/>
    <p:sldId id="334" r:id="rId51"/>
    <p:sldId id="332" r:id="rId52"/>
    <p:sldId id="333" r:id="rId53"/>
    <p:sldId id="316" r:id="rId54"/>
    <p:sldId id="293" r:id="rId55"/>
    <p:sldId id="344" r:id="rId56"/>
    <p:sldId id="268" r:id="rId57"/>
    <p:sldId id="269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1" autoAdjust="0"/>
    <p:restoredTop sz="92913" autoAdjust="0"/>
  </p:normalViewPr>
  <p:slideViewPr>
    <p:cSldViewPr snapToGrid="0" snapToObjects="1">
      <p:cViewPr varScale="1">
        <p:scale>
          <a:sx n="76" d="100"/>
          <a:sy n="76" d="100"/>
        </p:scale>
        <p:origin x="196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A29E4-77B8-4ABE-94A5-A5B3D1E94A5F}" type="datetimeFigureOut">
              <a:rPr lang="en-HK" smtClean="0"/>
              <a:t>27/8/2016</a:t>
            </a:fld>
            <a:endParaRPr lang="en-HK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08015-DDC2-4FA8-9D9F-12407EFD260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5235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The Earth surface is never smooth!</a:t>
            </a:r>
          </a:p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53086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26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47805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32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58658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36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95302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38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86724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41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08544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43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67806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46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9617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780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16616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1079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6951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17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66862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18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17316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23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20648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8015-DDC2-4FA8-9D9F-12407EFD2601}" type="slidenum">
              <a:rPr lang="en-HK" smtClean="0"/>
              <a:t>25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88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822995"/>
            <a:ext cx="7265534" cy="2972717"/>
          </a:xfrm>
        </p:spPr>
        <p:txBody>
          <a:bodyPr>
            <a:noAutofit/>
          </a:bodyPr>
          <a:lstStyle>
            <a:lvl1pPr algn="l">
              <a:defRPr sz="78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4271063"/>
            <a:ext cx="7067378" cy="13677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5582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74638"/>
            <a:ext cx="710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600200"/>
            <a:ext cx="7106464" cy="46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-1" y="13"/>
            <a:ext cx="1576384" cy="6857987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 dirty="0">
              <a:latin typeface="Tahoma" pitchFamily="34" charset="0"/>
            </a:endParaRP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6108245"/>
            <a:ext cx="1368883" cy="843232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583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Afbeelding 2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11.tmp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5.tm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tmp"/><Relationship Id="rId12" Type="http://schemas.openxmlformats.org/officeDocument/2006/relationships/image" Target="../media/image1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19.tmp"/><Relationship Id="rId10" Type="http://schemas.openxmlformats.org/officeDocument/2006/relationships/image" Target="../media/image18.tmp"/><Relationship Id="rId4" Type="http://schemas.openxmlformats.org/officeDocument/2006/relationships/image" Target="../media/image17.tmp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1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tmp"/><Relationship Id="rId4" Type="http://schemas.openxmlformats.org/officeDocument/2006/relationships/image" Target="../media/image36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0.png"/><Relationship Id="rId4" Type="http://schemas.openxmlformats.org/officeDocument/2006/relationships/image" Target="../media/image6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tmp"/><Relationship Id="rId7" Type="http://schemas.openxmlformats.org/officeDocument/2006/relationships/image" Target="../media/image75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1.png"/><Relationship Id="rId5" Type="http://schemas.openxmlformats.org/officeDocument/2006/relationships/image" Target="../media/image9.gif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tmp"/><Relationship Id="rId7" Type="http://schemas.openxmlformats.org/officeDocument/2006/relationships/image" Target="../media/image71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tmp"/><Relationship Id="rId5" Type="http://schemas.openxmlformats.org/officeDocument/2006/relationships/image" Target="../media/image740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7" Type="http://schemas.openxmlformats.org/officeDocument/2006/relationships/image" Target="../media/image79.png"/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77.png"/><Relationship Id="rId4" Type="http://schemas.openxmlformats.org/officeDocument/2006/relationships/image" Target="../media/image7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84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tmp"/><Relationship Id="rId5" Type="http://schemas.openxmlformats.org/officeDocument/2006/relationships/image" Target="../media/image82.tmp"/><Relationship Id="rId4" Type="http://schemas.openxmlformats.org/officeDocument/2006/relationships/image" Target="../media/image81.tm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7" Type="http://schemas.openxmlformats.org/officeDocument/2006/relationships/image" Target="../media/image75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tmp"/><Relationship Id="rId5" Type="http://schemas.openxmlformats.org/officeDocument/2006/relationships/image" Target="../media/image720.png"/><Relationship Id="rId4" Type="http://schemas.openxmlformats.org/officeDocument/2006/relationships/image" Target="../media/image7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tmp"/><Relationship Id="rId3" Type="http://schemas.openxmlformats.org/officeDocument/2006/relationships/image" Target="../media/image92.tmp"/><Relationship Id="rId7" Type="http://schemas.openxmlformats.org/officeDocument/2006/relationships/image" Target="../media/image81.png"/><Relationship Id="rId2" Type="http://schemas.openxmlformats.org/officeDocument/2006/relationships/image" Target="../media/image91.tm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tmp"/><Relationship Id="rId5" Type="http://schemas.openxmlformats.org/officeDocument/2006/relationships/image" Target="../media/image94.tmp"/><Relationship Id="rId4" Type="http://schemas.openxmlformats.org/officeDocument/2006/relationships/image" Target="../media/image93.tm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97.tmp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99.tmp"/><Relationship Id="rId4" Type="http://schemas.openxmlformats.org/officeDocument/2006/relationships/image" Target="../media/image98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5.tmp"/><Relationship Id="rId4" Type="http://schemas.openxmlformats.org/officeDocument/2006/relationships/image" Target="../media/image10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240" y="674005"/>
            <a:ext cx="6577959" cy="2926445"/>
          </a:xfrm>
        </p:spPr>
        <p:txBody>
          <a:bodyPr>
            <a:noAutofit/>
          </a:bodyPr>
          <a:lstStyle/>
          <a:p>
            <a:r>
              <a:rPr lang="en-US" sz="2400" i="1" dirty="0"/>
              <a:t>MSc Thesis Defense: </a:t>
            </a:r>
            <a:br>
              <a:rPr lang="en-US" sz="3200" dirty="0"/>
            </a:br>
            <a:r>
              <a:rPr lang="en-US" sz="3200" dirty="0"/>
              <a:t>Impact of static sea surface topography variations on ocean surface waves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3886200"/>
            <a:ext cx="5892160" cy="1752600"/>
          </a:xfrm>
        </p:spPr>
        <p:txBody>
          <a:bodyPr>
            <a:normAutofit fontScale="77500" lnSpcReduction="20000"/>
          </a:bodyPr>
          <a:lstStyle/>
          <a:p>
            <a:r>
              <a:rPr lang="en-HK" dirty="0"/>
              <a:t>Student:</a:t>
            </a:r>
          </a:p>
          <a:p>
            <a:r>
              <a:rPr lang="en-HK" dirty="0"/>
              <a:t>YING, Yik Keung (EM-COSSE)</a:t>
            </a:r>
          </a:p>
          <a:p>
            <a:endParaRPr lang="en-HK" dirty="0"/>
          </a:p>
          <a:p>
            <a:r>
              <a:rPr lang="en-HK" dirty="0"/>
              <a:t>Supervisors: </a:t>
            </a:r>
          </a:p>
          <a:p>
            <a:r>
              <a:rPr lang="en-HK" dirty="0"/>
              <a:t>Prof C. </a:t>
            </a:r>
            <a:r>
              <a:rPr lang="en-HK" dirty="0" err="1"/>
              <a:t>Vuik</a:t>
            </a:r>
            <a:r>
              <a:rPr lang="en-HK" dirty="0"/>
              <a:t> (Delft), Prof L.R. Maas (NIOZ)</a:t>
            </a:r>
          </a:p>
          <a:p>
            <a:pPr algn="l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95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Shallow Water Model: Standard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83808" y="1163965"/>
            <a:ext cx="6122478" cy="2019159"/>
            <a:chOff x="565271" y="1916832"/>
            <a:chExt cx="7803757" cy="3024336"/>
          </a:xfrm>
        </p:grpSpPr>
        <p:pic>
          <p:nvPicPr>
            <p:cNvPr id="5" name="Picture 2" descr="H:\Thesis\Literature_Report\images\airy_linear_wave_theory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" r="19293"/>
            <a:stretch/>
          </p:blipFill>
          <p:spPr bwMode="auto">
            <a:xfrm>
              <a:off x="830717" y="1916832"/>
              <a:ext cx="7154817" cy="302433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TextBox 10"/>
            <p:cNvSpPr txBox="1"/>
            <p:nvPr/>
          </p:nvSpPr>
          <p:spPr>
            <a:xfrm>
              <a:off x="565271" y="2762344"/>
              <a:ext cx="1011551" cy="9037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Fluid surface</a:t>
              </a:r>
            </a:p>
            <a:p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z=0</a:t>
              </a:r>
              <a:endParaRPr lang="nl-NL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11"/>
            <p:cNvSpPr txBox="1"/>
            <p:nvPr/>
          </p:nvSpPr>
          <p:spPr>
            <a:xfrm>
              <a:off x="1348565" y="3622432"/>
              <a:ext cx="1309850" cy="640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 </a:t>
              </a:r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Depth </a:t>
              </a:r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nl-NL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3296956" y="3745767"/>
              <a:ext cx="648072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</a:t>
              </a:r>
            </a:p>
            <a:p>
              <a:endParaRPr lang="nl-NL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13"/>
            <p:cNvSpPr txBox="1"/>
            <p:nvPr/>
          </p:nvSpPr>
          <p:spPr>
            <a:xfrm>
              <a:off x="7239430" y="3591878"/>
              <a:ext cx="7461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</a:t>
              </a:r>
              <a:endParaRPr lang="nl-NL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14"/>
            <p:cNvSpPr txBox="1"/>
            <p:nvPr/>
          </p:nvSpPr>
          <p:spPr>
            <a:xfrm>
              <a:off x="2804967" y="2276872"/>
              <a:ext cx="155100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Wave Height 2a</a:t>
              </a:r>
              <a:endParaRPr lang="nl-NL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2652900" y="2641105"/>
              <a:ext cx="835220" cy="3765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6"/>
            <p:cNvSpPr txBox="1"/>
            <p:nvPr/>
          </p:nvSpPr>
          <p:spPr>
            <a:xfrm>
              <a:off x="5655253" y="2276872"/>
              <a:ext cx="12961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Crest</a:t>
              </a:r>
              <a:endParaRPr lang="nl-NL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4355976" y="3463612"/>
              <a:ext cx="1453675" cy="4609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Wavelength</a:t>
              </a:r>
              <a:endParaRPr lang="nl-NL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6447341" y="2708920"/>
              <a:ext cx="1921687" cy="3765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 amplitude a</a:t>
              </a:r>
              <a:endParaRPr lang="nl-NL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9"/>
            <p:cNvCxnSpPr/>
            <p:nvPr/>
          </p:nvCxnSpPr>
          <p:spPr>
            <a:xfrm flipV="1">
              <a:off x="7049430" y="402717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20"/>
            <p:cNvCxnSpPr/>
            <p:nvPr/>
          </p:nvCxnSpPr>
          <p:spPr>
            <a:xfrm>
              <a:off x="7049430" y="4388808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1"/>
            <p:cNvSpPr txBox="1"/>
            <p:nvPr/>
          </p:nvSpPr>
          <p:spPr>
            <a:xfrm>
              <a:off x="7121438" y="3861048"/>
              <a:ext cx="36004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nl-NL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22"/>
            <p:cNvSpPr txBox="1"/>
            <p:nvPr/>
          </p:nvSpPr>
          <p:spPr>
            <a:xfrm>
              <a:off x="7409470" y="4234919"/>
              <a:ext cx="36004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nl-NL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"/>
              <p:cNvSpPr txBox="1"/>
              <p:nvPr/>
            </p:nvSpPr>
            <p:spPr>
              <a:xfrm>
                <a:off x="6627483" y="4954120"/>
                <a:ext cx="1916266" cy="869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𝜂</m:t>
                    </m:r>
                  </m:oMath>
                </a14:m>
                <a:r>
                  <a:rPr lang="en-GB" sz="1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 surface elevation; </a:t>
                </a:r>
              </a:p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GB" sz="1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 water depth; </a:t>
                </a:r>
              </a:p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𝑐</m:t>
                    </m:r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12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200" b="0" i="1" smtClean="0"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</m:rad>
                  </m:oMath>
                </a14:m>
                <a:r>
                  <a:rPr lang="en-GB" sz="1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 wave speed</a:t>
                </a:r>
              </a:p>
              <a:p>
                <a14:m>
                  <m:oMath xmlns:m="http://schemas.openxmlformats.org/officeDocument/2006/math">
                    <m:r>
                      <a:rPr lang="en-GB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𝑼</m:t>
                    </m:r>
                    <m:r>
                      <a:rPr lang="en-GB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r>
                          <a:rPr lang="en-GB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GB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HK" sz="12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mass flux</a:t>
                </a:r>
                <a:endParaRPr lang="en-GB" sz="12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483" y="4954120"/>
                <a:ext cx="1916266" cy="869982"/>
              </a:xfrm>
              <a:prstGeom prst="rect">
                <a:avLst/>
              </a:prstGeom>
              <a:blipFill rotWithShape="1">
                <a:blip r:embed="rId3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32" y="4385047"/>
            <a:ext cx="1873186" cy="1701158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994995" y="4890731"/>
            <a:ext cx="1916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mbria Math" panose="02040503050406030204" pitchFamily="18" charset="0"/>
                <a:cs typeface="Arial" panose="020B0604020202020204" pitchFamily="34" charset="0"/>
              </a:rPr>
              <a:t>Governing equations for shallow water waves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1356874" y="3523086"/>
            <a:ext cx="1916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ambria Math" panose="02040503050406030204" pitchFamily="18" charset="0"/>
                <a:cs typeface="Arial" panose="020B0604020202020204" pitchFamily="34" charset="0"/>
              </a:rPr>
              <a:t>Shallowness</a:t>
            </a:r>
            <a:r>
              <a:rPr lang="en-GB" sz="1600" dirty="0">
                <a:latin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3"/>
              <p:cNvSpPr txBox="1"/>
              <p:nvPr/>
            </p:nvSpPr>
            <p:spPr>
              <a:xfrm>
                <a:off x="3356801" y="3370128"/>
                <a:ext cx="2628827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GB" sz="140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Aspect ratio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  <m:r>
                      <a:rPr lang="en-GB" sz="1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num>
                      <m:den>
                        <m:r>
                          <a:rPr lang="en-GB" sz="1400" b="0" i="1" smtClean="0">
                            <a:latin typeface="Cambria Math"/>
                            <a:cs typeface="Arial" panose="020B0604020202020204" pitchFamily="34" charset="0"/>
                          </a:rPr>
                          <m:t>𝜆</m:t>
                        </m:r>
                      </m:den>
                    </m:f>
                    <m:r>
                      <a:rPr lang="en-GB" sz="1400" b="0" i="1" smtClean="0">
                        <a:latin typeface="Cambria Math"/>
                        <a:cs typeface="Arial" panose="020B0604020202020204" pitchFamily="34" charset="0"/>
                      </a:rPr>
                      <m:t>≪1</m:t>
                    </m:r>
                  </m:oMath>
                </a14:m>
                <a:r>
                  <a:rPr lang="en-GB" sz="140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GB" sz="140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Small amplitude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/>
                        <a:cs typeface="Arial" panose="020B0604020202020204" pitchFamily="34" charset="0"/>
                      </a:rPr>
                      <m:t>a</m:t>
                    </m:r>
                    <m:r>
                      <a:rPr lang="en-GB" sz="1400" i="1">
                        <a:latin typeface="Cambria Math"/>
                        <a:cs typeface="Arial" panose="020B0604020202020204" pitchFamily="34" charset="0"/>
                      </a:rPr>
                      <m:t>≪</m:t>
                    </m:r>
                    <m:r>
                      <a:rPr lang="en-GB" sz="1400" b="0" i="1" smtClean="0">
                        <a:latin typeface="Cambria Math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endParaRPr lang="en-GB" sz="140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801" y="3370128"/>
                <a:ext cx="2628827" cy="613694"/>
              </a:xfrm>
              <a:prstGeom prst="rect">
                <a:avLst/>
              </a:prstGeom>
              <a:blipFill rotWithShape="1">
                <a:blip r:embed="rId5"/>
                <a:stretch>
                  <a:fillRect l="-696" b="-792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>
            <a:off x="3125995" y="4526733"/>
            <a:ext cx="323311" cy="155947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63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236883" y="4869962"/>
            <a:ext cx="2929578" cy="1231106"/>
          </a:xfrm>
          <a:prstGeom prst="rect">
            <a:avLst/>
          </a:prstGeom>
          <a:noFill/>
          <a:ln>
            <a:solidFill>
              <a:srgbClr val="00B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HK" i="1" dirty="0">
                <a:solidFill>
                  <a:srgbClr val="00B050"/>
                </a:solidFill>
                <a:ea typeface="Cambria Math" panose="02040503050406030204" pitchFamily="18" charset="0"/>
              </a:rPr>
              <a:t>b. Implication</a:t>
            </a:r>
            <a:r>
              <a:rPr lang="en-HK" dirty="0">
                <a:solidFill>
                  <a:srgbClr val="00B050"/>
                </a:solidFill>
                <a:ea typeface="Cambria Math" panose="02040503050406030204" pitchFamily="18" charset="0"/>
              </a:rPr>
              <a:t>:</a:t>
            </a:r>
          </a:p>
          <a:p>
            <a:r>
              <a:rPr lang="en-HK" sz="1400" dirty="0">
                <a:solidFill>
                  <a:srgbClr val="00B050"/>
                </a:solidFill>
              </a:rPr>
              <a:t>Horizontal pressure gradient is determined by surface elevation</a:t>
            </a:r>
          </a:p>
          <a:p>
            <a:endParaRPr lang="en-HK" sz="1400" dirty="0">
              <a:solidFill>
                <a:srgbClr val="00B050"/>
              </a:solidFill>
            </a:endParaRPr>
          </a:p>
          <a:p>
            <a:endParaRPr lang="en-HK" sz="1400" dirty="0">
              <a:solidFill>
                <a:srgbClr val="00B050"/>
              </a:solidFill>
            </a:endParaRPr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918" y="3675331"/>
            <a:ext cx="1928027" cy="7239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Shallow Water Model: Standard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58329" cy="4525963"/>
          </a:xfrm>
        </p:spPr>
        <p:txBody>
          <a:bodyPr/>
          <a:lstStyle/>
          <a:p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lvl="1"/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1. Ideal fluid</a:t>
            </a:r>
          </a:p>
          <a:p>
            <a:pPr lvl="1"/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2. Uniform Gravity</a:t>
            </a:r>
          </a:p>
          <a:p>
            <a:pPr lvl="1"/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3. Shallowness: </a:t>
            </a:r>
          </a:p>
          <a:p>
            <a:pPr lvl="2"/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a. 2.5D formalism</a:t>
            </a:r>
          </a:p>
          <a:p>
            <a:pPr lvl="2"/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b. Hydrostatic approximation</a:t>
            </a:r>
          </a:p>
          <a:p>
            <a:pPr lvl="1"/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16" y="5658881"/>
            <a:ext cx="2402197" cy="372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328978" y="3388462"/>
                <a:ext cx="27978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HK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scale of vertical velocity;</a:t>
                </a:r>
              </a:p>
              <a:p>
                <a14:m>
                  <m:oMath xmlns:m="http://schemas.openxmlformats.org/officeDocument/2006/math">
                    <m:r>
                      <a:rPr lang="en-HK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scale of horizontal velocity;</a:t>
                </a:r>
              </a:p>
              <a:p>
                <a14:m>
                  <m:oMath xmlns:m="http://schemas.openxmlformats.org/officeDocument/2006/math">
                    <m:r>
                      <a:rPr lang="en-HK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aspect ratio of length scales of motion;</a:t>
                </a:r>
                <a:endParaRPr lang="en-HK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78" y="3388462"/>
                <a:ext cx="2797895" cy="954107"/>
              </a:xfrm>
              <a:prstGeom prst="rect">
                <a:avLst/>
              </a:prstGeom>
              <a:blipFill>
                <a:blip r:embed="rId5"/>
                <a:stretch>
                  <a:fillRect l="-654" t="-1282" r="-1743" b="-576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328978" y="4492843"/>
                <a:ext cx="2706868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HK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pressure;</a:t>
                </a:r>
              </a:p>
              <a:p>
                <a14:m>
                  <m:oMath xmlns:m="http://schemas.openxmlformats.org/officeDocument/2006/math">
                    <m:r>
                      <a:rPr lang="en-HK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surface elevation;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HK" sz="1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atmo</a:t>
                </a:r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 pressure (const.)</a:t>
                </a:r>
              </a:p>
              <a:p>
                <a14:m>
                  <m:oMath xmlns:m="http://schemas.openxmlformats.org/officeDocument/2006/math">
                    <m:r>
                      <a:rPr lang="en-HK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gravity (const.)</a:t>
                </a:r>
              </a:p>
              <a:p>
                <a14:m>
                  <m:oMath xmlns:m="http://schemas.openxmlformats.org/officeDocument/2006/math">
                    <m:r>
                      <a:rPr lang="en-HK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density of fluid (const.)</a:t>
                </a:r>
              </a:p>
              <a:p>
                <a:endParaRPr lang="en-HK" sz="1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HK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78" y="4492843"/>
                <a:ext cx="2706868" cy="1600438"/>
              </a:xfrm>
              <a:prstGeom prst="rect">
                <a:avLst/>
              </a:prstGeom>
              <a:blipFill>
                <a:blip r:embed="rId6"/>
                <a:stretch>
                  <a:fillRect t="-76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496437" y="1850392"/>
                <a:ext cx="2929578" cy="80021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HK" i="1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a. Implication</a:t>
                </a:r>
                <a:r>
                  <a:rPr lang="en-HK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HK" sz="1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HK" sz="1400" dirty="0">
                    <a:solidFill>
                      <a:srgbClr val="00B050"/>
                    </a:solidFill>
                  </a:rPr>
                  <a:t> is negligible compare to </a:t>
                </a:r>
                <a14:m>
                  <m:oMath xmlns:m="http://schemas.openxmlformats.org/officeDocument/2006/math">
                    <m:r>
                      <a:rPr lang="en-HK" sz="1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HK" sz="1400" dirty="0">
                    <a:solidFill>
                      <a:srgbClr val="00B050"/>
                    </a:solidFill>
                  </a:rPr>
                  <a:t> in shallow water </a:t>
                </a: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437" y="1850392"/>
                <a:ext cx="2929578" cy="800219"/>
              </a:xfrm>
              <a:prstGeom prst="rect">
                <a:avLst/>
              </a:prstGeom>
              <a:blipFill>
                <a:blip r:embed="rId7"/>
                <a:stretch>
                  <a:fillRect l="-1660" t="-3759" b="-6015"/>
                </a:stretch>
              </a:blipFill>
              <a:ln>
                <a:solidFill>
                  <a:srgbClr val="00B050"/>
                </a:solidFill>
                <a:prstDash val="lgDashDot"/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/>
          <p:cNvCxnSpPr/>
          <p:nvPr/>
        </p:nvCxnSpPr>
        <p:spPr>
          <a:xfrm flipV="1">
            <a:off x="4317179" y="2650611"/>
            <a:ext cx="1179258" cy="12125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39"/>
          <a:stretch/>
        </p:blipFill>
        <p:spPr>
          <a:xfrm>
            <a:off x="3466917" y="4807289"/>
            <a:ext cx="2062085" cy="534236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 flipH="1">
            <a:off x="3166461" y="5138927"/>
            <a:ext cx="440898" cy="2622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43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39"/>
          <a:stretch/>
        </p:blipFill>
        <p:spPr>
          <a:xfrm>
            <a:off x="3466917" y="4807289"/>
            <a:ext cx="2062085" cy="534236"/>
          </a:xfrm>
          <a:prstGeom prst="rect">
            <a:avLst/>
          </a:prstGeo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918" y="3675331"/>
            <a:ext cx="1928027" cy="7239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Shallow Water Model: Adapted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58329" cy="4525963"/>
          </a:xfrm>
        </p:spPr>
        <p:txBody>
          <a:bodyPr/>
          <a:lstStyle/>
          <a:p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lvl="1"/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1. Ideal fluid</a:t>
            </a:r>
          </a:p>
          <a:p>
            <a:pPr lvl="1"/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H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Conservative Gravity</a:t>
            </a:r>
          </a:p>
          <a:p>
            <a:pPr lvl="1"/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3. Shallowness: </a:t>
            </a:r>
          </a:p>
          <a:p>
            <a:pPr lvl="2"/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a. 2.5D formalism</a:t>
            </a:r>
          </a:p>
          <a:p>
            <a:pPr lvl="2"/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b. Hydrostatic approximation</a:t>
            </a:r>
          </a:p>
          <a:p>
            <a:pPr lvl="1"/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乘號 5"/>
          <p:cNvSpPr/>
          <p:nvPr/>
        </p:nvSpPr>
        <p:spPr>
          <a:xfrm>
            <a:off x="2486161" y="4762176"/>
            <a:ext cx="4023595" cy="624461"/>
          </a:xfrm>
          <a:prstGeom prst="mathMultiply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328978" y="3657178"/>
                <a:ext cx="279789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HK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scale of vertical velocity;</a:t>
                </a:r>
              </a:p>
              <a:p>
                <a14:m>
                  <m:oMath xmlns:m="http://schemas.openxmlformats.org/officeDocument/2006/math">
                    <m:r>
                      <a:rPr lang="en-HK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scale of horizontal velocity;</a:t>
                </a:r>
              </a:p>
              <a:p>
                <a14:m>
                  <m:oMath xmlns:m="http://schemas.openxmlformats.org/officeDocument/2006/math">
                    <m:r>
                      <a:rPr lang="en-HK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aspect ratio of motion;</a:t>
                </a:r>
                <a:endParaRPr lang="en-HK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78" y="3657178"/>
                <a:ext cx="2797895" cy="738664"/>
              </a:xfrm>
              <a:prstGeom prst="rect">
                <a:avLst/>
              </a:prstGeom>
              <a:blipFill>
                <a:blip r:embed="rId5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1061752" y="5287527"/>
            <a:ext cx="4810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</a:p>
          <a:p>
            <a:r>
              <a:rPr lang="en-HK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deal with the hydrostatic approximation when gravity is non-uniform?</a:t>
            </a:r>
          </a:p>
        </p:txBody>
      </p:sp>
    </p:spTree>
    <p:extLst>
      <p:ext uri="{BB962C8B-B14F-4D97-AF65-F5344CB8AC3E}">
        <p14:creationId xmlns:p14="http://schemas.microsoft.com/office/powerpoint/2010/main" val="21637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Shallow Water Model: Adapted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How does the hydrostatic condition work?</a:t>
            </a:r>
          </a:p>
          <a:p>
            <a:endParaRPr lang="en-HK" sz="2000" dirty="0"/>
          </a:p>
          <a:p>
            <a:pPr marL="0" indent="0">
              <a:buNone/>
            </a:pPr>
            <a:endParaRPr lang="en-HK" sz="2000" dirty="0"/>
          </a:p>
          <a:p>
            <a:r>
              <a:rPr lang="en-HK" sz="1600" dirty="0"/>
              <a:t>Recast the vertical coordinates </a:t>
            </a:r>
            <a:r>
              <a:rPr lang="en-HK" sz="1400" dirty="0"/>
              <a:t>via the conservative potential</a:t>
            </a:r>
            <a:endParaRPr lang="en-HK" sz="1600" dirty="0"/>
          </a:p>
          <a:p>
            <a:endParaRPr lang="en-HK" sz="2000" dirty="0"/>
          </a:p>
          <a:p>
            <a:r>
              <a:rPr lang="en-HK" sz="2000" dirty="0"/>
              <a:t>Z-Transformation on vertical coordinates</a:t>
            </a:r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endParaRPr lang="en-HK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 rotWithShape="1">
          <a:blip r:embed="rId3"/>
          <a:srcRect b="74897"/>
          <a:stretch/>
        </p:blipFill>
        <p:spPr>
          <a:xfrm>
            <a:off x="2802498" y="4049998"/>
            <a:ext cx="3543607" cy="503129"/>
          </a:xfrm>
          <a:prstGeom prst="rect">
            <a:avLst/>
          </a:prstGeo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 rotWithShape="1">
          <a:blip r:embed="rId3"/>
          <a:srcRect t="59846" b="7608"/>
          <a:stretch/>
        </p:blipFill>
        <p:spPr>
          <a:xfrm>
            <a:off x="2802498" y="4768417"/>
            <a:ext cx="3543607" cy="65231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29320" y="3978396"/>
            <a:ext cx="207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Potential Difference </a:t>
            </a:r>
            <a:r>
              <a:rPr lang="el-GR" dirty="0"/>
              <a:t>Ψ</a:t>
            </a:r>
            <a:r>
              <a:rPr lang="en-HK" dirty="0"/>
              <a:t> with MSL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029320" y="4771410"/>
            <a:ext cx="187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Z-coordinate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293876" y="4327344"/>
                <a:ext cx="27978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400" dirty="0" smtClean="0"/>
                      <m:t>Ψ</m:t>
                    </m:r>
                  </m:oMath>
                </a14:m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P.D. with MSL;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Potential function;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HK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Φ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Potential at MSL;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HK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Reference gravity (const.)</a:t>
                </a: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876" y="4327344"/>
                <a:ext cx="2797895" cy="954107"/>
              </a:xfrm>
              <a:prstGeom prst="rect">
                <a:avLst/>
              </a:prstGeom>
              <a:blipFill>
                <a:blip r:embed="rId4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 descr="畫面剪輯"/>
          <p:cNvPicPr>
            <a:picLocks noChangeAspect="1"/>
          </p:cNvPicPr>
          <p:nvPr/>
        </p:nvPicPr>
        <p:blipFill rotWithShape="1">
          <a:blip r:embed="rId5"/>
          <a:srcRect t="24053" b="15111"/>
          <a:stretch/>
        </p:blipFill>
        <p:spPr>
          <a:xfrm>
            <a:off x="3299057" y="2285151"/>
            <a:ext cx="1888047" cy="3498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284044" y="2064318"/>
                <a:ext cx="279789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hydrostatic pressure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Potential function</a:t>
                </a:r>
              </a:p>
              <a:p>
                <a14:m>
                  <m:oMath xmlns:m="http://schemas.openxmlformats.org/officeDocument/2006/math">
                    <m:r>
                      <a:rPr lang="en-HK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density of fluid (const.)</a:t>
                </a: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044" y="2064318"/>
                <a:ext cx="2797895" cy="738664"/>
              </a:xfrm>
              <a:prstGeom prst="rect">
                <a:avLst/>
              </a:prstGeom>
              <a:blipFill>
                <a:blip r:embed="rId6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80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Shallow Water Waves: Adapted Model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Visualisation of the (x, Z) coordinates</a:t>
            </a:r>
          </a:p>
          <a:p>
            <a:endParaRPr lang="en-HK" dirty="0"/>
          </a:p>
        </p:txBody>
      </p:sp>
      <p:grpSp>
        <p:nvGrpSpPr>
          <p:cNvPr id="4" name="群組 3"/>
          <p:cNvGrpSpPr/>
          <p:nvPr/>
        </p:nvGrpSpPr>
        <p:grpSpPr>
          <a:xfrm>
            <a:off x="856476" y="2517081"/>
            <a:ext cx="7510773" cy="3399424"/>
            <a:chOff x="2036007" y="2261391"/>
            <a:chExt cx="7048492" cy="2971862"/>
          </a:xfrm>
        </p:grpSpPr>
        <p:cxnSp>
          <p:nvCxnSpPr>
            <p:cNvPr id="5" name="直線接點 4"/>
            <p:cNvCxnSpPr/>
            <p:nvPr/>
          </p:nvCxnSpPr>
          <p:spPr>
            <a:xfrm>
              <a:off x="3467991" y="4864518"/>
              <a:ext cx="6303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字方塊 5"/>
            <p:cNvSpPr txBox="1"/>
            <p:nvPr/>
          </p:nvSpPr>
          <p:spPr>
            <a:xfrm>
              <a:off x="4098306" y="4710033"/>
              <a:ext cx="1376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Horizontal Coordinate, x</a:t>
              </a:r>
            </a:p>
          </p:txBody>
        </p:sp>
        <p:sp>
          <p:nvSpPr>
            <p:cNvPr id="7" name="手繪多邊形: 圖案 6"/>
            <p:cNvSpPr/>
            <p:nvPr/>
          </p:nvSpPr>
          <p:spPr>
            <a:xfrm>
              <a:off x="2053384" y="4172318"/>
              <a:ext cx="7031115" cy="302027"/>
            </a:xfrm>
            <a:custGeom>
              <a:avLst/>
              <a:gdLst>
                <a:gd name="connsiteX0" fmla="*/ 0 w 3559946"/>
                <a:gd name="connsiteY0" fmla="*/ 266516 h 302027"/>
                <a:gd name="connsiteX1" fmla="*/ 1793290 w 3559946"/>
                <a:gd name="connsiteY1" fmla="*/ 186 h 302027"/>
                <a:gd name="connsiteX2" fmla="*/ 3559946 w 3559946"/>
                <a:gd name="connsiteY2" fmla="*/ 302027 h 30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9946" h="302027">
                  <a:moveTo>
                    <a:pt x="0" y="266516"/>
                  </a:moveTo>
                  <a:cubicBezTo>
                    <a:pt x="599983" y="130392"/>
                    <a:pt x="1199966" y="-5732"/>
                    <a:pt x="1793290" y="186"/>
                  </a:cubicBezTo>
                  <a:cubicBezTo>
                    <a:pt x="2386614" y="6104"/>
                    <a:pt x="3200401" y="220648"/>
                    <a:pt x="3559946" y="30202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8" name="手繪多邊形: 圖案 7"/>
            <p:cNvSpPr/>
            <p:nvPr/>
          </p:nvSpPr>
          <p:spPr>
            <a:xfrm>
              <a:off x="2053384" y="2716567"/>
              <a:ext cx="7031115" cy="297304"/>
            </a:xfrm>
            <a:custGeom>
              <a:avLst/>
              <a:gdLst>
                <a:gd name="connsiteX0" fmla="*/ 0 w 3559946"/>
                <a:gd name="connsiteY0" fmla="*/ 266516 h 302027"/>
                <a:gd name="connsiteX1" fmla="*/ 1793290 w 3559946"/>
                <a:gd name="connsiteY1" fmla="*/ 186 h 302027"/>
                <a:gd name="connsiteX2" fmla="*/ 3559946 w 3559946"/>
                <a:gd name="connsiteY2" fmla="*/ 302027 h 30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9946" h="302027">
                  <a:moveTo>
                    <a:pt x="0" y="266516"/>
                  </a:moveTo>
                  <a:cubicBezTo>
                    <a:pt x="599983" y="130392"/>
                    <a:pt x="1199966" y="-5732"/>
                    <a:pt x="1793290" y="186"/>
                  </a:cubicBezTo>
                  <a:cubicBezTo>
                    <a:pt x="2386614" y="6104"/>
                    <a:pt x="3200401" y="220648"/>
                    <a:pt x="3559946" y="302027"/>
                  </a:cubicBezTo>
                </a:path>
              </a:pathLst>
            </a:cu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9" name="手繪多邊形: 圖案 8"/>
            <p:cNvSpPr/>
            <p:nvPr/>
          </p:nvSpPr>
          <p:spPr>
            <a:xfrm>
              <a:off x="2053383" y="4058067"/>
              <a:ext cx="7031115" cy="302027"/>
            </a:xfrm>
            <a:custGeom>
              <a:avLst/>
              <a:gdLst>
                <a:gd name="connsiteX0" fmla="*/ 0 w 3559946"/>
                <a:gd name="connsiteY0" fmla="*/ 266516 h 302027"/>
                <a:gd name="connsiteX1" fmla="*/ 1793290 w 3559946"/>
                <a:gd name="connsiteY1" fmla="*/ 186 h 302027"/>
                <a:gd name="connsiteX2" fmla="*/ 3559946 w 3559946"/>
                <a:gd name="connsiteY2" fmla="*/ 302027 h 30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9946" h="302027">
                  <a:moveTo>
                    <a:pt x="0" y="266516"/>
                  </a:moveTo>
                  <a:cubicBezTo>
                    <a:pt x="599983" y="130392"/>
                    <a:pt x="1199966" y="-5732"/>
                    <a:pt x="1793290" y="186"/>
                  </a:cubicBezTo>
                  <a:cubicBezTo>
                    <a:pt x="2386614" y="6104"/>
                    <a:pt x="3200401" y="220648"/>
                    <a:pt x="3559946" y="30202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10" name="手繪多邊形: 圖案 9"/>
            <p:cNvSpPr/>
            <p:nvPr/>
          </p:nvSpPr>
          <p:spPr>
            <a:xfrm>
              <a:off x="2048148" y="3830486"/>
              <a:ext cx="7031115" cy="324542"/>
            </a:xfrm>
            <a:custGeom>
              <a:avLst/>
              <a:gdLst>
                <a:gd name="connsiteX0" fmla="*/ 0 w 3559946"/>
                <a:gd name="connsiteY0" fmla="*/ 266516 h 302027"/>
                <a:gd name="connsiteX1" fmla="*/ 1793290 w 3559946"/>
                <a:gd name="connsiteY1" fmla="*/ 186 h 302027"/>
                <a:gd name="connsiteX2" fmla="*/ 3559946 w 3559946"/>
                <a:gd name="connsiteY2" fmla="*/ 302027 h 30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9946" h="302027">
                  <a:moveTo>
                    <a:pt x="0" y="266516"/>
                  </a:moveTo>
                  <a:cubicBezTo>
                    <a:pt x="599983" y="130392"/>
                    <a:pt x="1199966" y="-5732"/>
                    <a:pt x="1793290" y="186"/>
                  </a:cubicBezTo>
                  <a:cubicBezTo>
                    <a:pt x="2386614" y="6104"/>
                    <a:pt x="3200401" y="220648"/>
                    <a:pt x="3559946" y="30202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11" name="手繪多邊形: 圖案 10"/>
            <p:cNvSpPr/>
            <p:nvPr/>
          </p:nvSpPr>
          <p:spPr>
            <a:xfrm>
              <a:off x="2036008" y="3460183"/>
              <a:ext cx="7031115" cy="396877"/>
            </a:xfrm>
            <a:custGeom>
              <a:avLst/>
              <a:gdLst>
                <a:gd name="connsiteX0" fmla="*/ 0 w 3559946"/>
                <a:gd name="connsiteY0" fmla="*/ 266516 h 302027"/>
                <a:gd name="connsiteX1" fmla="*/ 1793290 w 3559946"/>
                <a:gd name="connsiteY1" fmla="*/ 186 h 302027"/>
                <a:gd name="connsiteX2" fmla="*/ 3559946 w 3559946"/>
                <a:gd name="connsiteY2" fmla="*/ 302027 h 30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9946" h="302027">
                  <a:moveTo>
                    <a:pt x="0" y="266516"/>
                  </a:moveTo>
                  <a:cubicBezTo>
                    <a:pt x="599983" y="130392"/>
                    <a:pt x="1199966" y="-5732"/>
                    <a:pt x="1793290" y="186"/>
                  </a:cubicBezTo>
                  <a:cubicBezTo>
                    <a:pt x="2386614" y="6104"/>
                    <a:pt x="3200401" y="220648"/>
                    <a:pt x="3559946" y="30202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12" name="手繪多邊形: 圖案 11"/>
            <p:cNvSpPr/>
            <p:nvPr/>
          </p:nvSpPr>
          <p:spPr>
            <a:xfrm>
              <a:off x="2044885" y="3068948"/>
              <a:ext cx="7031115" cy="366167"/>
            </a:xfrm>
            <a:custGeom>
              <a:avLst/>
              <a:gdLst>
                <a:gd name="connsiteX0" fmla="*/ 0 w 3559946"/>
                <a:gd name="connsiteY0" fmla="*/ 266516 h 302027"/>
                <a:gd name="connsiteX1" fmla="*/ 1793290 w 3559946"/>
                <a:gd name="connsiteY1" fmla="*/ 186 h 302027"/>
                <a:gd name="connsiteX2" fmla="*/ 3559946 w 3559946"/>
                <a:gd name="connsiteY2" fmla="*/ 302027 h 30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9946" h="302027">
                  <a:moveTo>
                    <a:pt x="0" y="266516"/>
                  </a:moveTo>
                  <a:cubicBezTo>
                    <a:pt x="599983" y="130392"/>
                    <a:pt x="1199966" y="-5732"/>
                    <a:pt x="1793290" y="186"/>
                  </a:cubicBezTo>
                  <a:cubicBezTo>
                    <a:pt x="2386614" y="6104"/>
                    <a:pt x="3200401" y="220648"/>
                    <a:pt x="3559946" y="30202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 dirty="0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5685500" y="4862242"/>
              <a:ext cx="630315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6315815" y="4699239"/>
              <a:ext cx="1376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Equipotential Lines, Z</a:t>
              </a:r>
            </a:p>
          </p:txBody>
        </p:sp>
        <p:sp>
          <p:nvSpPr>
            <p:cNvPr id="15" name="手繪多邊形: 圖案 14"/>
            <p:cNvSpPr/>
            <p:nvPr/>
          </p:nvSpPr>
          <p:spPr>
            <a:xfrm>
              <a:off x="2036007" y="2261391"/>
              <a:ext cx="7031115" cy="366167"/>
            </a:xfrm>
            <a:custGeom>
              <a:avLst/>
              <a:gdLst>
                <a:gd name="connsiteX0" fmla="*/ 0 w 3559946"/>
                <a:gd name="connsiteY0" fmla="*/ 266516 h 302027"/>
                <a:gd name="connsiteX1" fmla="*/ 1793290 w 3559946"/>
                <a:gd name="connsiteY1" fmla="*/ 186 h 302027"/>
                <a:gd name="connsiteX2" fmla="*/ 3559946 w 3559946"/>
                <a:gd name="connsiteY2" fmla="*/ 302027 h 30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9946" h="302027">
                  <a:moveTo>
                    <a:pt x="0" y="266516"/>
                  </a:moveTo>
                  <a:cubicBezTo>
                    <a:pt x="599983" y="130392"/>
                    <a:pt x="1199966" y="-5732"/>
                    <a:pt x="1793290" y="186"/>
                  </a:cubicBezTo>
                  <a:cubicBezTo>
                    <a:pt x="2386614" y="6104"/>
                    <a:pt x="3200401" y="220648"/>
                    <a:pt x="3559946" y="30202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HK" dirty="0"/>
                <a:t>0</a:t>
              </a:r>
            </a:p>
          </p:txBody>
        </p:sp>
        <p:cxnSp>
          <p:nvCxnSpPr>
            <p:cNvPr id="16" name="直線接點 15"/>
            <p:cNvCxnSpPr>
              <a:stCxn id="7" idx="1"/>
              <a:endCxn id="15" idx="1"/>
            </p:cNvCxnSpPr>
            <p:nvPr/>
          </p:nvCxnSpPr>
          <p:spPr>
            <a:xfrm flipH="1" flipV="1">
              <a:off x="5577866" y="2261616"/>
              <a:ext cx="17377" cy="19108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H="1" flipV="1">
              <a:off x="6555890" y="2298605"/>
              <a:ext cx="17377" cy="19108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H="1" flipV="1">
              <a:off x="7550189" y="2405138"/>
              <a:ext cx="17377" cy="19108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H="1" flipV="1">
              <a:off x="8544486" y="2529428"/>
              <a:ext cx="17377" cy="19108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V="1">
              <a:off x="4551015" y="2282327"/>
              <a:ext cx="17377" cy="19108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flipV="1">
              <a:off x="3556716" y="2388860"/>
              <a:ext cx="17377" cy="19108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V="1">
              <a:off x="2571292" y="2504272"/>
              <a:ext cx="17377" cy="19108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3640320" y="6126163"/>
            <a:ext cx="2036199" cy="307777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HK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Re-definition of ‘depth’!</a:t>
            </a:r>
            <a:endParaRPr lang="en-HK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00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Shallow Water Model: Adapted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2400" b="1" dirty="0"/>
              <a:t>Hydrostatic condition in </a:t>
            </a:r>
            <a:r>
              <a:rPr lang="en-H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(x, y, Z) </a:t>
            </a:r>
            <a:r>
              <a:rPr lang="en-HK" sz="2400" b="1" dirty="0"/>
              <a:t>coordinates</a:t>
            </a:r>
          </a:p>
          <a:p>
            <a:endParaRPr lang="en-HK" sz="2400" b="1" dirty="0"/>
          </a:p>
          <a:p>
            <a:endParaRPr lang="en-HK" sz="2400" b="1" dirty="0"/>
          </a:p>
          <a:p>
            <a:endParaRPr lang="en-HK" sz="2400" b="1" dirty="0"/>
          </a:p>
          <a:p>
            <a:endParaRPr lang="en-HK" sz="2400" b="1" dirty="0"/>
          </a:p>
          <a:p>
            <a:r>
              <a:rPr lang="en-HK" sz="2400" b="1" dirty="0"/>
              <a:t>After hydrostatic approximation in </a:t>
            </a:r>
            <a:r>
              <a:rPr lang="en-H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(x, y, Z) </a:t>
            </a:r>
            <a:r>
              <a:rPr lang="en-HK" sz="2400" b="1" dirty="0"/>
              <a:t>coordinates…</a:t>
            </a:r>
          </a:p>
          <a:p>
            <a:endParaRPr lang="en-HK" sz="2400" b="1" dirty="0"/>
          </a:p>
          <a:p>
            <a:endParaRPr lang="en-HK" b="1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51" y="2406352"/>
            <a:ext cx="2049790" cy="517918"/>
          </a:xfrm>
          <a:prstGeom prst="rect">
            <a:avLst/>
          </a:prstGeom>
        </p:spPr>
      </p:pic>
      <p:pic>
        <p:nvPicPr>
          <p:cNvPr id="17" name="圖片 16" descr="畫面剪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930" y="5081955"/>
            <a:ext cx="2245418" cy="609777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839360" y="4677282"/>
            <a:ext cx="2797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i="1" dirty="0">
                <a:latin typeface="Arial" panose="020B0604020202020204" pitchFamily="34" charset="0"/>
                <a:cs typeface="Arial" panose="020B0604020202020204" pitchFamily="34" charset="0"/>
              </a:rPr>
              <a:t>Horizontal pressure gradient: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284044" y="2208412"/>
                <a:ext cx="27978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hydrostatic pressure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Potential function</a:t>
                </a:r>
              </a:p>
              <a:p>
                <a14:m>
                  <m:oMath xmlns:m="http://schemas.openxmlformats.org/officeDocument/2006/math">
                    <m:r>
                      <a:rPr lang="en-HK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density of fluid (const.)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HK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HK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Reference gravity (const.)</a:t>
                </a: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044" y="2208412"/>
                <a:ext cx="2797895" cy="954107"/>
              </a:xfrm>
              <a:prstGeom prst="rect">
                <a:avLst/>
              </a:prstGeom>
              <a:blipFill>
                <a:blip r:embed="rId8"/>
                <a:stretch>
                  <a:fillRect t="-637" b="-573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號: 向下 4"/>
          <p:cNvSpPr/>
          <p:nvPr/>
        </p:nvSpPr>
        <p:spPr>
          <a:xfrm rot="16200000">
            <a:off x="3132068" y="5185880"/>
            <a:ext cx="337571" cy="441964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文字方塊 8"/>
          <p:cNvSpPr txBox="1"/>
          <p:nvPr/>
        </p:nvSpPr>
        <p:spPr>
          <a:xfrm>
            <a:off x="574895" y="2924270"/>
            <a:ext cx="2376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Analogous to classical case</a:t>
            </a:r>
          </a:p>
        </p:txBody>
      </p:sp>
      <p:cxnSp>
        <p:nvCxnSpPr>
          <p:cNvPr id="18" name="直線單箭頭接點 10"/>
          <p:cNvCxnSpPr>
            <a:stCxn id="16" idx="3"/>
          </p:cNvCxnSpPr>
          <p:nvPr/>
        </p:nvCxnSpPr>
        <p:spPr>
          <a:xfrm flipV="1">
            <a:off x="2951431" y="2685465"/>
            <a:ext cx="579420" cy="39269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2"/>
              <p:cNvSpPr txBox="1"/>
              <p:nvPr/>
            </p:nvSpPr>
            <p:spPr>
              <a:xfrm>
                <a:off x="6245470" y="4505680"/>
                <a:ext cx="260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200" b="0" i="1" dirty="0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dynamic pressure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  <m:r>
                      <a:rPr lang="en-GB" sz="1200" i="1" dirty="0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GB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𝑍</m:t>
                    </m:r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coordinates function</a:t>
                </a:r>
                <a:endParaRPr lang="en-HK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470" y="4505680"/>
                <a:ext cx="2605804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316" b="-78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6" t="10090" r="35768" b="61615"/>
          <a:stretch/>
        </p:blipFill>
        <p:spPr>
          <a:xfrm>
            <a:off x="2175946" y="5238916"/>
            <a:ext cx="686110" cy="374854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9" t="24200" r="15744" b="42112"/>
          <a:stretch/>
        </p:blipFill>
        <p:spPr>
          <a:xfrm>
            <a:off x="6160431" y="5150638"/>
            <a:ext cx="1652124" cy="397580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t="59767" r="16262" b="6545"/>
          <a:stretch/>
        </p:blipFill>
        <p:spPr>
          <a:xfrm>
            <a:off x="6266035" y="5553085"/>
            <a:ext cx="1735807" cy="417717"/>
          </a:xfrm>
          <a:prstGeom prst="rect">
            <a:avLst/>
          </a:prstGeom>
        </p:spPr>
      </p:pic>
      <p:sp>
        <p:nvSpPr>
          <p:cNvPr id="31" name="文字方塊 22"/>
          <p:cNvSpPr txBox="1"/>
          <p:nvPr/>
        </p:nvSpPr>
        <p:spPr>
          <a:xfrm>
            <a:off x="8172821" y="5295043"/>
            <a:ext cx="90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i="1" dirty="0">
                <a:latin typeface="Arial" panose="020B0604020202020204" pitchFamily="34" charset="0"/>
                <a:cs typeface="Arial" panose="020B0604020202020204" pitchFamily="34" charset="0"/>
              </a:rPr>
              <a:t>Horizontal gradient</a:t>
            </a:r>
            <a:endParaRPr lang="en-HK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右大括弧 17"/>
          <p:cNvSpPr/>
          <p:nvPr/>
        </p:nvSpPr>
        <p:spPr>
          <a:xfrm>
            <a:off x="8016779" y="5245108"/>
            <a:ext cx="202660" cy="570728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39"/>
          <a:stretch/>
        </p:blipFill>
        <p:spPr>
          <a:xfrm>
            <a:off x="986829" y="3162519"/>
            <a:ext cx="1449160" cy="3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6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Shallow Water Waves: Adapted Model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Transformed governing equations</a:t>
            </a:r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endParaRPr lang="en-HK" dirty="0"/>
          </a:p>
          <a:p>
            <a:endParaRPr lang="en-HK" dirty="0"/>
          </a:p>
          <a:p>
            <a:endParaRPr lang="en-HK" dirty="0"/>
          </a:p>
          <a:p>
            <a:r>
              <a:rPr lang="en-HK" dirty="0"/>
              <a:t>Additional assumptions:</a:t>
            </a:r>
          </a:p>
          <a:p>
            <a:pPr lvl="1"/>
            <a:r>
              <a:rPr lang="en-HK" sz="2000" dirty="0"/>
              <a:t>1. </a:t>
            </a:r>
            <a:r>
              <a:rPr lang="en-HK" sz="2000" i="1" dirty="0"/>
              <a:t>Shallowness</a:t>
            </a:r>
            <a:r>
              <a:rPr lang="en-HK" sz="2000" dirty="0"/>
              <a:t>: Kills nonlinear Jacobian term in momentum</a:t>
            </a:r>
          </a:p>
          <a:p>
            <a:pPr lvl="1"/>
            <a:r>
              <a:rPr lang="en-HK" sz="2000" dirty="0"/>
              <a:t>2. </a:t>
            </a:r>
            <a:r>
              <a:rPr lang="en-HK" sz="2000" i="1" dirty="0"/>
              <a:t>During depth-averaging</a:t>
            </a:r>
            <a:r>
              <a:rPr lang="en-HK" sz="2000" dirty="0"/>
              <a:t>: Gravity variation only at surface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668155" y="2445224"/>
            <a:ext cx="187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i="1" dirty="0">
                <a:latin typeface="Arial" panose="020B0604020202020204" pitchFamily="34" charset="0"/>
                <a:cs typeface="Arial" panose="020B0604020202020204" pitchFamily="34" charset="0"/>
              </a:rPr>
              <a:t>Continuity</a:t>
            </a:r>
            <a:endParaRPr lang="en-HK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68155" y="3326921"/>
            <a:ext cx="187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i="1" dirty="0"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endParaRPr lang="en-HK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右大括弧 10"/>
          <p:cNvSpPr/>
          <p:nvPr/>
        </p:nvSpPr>
        <p:spPr>
          <a:xfrm>
            <a:off x="6493351" y="3395315"/>
            <a:ext cx="202660" cy="570728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右大括弧 11"/>
          <p:cNvSpPr/>
          <p:nvPr/>
        </p:nvSpPr>
        <p:spPr>
          <a:xfrm>
            <a:off x="6456276" y="2577276"/>
            <a:ext cx="208280" cy="439022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662535" y="2713210"/>
                <a:ext cx="2517850" cy="53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horizontal velocities;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HK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vertical velocity</a:t>
                </a: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35" y="2713210"/>
                <a:ext cx="2517850" cy="530017"/>
              </a:xfrm>
              <a:prstGeom prst="rect">
                <a:avLst/>
              </a:prstGeom>
              <a:blipFill>
                <a:blip r:embed="rId2"/>
                <a:stretch>
                  <a:fillRect t="-2299" b="-1264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662535" y="3587418"/>
                <a:ext cx="25178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dynamic pressure;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HK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HK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inverse coordinate function for z</a:t>
                </a: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35" y="3587418"/>
                <a:ext cx="2517850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726" t="-820" r="-1695" b="-65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群組 27"/>
          <p:cNvGrpSpPr/>
          <p:nvPr/>
        </p:nvGrpSpPr>
        <p:grpSpPr>
          <a:xfrm>
            <a:off x="2377834" y="2577276"/>
            <a:ext cx="3961746" cy="1431155"/>
            <a:chOff x="2377834" y="2605992"/>
            <a:chExt cx="3961746" cy="1563207"/>
          </a:xfrm>
        </p:grpSpPr>
        <p:pic>
          <p:nvPicPr>
            <p:cNvPr id="4" name="圖片 3" descr="畫面剪輯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145" y="2617606"/>
              <a:ext cx="3406435" cy="678239"/>
            </a:xfrm>
            <a:prstGeom prst="rect">
              <a:avLst/>
            </a:prstGeom>
          </p:spPr>
        </p:pic>
        <p:pic>
          <p:nvPicPr>
            <p:cNvPr id="6" name="圖片 5" descr="畫面剪輯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7834" y="3407133"/>
              <a:ext cx="3604572" cy="762066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4305304" y="2605992"/>
              <a:ext cx="1603127" cy="1563207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</p:grpSp>
      <p:sp>
        <p:nvSpPr>
          <p:cNvPr id="23" name="矩形 22"/>
          <p:cNvSpPr/>
          <p:nvPr/>
        </p:nvSpPr>
        <p:spPr>
          <a:xfrm>
            <a:off x="6662535" y="1609741"/>
            <a:ext cx="1798655" cy="738664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HK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Jacobian terms after coordinates transformation</a:t>
            </a:r>
            <a:endParaRPr lang="en-HK" sz="1400" dirty="0">
              <a:solidFill>
                <a:srgbClr val="00B050"/>
              </a:solidFill>
            </a:endParaRPr>
          </a:p>
        </p:txBody>
      </p:sp>
      <p:sp>
        <p:nvSpPr>
          <p:cNvPr id="24" name="箭號: 向右 23"/>
          <p:cNvSpPr/>
          <p:nvPr/>
        </p:nvSpPr>
        <p:spPr>
          <a:xfrm rot="20285139">
            <a:off x="5993083" y="2201682"/>
            <a:ext cx="671863" cy="331688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4402444" y="4191818"/>
                <a:ext cx="1579962" cy="407547"/>
              </a:xfrm>
              <a:prstGeom prst="rect">
                <a:avLst/>
              </a:prstGeom>
              <a:ln w="28575">
                <a:solidFill>
                  <a:srgbClr val="FF0000"/>
                </a:solidFill>
                <a:prstDash val="lgDashDotDot"/>
              </a:ln>
            </p:spPr>
            <p:txBody>
              <a:bodyPr wrap="square">
                <a:spAutoFit/>
              </a:bodyPr>
              <a:lstStyle/>
              <a:p>
                <a:r>
                  <a:rPr lang="en-HK" sz="1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Scale </a:t>
                </a:r>
                <a14:m>
                  <m:oMath xmlns:m="http://schemas.openxmlformats.org/officeDocument/2006/math">
                    <m:r>
                      <a:rPr lang="en-HK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HK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HK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HK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𝜌</m:t>
                    </m:r>
                    <m:f>
                      <m:fPr>
                        <m:ctrlPr>
                          <a:rPr lang="en-HK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HK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  <m:sSub>
                          <m:sSubPr>
                            <m:ctrlPr>
                              <a:rPr lang="en-HK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HK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HK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HK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a:rPr lang="en-HK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𝑑𝑡</m:t>
                        </m:r>
                      </m:den>
                    </m:f>
                    <m:r>
                      <a:rPr lang="en-HK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HK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44" y="4191818"/>
                <a:ext cx="1579962" cy="4075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lgDashDotDot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4542179" y="3402784"/>
                <a:ext cx="1257664" cy="523220"/>
              </a:xfrm>
              <a:prstGeom prst="rect">
                <a:avLst/>
              </a:prstGeom>
              <a:ln w="28575">
                <a:solidFill>
                  <a:srgbClr val="FF0000"/>
                </a:solidFill>
                <a:prstDash val="lgDashDotDot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HK" sz="1400" dirty="0">
                  <a:solidFill>
                    <a:srgbClr val="FF0000"/>
                  </a:solidFill>
                </a:endParaRPr>
              </a:p>
              <a:p>
                <a:r>
                  <a:rPr lang="en-HK" sz="1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179" y="3402784"/>
                <a:ext cx="12576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lgDashDotDot"/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號: 向下 28"/>
          <p:cNvSpPr/>
          <p:nvPr/>
        </p:nvSpPr>
        <p:spPr>
          <a:xfrm>
            <a:off x="5106867" y="3926004"/>
            <a:ext cx="158469" cy="26581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0"/>
              <p:cNvSpPr txBox="1"/>
              <p:nvPr/>
            </p:nvSpPr>
            <p:spPr>
              <a:xfrm>
                <a:off x="6702569" y="4493606"/>
                <a:ext cx="21129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1400" i="1">
                        <a:latin typeface="Cambria Math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HK" sz="1400" i="1" dirty="0">
                    <a:latin typeface="Cambria Math"/>
                    <a:ea typeface="Cambria Math" panose="02040503050406030204" pitchFamily="18" charset="0"/>
                  </a:rPr>
                  <a:t>: </a:t>
                </a:r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aspect ratio of motion length scales</a:t>
                </a:r>
              </a:p>
            </p:txBody>
          </p:sp>
        </mc:Choice>
        <mc:Fallback xmlns="">
          <p:sp>
            <p:nvSpPr>
              <p:cNvPr id="19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569" y="4493606"/>
                <a:ext cx="2112959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867" t="-2326" r="-578" b="-1046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64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Shallow Water Waves: Adapted Model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Depth-averaging + Zero Normal Flow B.C.</a:t>
            </a:r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pPr marL="0" indent="0">
              <a:buNone/>
            </a:pPr>
            <a:endParaRPr lang="en-HK" dirty="0"/>
          </a:p>
          <a:p>
            <a:endParaRPr lang="en-HK" dirty="0"/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endParaRPr lang="en-HK" dirty="0"/>
          </a:p>
          <a:p>
            <a:endParaRPr lang="en-HK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616" y="2181429"/>
            <a:ext cx="3406435" cy="620945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445" y="2796321"/>
            <a:ext cx="1745131" cy="548688"/>
          </a:xfrm>
          <a:prstGeom prst="rect">
            <a:avLst/>
          </a:prstGeom>
        </p:spPr>
      </p:pic>
      <p:pic>
        <p:nvPicPr>
          <p:cNvPr id="13" name="圖片 12" descr="畫面剪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655" y="4417752"/>
            <a:ext cx="2880610" cy="853514"/>
          </a:xfrm>
          <a:prstGeom prst="rect">
            <a:avLst/>
          </a:prstGeom>
        </p:spPr>
      </p:pic>
      <p:pic>
        <p:nvPicPr>
          <p:cNvPr id="14" name="圖片 13" descr="畫面剪輯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966" y="3875117"/>
            <a:ext cx="4054191" cy="693480"/>
          </a:xfrm>
          <a:prstGeom prst="rect">
            <a:avLst/>
          </a:prstGeom>
        </p:spPr>
      </p:pic>
      <p:sp>
        <p:nvSpPr>
          <p:cNvPr id="15" name="箭號: 向右 14"/>
          <p:cNvSpPr/>
          <p:nvPr/>
        </p:nvSpPr>
        <p:spPr>
          <a:xfrm>
            <a:off x="457199" y="4047889"/>
            <a:ext cx="1646529" cy="104940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HK" dirty="0"/>
              <a:t>Depth Averaging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536274" y="2294814"/>
            <a:ext cx="187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i="1" dirty="0">
                <a:latin typeface="Arial" panose="020B0604020202020204" pitchFamily="34" charset="0"/>
                <a:cs typeface="Arial" panose="020B0604020202020204" pitchFamily="34" charset="0"/>
              </a:rPr>
              <a:t>Continuity</a:t>
            </a:r>
            <a:endParaRPr lang="en-HK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536274" y="2860306"/>
            <a:ext cx="187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i="1" dirty="0"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endParaRPr lang="en-HK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右大括弧 17"/>
          <p:cNvSpPr/>
          <p:nvPr/>
        </p:nvSpPr>
        <p:spPr>
          <a:xfrm>
            <a:off x="6332514" y="2774281"/>
            <a:ext cx="202660" cy="570728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右大括弧 18"/>
          <p:cNvSpPr/>
          <p:nvPr/>
        </p:nvSpPr>
        <p:spPr>
          <a:xfrm>
            <a:off x="6324395" y="2238722"/>
            <a:ext cx="208280" cy="439022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532675" y="3938441"/>
            <a:ext cx="187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i="1" dirty="0">
                <a:latin typeface="Arial" panose="020B0604020202020204" pitchFamily="34" charset="0"/>
                <a:cs typeface="Arial" panose="020B0604020202020204" pitchFamily="34" charset="0"/>
              </a:rPr>
              <a:t>Depth-averaged Continuity</a:t>
            </a:r>
            <a:endParaRPr lang="en-HK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532675" y="4503933"/>
            <a:ext cx="187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i="1" dirty="0">
                <a:latin typeface="Arial" panose="020B0604020202020204" pitchFamily="34" charset="0"/>
                <a:cs typeface="Arial" panose="020B0604020202020204" pitchFamily="34" charset="0"/>
              </a:rPr>
              <a:t>Depth-averaged</a:t>
            </a:r>
          </a:p>
          <a:p>
            <a:r>
              <a:rPr lang="en-HK" sz="1400" i="1" dirty="0"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endParaRPr lang="en-HK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右大括弧 23"/>
          <p:cNvSpPr/>
          <p:nvPr/>
        </p:nvSpPr>
        <p:spPr>
          <a:xfrm>
            <a:off x="6328915" y="4478196"/>
            <a:ext cx="202660" cy="570728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右大括弧 24"/>
          <p:cNvSpPr/>
          <p:nvPr/>
        </p:nvSpPr>
        <p:spPr>
          <a:xfrm>
            <a:off x="6320796" y="3882349"/>
            <a:ext cx="208280" cy="439022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776721" y="5027153"/>
                <a:ext cx="2517850" cy="835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HK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HK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HK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HK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HK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HK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HK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HK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HK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HK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Surface elevation; </a:t>
                </a:r>
                <a:endParaRPr lang="en-HK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HK" sz="1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HK" sz="1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HK" sz="1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HK" sz="1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HK" sz="1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HK" sz="1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HK" sz="1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HK" sz="1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HK" sz="1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HK" sz="1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HK" sz="1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Hydrostatic depth;</a:t>
                </a:r>
                <a:endParaRPr lang="en-HK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1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HK" sz="1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en-HK" sz="1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𝒉</m:t>
                        </m:r>
                      </m:sub>
                    </m:sSub>
                    <m:r>
                      <a:rPr lang="en-HK" sz="1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HK" sz="1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HK" sz="1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HK" sz="1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HK" sz="1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Horizontal velocity</a:t>
                </a:r>
              </a:p>
              <a:p>
                <a:endParaRPr lang="en-HK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721" y="5027153"/>
                <a:ext cx="2517850" cy="835613"/>
              </a:xfrm>
              <a:prstGeom prst="rect">
                <a:avLst/>
              </a:prstGeom>
              <a:blipFill>
                <a:blip r:embed="rId7"/>
                <a:stretch>
                  <a:fillRect t="-146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接點 27"/>
          <p:cNvCxnSpPr/>
          <p:nvPr/>
        </p:nvCxnSpPr>
        <p:spPr>
          <a:xfrm flipV="1">
            <a:off x="231112" y="3532751"/>
            <a:ext cx="8815814" cy="2697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4210259" y="3893613"/>
            <a:ext cx="1911287" cy="697081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0" name="矩形 29"/>
          <p:cNvSpPr/>
          <p:nvPr/>
        </p:nvSpPr>
        <p:spPr>
          <a:xfrm>
            <a:off x="2873371" y="5461068"/>
            <a:ext cx="2964392" cy="1015663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HK" sz="1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with standard shallow water model:</a:t>
            </a:r>
          </a:p>
          <a:p>
            <a:r>
              <a:rPr lang="en-HK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Adapting term in depth-averaged continuity equation</a:t>
            </a:r>
            <a:endParaRPr lang="en-HK" sz="1400" dirty="0">
              <a:solidFill>
                <a:srgbClr val="00B050"/>
              </a:solidFill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 flipV="1">
            <a:off x="5137800" y="4633294"/>
            <a:ext cx="157732" cy="78517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76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Shallow Water Waves: Adapted Model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HK" dirty="0"/>
              <a:t>Consider a small perturbation to quiescent fluid</a:t>
            </a:r>
          </a:p>
          <a:p>
            <a:pPr lvl="1"/>
            <a:r>
              <a:rPr lang="en-HK" dirty="0"/>
              <a:t>Adapted Shallow Water Wave Equations</a:t>
            </a:r>
          </a:p>
          <a:p>
            <a:endParaRPr lang="en-HK" dirty="0"/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endParaRPr lang="en-HK" dirty="0"/>
          </a:p>
          <a:p>
            <a:r>
              <a:rPr lang="en-HK" dirty="0"/>
              <a:t>1. Wave speed: </a:t>
            </a:r>
          </a:p>
          <a:p>
            <a:endParaRPr lang="en-HK" dirty="0"/>
          </a:p>
          <a:p>
            <a:r>
              <a:rPr lang="en-HK" dirty="0"/>
              <a:t>2. Adapting term:</a:t>
            </a:r>
          </a:p>
          <a:p>
            <a:endParaRPr lang="en-HK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98" y="2596142"/>
            <a:ext cx="3660449" cy="186983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62010" y="3781075"/>
            <a:ext cx="1738910" cy="625292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矩形 7"/>
          <p:cNvSpPr/>
          <p:nvPr/>
        </p:nvSpPr>
        <p:spPr>
          <a:xfrm>
            <a:off x="5900920" y="5348046"/>
            <a:ext cx="2964392" cy="1015663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HK" sz="1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with standard shallow water waves:</a:t>
            </a:r>
          </a:p>
          <a:p>
            <a:r>
              <a:rPr lang="en-HK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Adapting term in perturbed depth-averaged continuity equation</a:t>
            </a:r>
            <a:endParaRPr lang="en-HK" sz="1400" dirty="0">
              <a:solidFill>
                <a:srgbClr val="00B050"/>
              </a:solidFill>
            </a:endParaRPr>
          </a:p>
        </p:txBody>
      </p:sp>
      <p:cxnSp>
        <p:nvCxnSpPr>
          <p:cNvPr id="9" name="直線單箭頭接點 8"/>
          <p:cNvCxnSpPr>
            <a:endCxn id="19" idx="3"/>
          </p:cNvCxnSpPr>
          <p:nvPr/>
        </p:nvCxnSpPr>
        <p:spPr>
          <a:xfrm flipH="1" flipV="1">
            <a:off x="5435833" y="5669373"/>
            <a:ext cx="465088" cy="10673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3578343" y="4528802"/>
            <a:ext cx="2833162" cy="602032"/>
            <a:chOff x="3680728" y="4707280"/>
            <a:chExt cx="2833162" cy="602032"/>
          </a:xfrm>
        </p:grpSpPr>
        <p:pic>
          <p:nvPicPr>
            <p:cNvPr id="16" name="圖片 15" descr="畫面剪輯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28" y="4707280"/>
              <a:ext cx="1714649" cy="602032"/>
            </a:xfrm>
            <a:prstGeom prst="rect">
              <a:avLst/>
            </a:prstGeom>
          </p:spPr>
        </p:pic>
        <p:pic>
          <p:nvPicPr>
            <p:cNvPr id="17" name="圖片 16" descr="畫面剪輯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2722" y="4778293"/>
              <a:ext cx="1021168" cy="480102"/>
            </a:xfrm>
            <a:prstGeom prst="rect">
              <a:avLst/>
            </a:prstGeom>
          </p:spPr>
        </p:pic>
      </p:grpSp>
      <p:pic>
        <p:nvPicPr>
          <p:cNvPr id="19" name="圖片 18" descr="畫面剪輯"/>
          <p:cNvPicPr>
            <a:picLocks noChangeAspect="1"/>
          </p:cNvPicPr>
          <p:nvPr/>
        </p:nvPicPr>
        <p:blipFill rotWithShape="1">
          <a:blip r:embed="rId6"/>
          <a:srcRect l="45706" t="62085" b="2728"/>
          <a:stretch/>
        </p:blipFill>
        <p:spPr>
          <a:xfrm>
            <a:off x="3736441" y="5357958"/>
            <a:ext cx="1699392" cy="622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"/>
              <p:cNvSpPr txBox="1"/>
              <p:nvPr/>
            </p:nvSpPr>
            <p:spPr>
              <a:xfrm>
                <a:off x="6949046" y="3458209"/>
                <a:ext cx="1916266" cy="869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𝜂</m:t>
                    </m:r>
                  </m:oMath>
                </a14:m>
                <a:r>
                  <a:rPr lang="en-GB" sz="1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 surface elevation; </a:t>
                </a:r>
              </a:p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GB" sz="1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 water depth; </a:t>
                </a:r>
              </a:p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𝑐</m:t>
                    </m:r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12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200" b="0" i="1" smtClean="0"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</m:rad>
                  </m:oMath>
                </a14:m>
                <a:r>
                  <a:rPr lang="en-GB" sz="1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 wave speed</a:t>
                </a:r>
              </a:p>
              <a:p>
                <a14:m>
                  <m:oMath xmlns:m="http://schemas.openxmlformats.org/officeDocument/2006/math">
                    <m:r>
                      <a:rPr lang="en-GB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𝑼</m:t>
                    </m:r>
                    <m:r>
                      <a:rPr lang="en-GB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r>
                          <a:rPr lang="en-GB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GB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HK" sz="12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mass flux</a:t>
                </a:r>
                <a:endParaRPr lang="en-GB" sz="12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046" y="3458209"/>
                <a:ext cx="1916266" cy="869982"/>
              </a:xfrm>
              <a:prstGeom prst="rect">
                <a:avLst/>
              </a:prstGeom>
              <a:blipFill rotWithShape="1">
                <a:blip r:embed="rId7"/>
                <a:stretch>
                  <a:fillRect b="-48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77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One-Dimensional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One-Dimensional Wave Equations</a:t>
            </a:r>
          </a:p>
          <a:p>
            <a:endParaRPr lang="en-HK" dirty="0"/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endParaRPr lang="en-HK" dirty="0"/>
          </a:p>
          <a:p>
            <a:pPr lvl="1"/>
            <a:r>
              <a:rPr lang="en-HK" sz="2000" dirty="0"/>
              <a:t>Consider the time-harmonic ansatz:</a:t>
            </a:r>
          </a:p>
          <a:p>
            <a:pPr marL="457200" lvl="1" indent="0">
              <a:buNone/>
            </a:pPr>
            <a:endParaRPr lang="en-HK" dirty="0"/>
          </a:p>
          <a:p>
            <a:r>
              <a:rPr lang="en-HK" sz="2400" dirty="0"/>
              <a:t>Recasting variables: </a:t>
            </a:r>
            <a:endParaRPr lang="en-HK" dirty="0"/>
          </a:p>
          <a:p>
            <a:pPr marL="0" indent="0">
              <a:buNone/>
            </a:pPr>
            <a:endParaRPr lang="en-HK" dirty="0"/>
          </a:p>
          <a:p>
            <a:endParaRPr lang="en-HK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 rotWithShape="1">
          <a:blip r:embed="rId2"/>
          <a:srcRect l="61552" t="28757"/>
          <a:stretch/>
        </p:blipFill>
        <p:spPr>
          <a:xfrm>
            <a:off x="2707532" y="2230733"/>
            <a:ext cx="2256354" cy="1177372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720" y="3983761"/>
            <a:ext cx="2629128" cy="365792"/>
          </a:xfrm>
          <a:prstGeom prst="rect">
            <a:avLst/>
          </a:prstGeo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 rotWithShape="1">
          <a:blip r:embed="rId4"/>
          <a:srcRect r="85166"/>
          <a:stretch/>
        </p:blipFill>
        <p:spPr>
          <a:xfrm>
            <a:off x="2863556" y="4817374"/>
            <a:ext cx="746105" cy="586791"/>
          </a:xfrm>
          <a:prstGeom prst="rect">
            <a:avLst/>
          </a:prstGeom>
        </p:spPr>
      </p:pic>
      <p:pic>
        <p:nvPicPr>
          <p:cNvPr id="12" name="圖片 11" descr="畫面剪輯"/>
          <p:cNvPicPr>
            <a:picLocks noChangeAspect="1"/>
          </p:cNvPicPr>
          <p:nvPr/>
        </p:nvPicPr>
        <p:blipFill rotWithShape="1">
          <a:blip r:embed="rId4"/>
          <a:srcRect l="60351" t="1365"/>
          <a:stretch/>
        </p:blipFill>
        <p:spPr>
          <a:xfrm>
            <a:off x="3639272" y="4815333"/>
            <a:ext cx="1994181" cy="578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3"/>
              <p:cNvSpPr txBox="1"/>
              <p:nvPr/>
            </p:nvSpPr>
            <p:spPr>
              <a:xfrm>
                <a:off x="6782624" y="2384428"/>
                <a:ext cx="2243681" cy="1188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  <a:cs typeface="Arial" panose="020B0604020202020204" pitchFamily="34" charset="0"/>
                          </a:rPr>
                          <m:t>𝜂</m:t>
                        </m:r>
                      </m:e>
                    </m:acc>
                  </m:oMath>
                </a14:m>
                <a:r>
                  <a:rPr lang="en-GB" sz="1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 surface elevation;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GB" sz="1200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 water depth; </a:t>
                </a:r>
              </a:p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𝑐</m:t>
                    </m:r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12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12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lang="en-GB" sz="1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 wave speed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GB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𝑼</m:t>
                        </m:r>
                      </m:e>
                    </m:acc>
                    <m:r>
                      <a:rPr lang="en-GB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GB" sz="1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</m:acc>
                        <m:r>
                          <a:rPr lang="en-GB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GB" sz="1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</m:acc>
                      </m:e>
                    </m:d>
                  </m:oMath>
                </a14:m>
                <a:r>
                  <a:rPr lang="en-HK" sz="12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mass flux</a:t>
                </a:r>
              </a:p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GB" sz="12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GB" sz="12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sz="1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 redefined variable</a:t>
                </a:r>
              </a:p>
            </p:txBody>
          </p:sp>
        </mc:Choice>
        <mc:Fallback xmlns="">
          <p:sp>
            <p:nvSpPr>
              <p:cNvPr id="1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624" y="2384428"/>
                <a:ext cx="2243681" cy="11885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"/>
              <p:cNvSpPr txBox="1"/>
              <p:nvPr/>
            </p:nvSpPr>
            <p:spPr>
              <a:xfrm>
                <a:off x="6782670" y="3983761"/>
                <a:ext cx="1916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en-GB" sz="1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 angular speed;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1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GB" sz="1200" i="1">
                                <a:latin typeface="Cambria Math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GB" sz="1200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 amplitude field </a:t>
                </a:r>
              </a:p>
            </p:txBody>
          </p:sp>
        </mc:Choice>
        <mc:Fallback xmlns="">
          <p:sp>
            <p:nvSpPr>
              <p:cNvPr id="16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670" y="3983761"/>
                <a:ext cx="191626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67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HK" dirty="0"/>
              <a:t>1. Background - Gravitational Fields and Surface Waves</a:t>
            </a:r>
          </a:p>
          <a:p>
            <a:endParaRPr lang="en-HK" dirty="0"/>
          </a:p>
          <a:p>
            <a:r>
              <a:rPr lang="en-HK" dirty="0"/>
              <a:t>2. Waves in Shallow Water</a:t>
            </a:r>
          </a:p>
          <a:p>
            <a:pPr lvl="1"/>
            <a:r>
              <a:rPr lang="en-HK" dirty="0"/>
              <a:t>a. Standard Shallow Water Model</a:t>
            </a:r>
          </a:p>
          <a:p>
            <a:pPr lvl="1"/>
            <a:r>
              <a:rPr lang="en-HK" dirty="0"/>
              <a:t>b. Adapted Shallow Water Model</a:t>
            </a:r>
          </a:p>
          <a:p>
            <a:pPr lvl="2"/>
            <a:r>
              <a:rPr lang="en-HK" dirty="0" err="1"/>
              <a:t>i</a:t>
            </a:r>
            <a:r>
              <a:rPr lang="en-HK" dirty="0"/>
              <a:t>. One-Dimensional Waves</a:t>
            </a:r>
          </a:p>
          <a:p>
            <a:pPr lvl="2"/>
            <a:r>
              <a:rPr lang="en-HK" dirty="0"/>
              <a:t>ii. Two-Dimensional Waves</a:t>
            </a:r>
          </a:p>
          <a:p>
            <a:pPr lvl="2"/>
            <a:endParaRPr lang="en-HK" dirty="0"/>
          </a:p>
          <a:p>
            <a:r>
              <a:rPr lang="en-HK" dirty="0"/>
              <a:t>3. </a:t>
            </a:r>
            <a:r>
              <a:rPr lang="en-HK" dirty="0" err="1"/>
              <a:t>Airy’s</a:t>
            </a:r>
            <a:r>
              <a:rPr lang="en-HK" dirty="0"/>
              <a:t> Linear Wave Theory</a:t>
            </a:r>
          </a:p>
          <a:p>
            <a:pPr lvl="1"/>
            <a:r>
              <a:rPr lang="en-HK" dirty="0"/>
              <a:t>a. Standard </a:t>
            </a:r>
            <a:r>
              <a:rPr lang="en-HK" dirty="0" err="1"/>
              <a:t>Airy’s</a:t>
            </a:r>
            <a:r>
              <a:rPr lang="en-HK" dirty="0"/>
              <a:t> Linear Wave Theory</a:t>
            </a:r>
          </a:p>
          <a:p>
            <a:pPr lvl="1"/>
            <a:r>
              <a:rPr lang="en-HK" dirty="0"/>
              <a:t>b. Generalised </a:t>
            </a:r>
            <a:r>
              <a:rPr lang="en-HK" dirty="0" err="1"/>
              <a:t>Airy’s</a:t>
            </a:r>
            <a:r>
              <a:rPr lang="en-HK" dirty="0"/>
              <a:t> Linear Wave Theory</a:t>
            </a:r>
          </a:p>
          <a:p>
            <a:pPr lvl="1"/>
            <a:endParaRPr lang="en-HK" dirty="0"/>
          </a:p>
          <a:p>
            <a:r>
              <a:rPr lang="en-HK" dirty="0"/>
              <a:t>4. Discussions</a:t>
            </a:r>
          </a:p>
          <a:p>
            <a:endParaRPr lang="en-HK" dirty="0"/>
          </a:p>
          <a:p>
            <a:r>
              <a:rPr lang="en-HK" dirty="0"/>
              <a:t>5. Conclusions</a:t>
            </a:r>
          </a:p>
        </p:txBody>
      </p:sp>
    </p:spTree>
    <p:extLst>
      <p:ext uri="{BB962C8B-B14F-4D97-AF65-F5344CB8AC3E}">
        <p14:creationId xmlns:p14="http://schemas.microsoft.com/office/powerpoint/2010/main" val="1512823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One-Dimensional Diagnostic Formalism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Gives:</a:t>
            </a:r>
          </a:p>
          <a:p>
            <a:endParaRPr lang="en-HK" dirty="0"/>
          </a:p>
          <a:p>
            <a:pPr lvl="1"/>
            <a:r>
              <a:rPr lang="en-HK" sz="1800" dirty="0"/>
              <a:t>with diagnostic variables: ‘Kinetic Energy’ and ‘Potential’</a:t>
            </a:r>
          </a:p>
          <a:p>
            <a:pPr lvl="1"/>
            <a:endParaRPr lang="en-HK" sz="1800" dirty="0"/>
          </a:p>
          <a:p>
            <a:pPr lvl="1"/>
            <a:endParaRPr lang="en-HK" dirty="0"/>
          </a:p>
          <a:p>
            <a:pPr lvl="1"/>
            <a:endParaRPr lang="en-HK" dirty="0"/>
          </a:p>
          <a:p>
            <a:pPr lvl="1"/>
            <a:endParaRPr lang="en-HK" dirty="0"/>
          </a:p>
          <a:p>
            <a:pPr lvl="1"/>
            <a:r>
              <a:rPr lang="en-HK" sz="1800" dirty="0"/>
              <a:t>Not physical quantities!</a:t>
            </a:r>
          </a:p>
          <a:p>
            <a:pPr lvl="1"/>
            <a:endParaRPr lang="en-HK" dirty="0"/>
          </a:p>
          <a:p>
            <a:r>
              <a:rPr lang="en-HK" sz="2400" dirty="0"/>
              <a:t>Solution: WKBJ-Approximation </a:t>
            </a:r>
          </a:p>
          <a:p>
            <a:endParaRPr lang="en-HK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25" y="1901651"/>
            <a:ext cx="3883392" cy="560196"/>
          </a:xfrm>
          <a:prstGeom prst="rect">
            <a:avLst/>
          </a:prstGeo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27" y="2974150"/>
            <a:ext cx="3982890" cy="1315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555811" y="3308976"/>
                <a:ext cx="22597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1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HK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HK" sz="1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reference wavenumbers (const.)</a:t>
                </a:r>
              </a:p>
              <a:p>
                <a:endParaRPr lang="en-HK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811" y="3308976"/>
                <a:ext cx="2259717" cy="646331"/>
              </a:xfrm>
              <a:prstGeom prst="rect">
                <a:avLst/>
              </a:prstGeom>
              <a:blipFill>
                <a:blip r:embed="rId4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5919745" y="4598153"/>
            <a:ext cx="1978260" cy="307777"/>
          </a:xfrm>
          <a:prstGeom prst="rect">
            <a:avLst/>
          </a:prstGeom>
          <a:ln w="28575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en-HK" sz="1400" dirty="0">
                <a:solidFill>
                  <a:srgbClr val="FF0000"/>
                </a:solidFill>
                <a:cs typeface="Arial" panose="020B0604020202020204" pitchFamily="34" charset="0"/>
              </a:rPr>
              <a:t>Mild-slope: V(x) &lt;&lt; E(x)</a:t>
            </a:r>
            <a:endParaRPr lang="en-HK" sz="1400" dirty="0">
              <a:solidFill>
                <a:srgbClr val="FF0000"/>
              </a:solidFill>
            </a:endParaRPr>
          </a:p>
        </p:txBody>
      </p:sp>
      <p:sp>
        <p:nvSpPr>
          <p:cNvPr id="9" name="箭號: 向下 8"/>
          <p:cNvSpPr/>
          <p:nvPr/>
        </p:nvSpPr>
        <p:spPr>
          <a:xfrm rot="19348467">
            <a:off x="5563575" y="4373630"/>
            <a:ext cx="261958" cy="39832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矩形 9"/>
          <p:cNvSpPr/>
          <p:nvPr/>
        </p:nvSpPr>
        <p:spPr>
          <a:xfrm>
            <a:off x="3175279" y="3627455"/>
            <a:ext cx="3014506" cy="662679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18225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One-Dimensional Diagnostic Formalism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Solution by WKBJ-Approximation</a:t>
            </a:r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endParaRPr lang="en-HK" dirty="0"/>
          </a:p>
          <a:p>
            <a:endParaRPr lang="en-HK" dirty="0"/>
          </a:p>
          <a:p>
            <a:endParaRPr lang="en-HK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10" y="3192818"/>
            <a:ext cx="4919718" cy="7677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29576" y="4396457"/>
            <a:ext cx="257006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i="1" dirty="0">
                <a:solidFill>
                  <a:srgbClr val="00B050"/>
                </a:solidFill>
              </a:rPr>
              <a:t>Amplitude field:</a:t>
            </a:r>
          </a:p>
          <a:p>
            <a:r>
              <a:rPr lang="en-HK" sz="1600" dirty="0">
                <a:solidFill>
                  <a:srgbClr val="00B050"/>
                </a:solidFill>
              </a:rPr>
              <a:t>Dependent on </a:t>
            </a:r>
            <a:r>
              <a:rPr lang="en-HK" sz="1600" i="1" dirty="0" err="1">
                <a:solidFill>
                  <a:srgbClr val="00B050"/>
                </a:solidFill>
              </a:rPr>
              <a:t>g</a:t>
            </a:r>
            <a:r>
              <a:rPr lang="en-HK" sz="1600" i="1" baseline="-25000" dirty="0" err="1">
                <a:solidFill>
                  <a:srgbClr val="00B050"/>
                </a:solidFill>
              </a:rPr>
              <a:t>z</a:t>
            </a:r>
            <a:r>
              <a:rPr lang="en-HK" sz="1600" i="1" dirty="0">
                <a:solidFill>
                  <a:srgbClr val="00B050"/>
                </a:solidFill>
              </a:rPr>
              <a:t>; </a:t>
            </a:r>
          </a:p>
          <a:p>
            <a:r>
              <a:rPr lang="en-HK" sz="1600" i="1" dirty="0">
                <a:solidFill>
                  <a:srgbClr val="00B050"/>
                </a:solidFill>
              </a:rPr>
              <a:t>Different from standard case</a:t>
            </a:r>
            <a:endParaRPr lang="en-HK" sz="1600" i="1" baseline="-25000" dirty="0">
              <a:solidFill>
                <a:srgbClr val="00B05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91537" y="2632879"/>
            <a:ext cx="1898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i="1" dirty="0">
                <a:solidFill>
                  <a:srgbClr val="00B050"/>
                </a:solidFill>
              </a:rPr>
              <a:t>Wavenumber</a:t>
            </a:r>
            <a:r>
              <a:rPr lang="en-HK" i="1" dirty="0"/>
              <a:t> </a:t>
            </a:r>
            <a:r>
              <a:rPr lang="en-HK" i="1" dirty="0">
                <a:solidFill>
                  <a:srgbClr val="00B050"/>
                </a:solidFill>
              </a:rPr>
              <a:t>field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5777416" y="3990140"/>
            <a:ext cx="2439491" cy="317623"/>
            <a:chOff x="6091559" y="3237628"/>
            <a:chExt cx="2439491" cy="317623"/>
          </a:xfrm>
        </p:grpSpPr>
        <p:grpSp>
          <p:nvGrpSpPr>
            <p:cNvPr id="9" name="群組 8"/>
            <p:cNvGrpSpPr/>
            <p:nvPr/>
          </p:nvGrpSpPr>
          <p:grpSpPr>
            <a:xfrm>
              <a:off x="6763538" y="3237628"/>
              <a:ext cx="1767512" cy="317623"/>
              <a:chOff x="4844303" y="3162638"/>
              <a:chExt cx="2919834" cy="495343"/>
            </a:xfrm>
          </p:grpSpPr>
          <p:pic>
            <p:nvPicPr>
              <p:cNvPr id="7" name="圖片 6" descr="畫面剪輯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44303" y="3203125"/>
                <a:ext cx="1044030" cy="411516"/>
              </a:xfrm>
              <a:prstGeom prst="rect">
                <a:avLst/>
              </a:prstGeom>
            </p:spPr>
          </p:pic>
          <p:pic>
            <p:nvPicPr>
              <p:cNvPr id="8" name="圖片 7" descr="畫面剪輯"/>
              <p:cNvPicPr>
                <a:picLocks noChangeAspect="1"/>
              </p:cNvPicPr>
              <p:nvPr/>
            </p:nvPicPr>
            <p:blipFill rotWithShape="1">
              <a:blip r:embed="rId4"/>
              <a:srcRect l="10492"/>
              <a:stretch/>
            </p:blipFill>
            <p:spPr>
              <a:xfrm>
                <a:off x="5888333" y="3162638"/>
                <a:ext cx="1875804" cy="495343"/>
              </a:xfrm>
              <a:prstGeom prst="rect">
                <a:avLst/>
              </a:prstGeom>
            </p:spPr>
          </p:pic>
        </p:grpSp>
        <p:sp>
          <p:nvSpPr>
            <p:cNvPr id="10" name="矩形 9"/>
            <p:cNvSpPr/>
            <p:nvPr/>
          </p:nvSpPr>
          <p:spPr>
            <a:xfrm>
              <a:off x="6091559" y="3247474"/>
              <a:ext cx="6719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sz="1400" dirty="0">
                  <a:latin typeface="Arial" panose="020B0604020202020204" pitchFamily="34" charset="0"/>
                  <a:cs typeface="Arial" panose="020B0604020202020204" pitchFamily="34" charset="0"/>
                </a:rPr>
                <a:t>where</a:t>
              </a:r>
              <a:endParaRPr lang="en-HK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右大括弧 12"/>
          <p:cNvSpPr/>
          <p:nvPr/>
        </p:nvSpPr>
        <p:spPr>
          <a:xfrm rot="5400000">
            <a:off x="3048162" y="3268600"/>
            <a:ext cx="208540" cy="18142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右大括弧 13"/>
          <p:cNvSpPr/>
          <p:nvPr/>
        </p:nvSpPr>
        <p:spPr>
          <a:xfrm rot="16200000" flipV="1">
            <a:off x="5502711" y="2452606"/>
            <a:ext cx="208540" cy="138667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5" name="圖片 14" descr="畫面剪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984" y="2117093"/>
            <a:ext cx="2629128" cy="36579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253104" y="2111198"/>
            <a:ext cx="22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/>
              <a:t>Time-harmonic ansatz</a:t>
            </a:r>
          </a:p>
        </p:txBody>
      </p:sp>
      <p:sp>
        <p:nvSpPr>
          <p:cNvPr id="17" name="矩形 16"/>
          <p:cNvSpPr/>
          <p:nvPr/>
        </p:nvSpPr>
        <p:spPr>
          <a:xfrm>
            <a:off x="1196038" y="5493274"/>
            <a:ext cx="6264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2000" b="1" i="1" dirty="0">
                <a:solidFill>
                  <a:srgbClr val="FF0000"/>
                </a:solidFill>
              </a:rPr>
              <a:t>Short concluding remark:</a:t>
            </a:r>
          </a:p>
          <a:p>
            <a:r>
              <a:rPr lang="en-HK" sz="2000" i="1" dirty="0">
                <a:solidFill>
                  <a:srgbClr val="FF0000"/>
                </a:solidFill>
              </a:rPr>
              <a:t>Gravity: affect both amplitude and wavenumber of waves!</a:t>
            </a:r>
            <a:endParaRPr lang="en-HK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50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Numerical Solutions (1A)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1800" dirty="0"/>
              <a:t>Target: Validation of the WKBJ-Approximation</a:t>
            </a:r>
          </a:p>
          <a:p>
            <a:r>
              <a:rPr lang="en-HK" dirty="0"/>
              <a:t>Test case: Hypothetical – Exponential Gravity Perturbation, blown-up</a:t>
            </a:r>
          </a:p>
          <a:p>
            <a:endParaRPr lang="en-HK" dirty="0"/>
          </a:p>
          <a:p>
            <a:endParaRPr lang="en-HK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5714" b="70257"/>
          <a:stretch/>
        </p:blipFill>
        <p:spPr>
          <a:xfrm>
            <a:off x="4565240" y="2987511"/>
            <a:ext cx="4572000" cy="16479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t="50000" b="28624"/>
          <a:stretch/>
        </p:blipFill>
        <p:spPr>
          <a:xfrm>
            <a:off x="4572000" y="4589525"/>
            <a:ext cx="4572000" cy="14660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t="5568" b="69963"/>
          <a:stretch/>
        </p:blipFill>
        <p:spPr>
          <a:xfrm>
            <a:off x="14123" y="2987513"/>
            <a:ext cx="4572000" cy="16780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t="50000" b="28912"/>
          <a:stretch/>
        </p:blipFill>
        <p:spPr>
          <a:xfrm>
            <a:off x="0" y="4589377"/>
            <a:ext cx="4572000" cy="1446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160566" y="6167163"/>
                <a:ext cx="31036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HK" i="1" dirty="0"/>
                  <a:t>Left: </a:t>
                </a:r>
                <a:r>
                  <a:rPr lang="en-HK" dirty="0"/>
                  <a:t>Hypothetical waves, </a:t>
                </a:r>
                <a14:m>
                  <m:oMath xmlns:m="http://schemas.openxmlformats.org/officeDocument/2006/math">
                    <m:r>
                      <a:rPr lang="en-HK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HK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66" y="6167163"/>
                <a:ext cx="3103670" cy="369332"/>
              </a:xfrm>
              <a:prstGeom prst="rect">
                <a:avLst/>
              </a:prstGeom>
              <a:blipFill>
                <a:blip r:embed="rId4"/>
                <a:stretch>
                  <a:fillRect l="-1569" t="-10000" b="-2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297177" y="6167162"/>
                <a:ext cx="34348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HK" i="1" dirty="0"/>
                  <a:t>Right: </a:t>
                </a:r>
                <a:r>
                  <a:rPr lang="en-HK" dirty="0"/>
                  <a:t>Hypothetical waves, </a:t>
                </a:r>
                <a14:m>
                  <m:oMath xmlns:m="http://schemas.openxmlformats.org/officeDocument/2006/math">
                    <m:r>
                      <a:rPr lang="en-HK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HK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177" y="6167162"/>
                <a:ext cx="3434840" cy="369332"/>
              </a:xfrm>
              <a:prstGeom prst="rect">
                <a:avLst/>
              </a:prstGeom>
              <a:blipFill>
                <a:blip r:embed="rId5"/>
                <a:stretch>
                  <a:fillRect l="-1599" t="-10000" b="-2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815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Numerical Solutions (1B)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1800" dirty="0"/>
              <a:t>Target: Validation of the WKBJ-Approximation</a:t>
            </a:r>
          </a:p>
          <a:p>
            <a:r>
              <a:rPr lang="en-HK" dirty="0"/>
              <a:t>Test case: Hypothetical – Gaussian Gravity Perturbation, blown-up</a:t>
            </a:r>
          </a:p>
          <a:p>
            <a:endParaRPr lang="en-HK" dirty="0"/>
          </a:p>
          <a:p>
            <a:endParaRPr lang="en-HK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5568" b="70403"/>
          <a:stretch/>
        </p:blipFill>
        <p:spPr>
          <a:xfrm>
            <a:off x="0" y="2954221"/>
            <a:ext cx="4572000" cy="16479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50000" b="28474"/>
          <a:stretch/>
        </p:blipFill>
        <p:spPr>
          <a:xfrm>
            <a:off x="0" y="4613022"/>
            <a:ext cx="4572000" cy="14762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t="5714" b="69964"/>
          <a:stretch/>
        </p:blipFill>
        <p:spPr>
          <a:xfrm>
            <a:off x="4572000" y="2944996"/>
            <a:ext cx="4572000" cy="16680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t="50000" b="29017"/>
          <a:stretch/>
        </p:blipFill>
        <p:spPr>
          <a:xfrm>
            <a:off x="4572000" y="4610929"/>
            <a:ext cx="4572000" cy="1439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160566" y="6167163"/>
                <a:ext cx="31036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HK" i="1" dirty="0"/>
                  <a:t>Left: </a:t>
                </a:r>
                <a:r>
                  <a:rPr lang="en-HK" dirty="0"/>
                  <a:t>Hypothetical waves, </a:t>
                </a:r>
                <a14:m>
                  <m:oMath xmlns:m="http://schemas.openxmlformats.org/officeDocument/2006/math">
                    <m:r>
                      <a:rPr lang="en-HK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HK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66" y="6167163"/>
                <a:ext cx="3103670" cy="369332"/>
              </a:xfrm>
              <a:prstGeom prst="rect">
                <a:avLst/>
              </a:prstGeom>
              <a:blipFill>
                <a:blip r:embed="rId5"/>
                <a:stretch>
                  <a:fillRect l="-1569" t="-10000" b="-2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297177" y="6167162"/>
                <a:ext cx="34348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HK" i="1" dirty="0"/>
                  <a:t>Right: </a:t>
                </a:r>
                <a:r>
                  <a:rPr lang="en-HK" dirty="0"/>
                  <a:t>Hypothetical waves, </a:t>
                </a:r>
                <a14:m>
                  <m:oMath xmlns:m="http://schemas.openxmlformats.org/officeDocument/2006/math">
                    <m:r>
                      <a:rPr lang="en-HK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HK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177" y="6167162"/>
                <a:ext cx="3434840" cy="369332"/>
              </a:xfrm>
              <a:prstGeom prst="rect">
                <a:avLst/>
              </a:prstGeom>
              <a:blipFill>
                <a:blip r:embed="rId6"/>
                <a:stretch>
                  <a:fillRect l="-1599" t="-10000" b="-2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691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Numerical Solutions (2A)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1800" dirty="0"/>
              <a:t>Target: Waves on the Ocean</a:t>
            </a:r>
          </a:p>
          <a:p>
            <a:r>
              <a:rPr lang="en-HK" dirty="0"/>
              <a:t>Test case: Physical – Gaussian Gravity Perturbation, Tidal</a:t>
            </a:r>
          </a:p>
          <a:p>
            <a:endParaRPr lang="en-HK" dirty="0"/>
          </a:p>
          <a:p>
            <a:endParaRPr lang="en-HK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6008" b="70402"/>
          <a:stretch/>
        </p:blipFill>
        <p:spPr>
          <a:xfrm>
            <a:off x="0" y="3023734"/>
            <a:ext cx="4572000" cy="16177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50000" b="28901"/>
          <a:stretch/>
        </p:blipFill>
        <p:spPr>
          <a:xfrm>
            <a:off x="0" y="4641519"/>
            <a:ext cx="4572000" cy="14469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6008" b="70549"/>
          <a:stretch/>
        </p:blipFill>
        <p:spPr>
          <a:xfrm>
            <a:off x="4572000" y="3023734"/>
            <a:ext cx="4572000" cy="160773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t="50294" b="28754"/>
          <a:stretch/>
        </p:blipFill>
        <p:spPr>
          <a:xfrm>
            <a:off x="4572000" y="4651567"/>
            <a:ext cx="4572000" cy="1436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572547" y="6167163"/>
                <a:ext cx="26875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HK" i="1" dirty="0"/>
                  <a:t>Left: </a:t>
                </a:r>
                <a:r>
                  <a:rPr lang="en-HK" dirty="0"/>
                  <a:t>Tidal waves, </a:t>
                </a:r>
                <a14:m>
                  <m:oMath xmlns:m="http://schemas.openxmlformats.org/officeDocument/2006/math">
                    <m:r>
                      <a:rPr lang="en-HK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HK" dirty="0"/>
                  <a:t>,</a:t>
                </a:r>
              </a:p>
              <a:p>
                <a:r>
                  <a:rPr lang="en-HK" dirty="0"/>
                  <a:t>Instant. diff.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HK" b="0" i="0" smtClean="0">
                        <a:latin typeface="Cambria Math" panose="02040503050406030204" pitchFamily="18" charset="0"/>
                      </a:rPr>
                      <m:t>(0.0001</m:t>
                    </m:r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HK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, 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547" y="6167163"/>
                <a:ext cx="2687531" cy="646331"/>
              </a:xfrm>
              <a:prstGeom prst="rect">
                <a:avLst/>
              </a:prstGeom>
              <a:blipFill>
                <a:blip r:embed="rId4"/>
                <a:stretch>
                  <a:fillRect l="-2041" t="-5660" b="-1415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709161" y="6167162"/>
                <a:ext cx="27214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HK" i="1" dirty="0"/>
                  <a:t>Right: </a:t>
                </a:r>
                <a:r>
                  <a:rPr lang="en-HK" dirty="0"/>
                  <a:t>Tidal waves, </a:t>
                </a:r>
                <a14:m>
                  <m:oMath xmlns:m="http://schemas.openxmlformats.org/officeDocument/2006/math">
                    <m:r>
                      <a:rPr lang="en-HK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HK" dirty="0"/>
                  <a:t>,</a:t>
                </a:r>
              </a:p>
              <a:p>
                <a:r>
                  <a:rPr lang="en-HK" dirty="0"/>
                  <a:t>Instant. diff.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O</m:t>
                    </m:r>
                    <m:r>
                      <a:rPr lang="en-HK">
                        <a:latin typeface="Cambria Math" panose="02040503050406030204" pitchFamily="18" charset="0"/>
                      </a:rPr>
                      <m:t>(0.0001</m:t>
                    </m:r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m</m:t>
                    </m:r>
                    <m:r>
                      <a:rPr lang="en-HK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, 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161" y="6167162"/>
                <a:ext cx="2721406" cy="646331"/>
              </a:xfrm>
              <a:prstGeom prst="rect">
                <a:avLst/>
              </a:prstGeom>
              <a:blipFill>
                <a:blip r:embed="rId5"/>
                <a:stretch>
                  <a:fillRect l="-2018" t="-5660" b="-1415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05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Numerical Solutions (2B)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1800" dirty="0"/>
              <a:t>Target: Waves on the Ocean</a:t>
            </a:r>
          </a:p>
          <a:p>
            <a:r>
              <a:rPr lang="en-HK" dirty="0"/>
              <a:t>Test case: Physical – Gaussian Gravity Perturbation, Tsunami</a:t>
            </a:r>
          </a:p>
          <a:p>
            <a:pPr marL="0" indent="0">
              <a:buNone/>
            </a:pPr>
            <a:endParaRPr lang="en-HK" dirty="0"/>
          </a:p>
          <a:p>
            <a:endParaRPr lang="en-HK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5861" b="70403"/>
          <a:stretch/>
        </p:blipFill>
        <p:spPr>
          <a:xfrm>
            <a:off x="4572000" y="3003637"/>
            <a:ext cx="4572000" cy="16278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50000" b="28865"/>
          <a:stretch/>
        </p:blipFill>
        <p:spPr>
          <a:xfrm>
            <a:off x="4572000" y="4628958"/>
            <a:ext cx="4572000" cy="14494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t="5861" b="70256"/>
          <a:stretch/>
        </p:blipFill>
        <p:spPr>
          <a:xfrm>
            <a:off x="0" y="3024563"/>
            <a:ext cx="4572000" cy="163788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t="50000" b="28986"/>
          <a:stretch/>
        </p:blipFill>
        <p:spPr>
          <a:xfrm>
            <a:off x="9097" y="4661180"/>
            <a:ext cx="4572000" cy="1441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572547" y="6167163"/>
                <a:ext cx="26886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HK" i="1" dirty="0"/>
                  <a:t>Left: </a:t>
                </a:r>
                <a:r>
                  <a:rPr lang="en-HK" dirty="0"/>
                  <a:t>Tsunami waves, </a:t>
                </a:r>
                <a14:m>
                  <m:oMath xmlns:m="http://schemas.openxmlformats.org/officeDocument/2006/math">
                    <m:r>
                      <a:rPr lang="en-HK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HK" dirty="0"/>
                  <a:t>,</a:t>
                </a:r>
              </a:p>
              <a:p>
                <a:r>
                  <a:rPr lang="en-HK" dirty="0"/>
                  <a:t>Instant. diff.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HK" b="0" i="0" smtClean="0">
                        <a:latin typeface="Cambria Math" panose="02040503050406030204" pitchFamily="18" charset="0"/>
                      </a:rPr>
                      <m:t>(0.001</m:t>
                    </m:r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HK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, 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547" y="6167163"/>
                <a:ext cx="2688621" cy="646331"/>
              </a:xfrm>
              <a:prstGeom prst="rect">
                <a:avLst/>
              </a:prstGeom>
              <a:blipFill>
                <a:blip r:embed="rId5"/>
                <a:stretch>
                  <a:fillRect l="-2041" t="-5660" r="-680" b="-1415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5546690" y="6167162"/>
                <a:ext cx="26125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HK" i="1" dirty="0"/>
                  <a:t>Right: </a:t>
                </a:r>
                <a:r>
                  <a:rPr lang="en-HK" dirty="0"/>
                  <a:t>Tidal waves, </a:t>
                </a:r>
                <a14:m>
                  <m:oMath xmlns:m="http://schemas.openxmlformats.org/officeDocument/2006/math">
                    <m:r>
                      <a:rPr lang="en-HK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HK" dirty="0"/>
                  <a:t>,</a:t>
                </a:r>
              </a:p>
              <a:p>
                <a:r>
                  <a:rPr lang="en-HK" dirty="0"/>
                  <a:t>Instant. diff.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O</m:t>
                    </m:r>
                    <m:r>
                      <a:rPr lang="en-HK">
                        <a:latin typeface="Cambria Math" panose="02040503050406030204" pitchFamily="18" charset="0"/>
                      </a:rPr>
                      <m:t>(0.001</m:t>
                    </m:r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m</m:t>
                    </m:r>
                    <m:r>
                      <a:rPr lang="en-HK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690" y="6167162"/>
                <a:ext cx="2612571" cy="646331"/>
              </a:xfrm>
              <a:prstGeom prst="rect">
                <a:avLst/>
              </a:prstGeom>
              <a:blipFill>
                <a:blip r:embed="rId6"/>
                <a:stretch>
                  <a:fillRect l="-2103" t="-5660" b="-1415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408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Numerical Solutions (3)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1800" dirty="0"/>
              <a:t>Target: Waves on the Ocean</a:t>
            </a:r>
          </a:p>
          <a:p>
            <a:r>
              <a:rPr lang="en-HK" dirty="0"/>
              <a:t>Test case: Physical – Gaussian Gravity &amp; MSL Perturbation</a:t>
            </a:r>
          </a:p>
          <a:p>
            <a:endParaRPr lang="en-HK" dirty="0"/>
          </a:p>
          <a:p>
            <a:endParaRPr lang="en-HK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5861" b="70256"/>
          <a:stretch/>
        </p:blipFill>
        <p:spPr>
          <a:xfrm>
            <a:off x="0" y="3054693"/>
            <a:ext cx="4572000" cy="163788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t="50000" b="28315"/>
          <a:stretch/>
        </p:blipFill>
        <p:spPr>
          <a:xfrm>
            <a:off x="0" y="4692575"/>
            <a:ext cx="4572000" cy="148715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/>
          <a:srcRect t="5861" b="70256"/>
          <a:stretch/>
        </p:blipFill>
        <p:spPr>
          <a:xfrm>
            <a:off x="4571995" y="3044241"/>
            <a:ext cx="4572000" cy="163788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/>
          <a:srcRect t="50000" b="28944"/>
          <a:stretch/>
        </p:blipFill>
        <p:spPr>
          <a:xfrm>
            <a:off x="4571995" y="4682123"/>
            <a:ext cx="4572000" cy="14440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572547" y="6167163"/>
                <a:ext cx="26886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HK" i="1" dirty="0"/>
                  <a:t>Left: </a:t>
                </a:r>
                <a:r>
                  <a:rPr lang="en-HK" dirty="0"/>
                  <a:t>Tsunami waves, </a:t>
                </a:r>
                <a14:m>
                  <m:oMath xmlns:m="http://schemas.openxmlformats.org/officeDocument/2006/math">
                    <m:r>
                      <a:rPr lang="en-HK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HK" dirty="0"/>
                  <a:t>,</a:t>
                </a:r>
              </a:p>
              <a:p>
                <a:r>
                  <a:rPr lang="en-HK" dirty="0"/>
                  <a:t>Instant. diff.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HK" b="0" i="0" smtClean="0">
                        <a:latin typeface="Cambria Math" panose="02040503050406030204" pitchFamily="18" charset="0"/>
                      </a:rPr>
                      <m:t>(0.1</m:t>
                    </m:r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HK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, </a:t>
                </a: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547" y="6167163"/>
                <a:ext cx="2688621" cy="646331"/>
              </a:xfrm>
              <a:prstGeom prst="rect">
                <a:avLst/>
              </a:prstGeom>
              <a:blipFill>
                <a:blip r:embed="rId5"/>
                <a:stretch>
                  <a:fillRect l="-2041" t="-5660" r="-680" b="-1415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5586884" y="6167162"/>
                <a:ext cx="25723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HK" i="1" dirty="0"/>
                  <a:t>Right: </a:t>
                </a:r>
                <a:r>
                  <a:rPr lang="en-HK" dirty="0"/>
                  <a:t>Tidal waves, </a:t>
                </a:r>
                <a14:m>
                  <m:oMath xmlns:m="http://schemas.openxmlformats.org/officeDocument/2006/math">
                    <m:r>
                      <a:rPr lang="en-HK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HK" dirty="0"/>
                  <a:t>,</a:t>
                </a:r>
              </a:p>
              <a:p>
                <a:r>
                  <a:rPr lang="en-HK" dirty="0"/>
                  <a:t>Instant. diff.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O</m:t>
                    </m:r>
                    <m:r>
                      <a:rPr lang="en-HK">
                        <a:latin typeface="Cambria Math" panose="02040503050406030204" pitchFamily="18" charset="0"/>
                      </a:rPr>
                      <m:t>(0.1</m:t>
                    </m:r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m</m:t>
                    </m:r>
                    <m:r>
                      <a:rPr lang="en-HK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dirty="0"/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884" y="6167162"/>
                <a:ext cx="2572377" cy="646331"/>
              </a:xfrm>
              <a:prstGeom prst="rect">
                <a:avLst/>
              </a:prstGeom>
              <a:blipFill>
                <a:blip r:embed="rId6"/>
                <a:stretch>
                  <a:fillRect l="-1896" t="-5660" b="-1415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917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Concluding Remarks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Gravity -&gt; Wave amplitude and wavenumber field</a:t>
            </a:r>
          </a:p>
          <a:p>
            <a:endParaRPr lang="en-HK" dirty="0"/>
          </a:p>
          <a:p>
            <a:r>
              <a:rPr lang="en-HK" dirty="0"/>
              <a:t>In the actual ocean:</a:t>
            </a:r>
          </a:p>
          <a:p>
            <a:pPr lvl="1"/>
            <a:r>
              <a:rPr lang="en-HK" dirty="0"/>
              <a:t>Effect of gravity variation</a:t>
            </a:r>
          </a:p>
          <a:p>
            <a:pPr lvl="2"/>
            <a:r>
              <a:rPr lang="en-HK" dirty="0"/>
              <a:t>Unlikely measurable</a:t>
            </a:r>
          </a:p>
          <a:p>
            <a:pPr lvl="1"/>
            <a:r>
              <a:rPr lang="en-HK" dirty="0"/>
              <a:t>Effects of induced MSL variation</a:t>
            </a:r>
          </a:p>
          <a:p>
            <a:pPr lvl="2"/>
            <a:r>
              <a:rPr lang="en-HK" dirty="0"/>
              <a:t>Maybe measurable?</a:t>
            </a:r>
          </a:p>
        </p:txBody>
      </p:sp>
    </p:spTree>
    <p:extLst>
      <p:ext uri="{BB962C8B-B14F-4D97-AF65-F5344CB8AC3E}">
        <p14:creationId xmlns:p14="http://schemas.microsoft.com/office/powerpoint/2010/main" val="3890266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Two-Dimensional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Two-Dimensional Wave Equations</a:t>
            </a:r>
          </a:p>
          <a:p>
            <a:endParaRPr lang="en-HK" dirty="0"/>
          </a:p>
          <a:p>
            <a:pPr marL="457200" lvl="1" indent="0">
              <a:buNone/>
            </a:pPr>
            <a:endParaRPr lang="en-HK" dirty="0"/>
          </a:p>
          <a:p>
            <a:pPr lvl="1"/>
            <a:endParaRPr lang="en-HK" dirty="0"/>
          </a:p>
          <a:p>
            <a:pPr lvl="1"/>
            <a:endParaRPr lang="en-HK" dirty="0"/>
          </a:p>
          <a:p>
            <a:pPr lvl="1"/>
            <a:endParaRPr lang="en-HK" dirty="0"/>
          </a:p>
          <a:p>
            <a:r>
              <a:rPr lang="en-HK" dirty="0"/>
              <a:t>Diagnostic formalism failed...</a:t>
            </a:r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endParaRPr lang="en-HK" dirty="0"/>
          </a:p>
          <a:p>
            <a:endParaRPr lang="en-HK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216" y="2336849"/>
            <a:ext cx="3560100" cy="1843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6933986" y="3076709"/>
                <a:ext cx="1881542" cy="869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𝜂</m:t>
                    </m:r>
                  </m:oMath>
                </a14:m>
                <a:r>
                  <a:rPr lang="en-GB" sz="1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 surface elevation;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GB" sz="1200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 water depth; </a:t>
                </a:r>
              </a:p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𝑐</m:t>
                    </m:r>
                    <m:r>
                      <a:rPr lang="en-GB" sz="12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12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12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lang="en-GB" sz="1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 wave speed</a:t>
                </a:r>
              </a:p>
              <a:p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𝑼</m:t>
                    </m:r>
                    <m:r>
                      <a:rPr lang="en-GB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r>
                          <a:rPr lang="en-GB" sz="1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GB" sz="12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HK" sz="12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mass flux</a:t>
                </a:r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986" y="3076709"/>
                <a:ext cx="1881542" cy="869982"/>
              </a:xfrm>
              <a:prstGeom prst="rect">
                <a:avLst/>
              </a:prstGeom>
              <a:blipFill rotWithShape="1">
                <a:blip r:embed="rId3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259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Numerical Solutions (7)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1400" dirty="0"/>
              <a:t>Target: Find out the difference between Gravity and Depth perturbation</a:t>
            </a:r>
            <a:endParaRPr lang="en-HK" sz="1400" b="1" dirty="0"/>
          </a:p>
          <a:p>
            <a:r>
              <a:rPr lang="en-HK" sz="1800" dirty="0"/>
              <a:t>Test case: Hypothetical – Identical Size Gaussian Gravity Perturbation vs MSL Perturbation</a:t>
            </a:r>
            <a:endParaRPr lang="en-HK" sz="2400" dirty="0"/>
          </a:p>
          <a:p>
            <a:endParaRPr lang="en-HK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76" y="4623851"/>
            <a:ext cx="5939997" cy="19799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476" y="2643851"/>
            <a:ext cx="5939997" cy="197999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57199" y="3216850"/>
            <a:ext cx="15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Positive perturbation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57200" y="5082727"/>
            <a:ext cx="15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Negative perturbation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168933" y="2613640"/>
            <a:ext cx="1377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050" dirty="0">
                <a:latin typeface="Arial" panose="020B0604020202020204" pitchFamily="34" charset="0"/>
                <a:cs typeface="Arial" panose="020B0604020202020204" pitchFamily="34" charset="0"/>
              </a:rPr>
              <a:t>Only MSL perturbation</a:t>
            </a: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2021862" y="2758189"/>
            <a:ext cx="367377" cy="59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7702638" y="3959305"/>
            <a:ext cx="12831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i="1" dirty="0">
                <a:latin typeface="Arial" panose="020B0604020202020204" pitchFamily="34" charset="0"/>
                <a:cs typeface="Arial" panose="020B0604020202020204" pitchFamily="34" charset="0"/>
              </a:rPr>
              <a:t>Gravity:</a:t>
            </a:r>
          </a:p>
          <a:p>
            <a:r>
              <a:rPr lang="en-HK" sz="1400" dirty="0">
                <a:latin typeface="Arial" panose="020B0604020202020204" pitchFamily="34" charset="0"/>
                <a:cs typeface="Arial" panose="020B0604020202020204" pitchFamily="34" charset="0"/>
              </a:rPr>
              <a:t>Change wave amplitudes!</a:t>
            </a:r>
          </a:p>
          <a:p>
            <a:r>
              <a:rPr lang="en-HK" sz="1400" dirty="0">
                <a:latin typeface="Arial" panose="020B0604020202020204" pitchFamily="34" charset="0"/>
                <a:cs typeface="Arial" panose="020B0604020202020204" pitchFamily="34" charset="0"/>
              </a:rPr>
              <a:t>= Shoaling</a:t>
            </a:r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7000568" y="4623849"/>
            <a:ext cx="702071" cy="630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7000568" y="3628103"/>
            <a:ext cx="702071" cy="4687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636363" y="2221206"/>
            <a:ext cx="1377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050" dirty="0">
                <a:latin typeface="Arial" panose="020B0604020202020204" pitchFamily="34" charset="0"/>
                <a:cs typeface="Arial" panose="020B0604020202020204" pitchFamily="34" charset="0"/>
              </a:rPr>
              <a:t>Only gravity perturbation</a:t>
            </a:r>
          </a:p>
        </p:txBody>
      </p:sp>
      <p:cxnSp>
        <p:nvCxnSpPr>
          <p:cNvPr id="21" name="直線單箭頭接點 20"/>
          <p:cNvCxnSpPr/>
          <p:nvPr/>
        </p:nvCxnSpPr>
        <p:spPr>
          <a:xfrm flipH="1">
            <a:off x="4319929" y="2436650"/>
            <a:ext cx="348533" cy="176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99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HK" dirty="0"/>
              <a:t>1. Background - Gravitational Fields and Surface Waves</a:t>
            </a:r>
          </a:p>
          <a:p>
            <a:endParaRPr lang="en-HK" dirty="0"/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2. Waves in Shallow Water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a. Standard Shallow Water Model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b. Adapted Shallow Water Model</a:t>
            </a:r>
          </a:p>
          <a:p>
            <a:pPr lvl="2"/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. One-Dimensional Waves</a:t>
            </a:r>
          </a:p>
          <a:p>
            <a:pPr lvl="2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ii. Two-Dimensional Waves</a:t>
            </a:r>
          </a:p>
          <a:p>
            <a:pPr lvl="2"/>
            <a:endParaRPr lang="en-HK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Airy’s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 Linear Wave Theory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a. Standard </a:t>
            </a:r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Airy’s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 Linear Wave Theory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b. Generalised </a:t>
            </a:r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Airy’s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 Linear Wave Theory</a:t>
            </a:r>
          </a:p>
          <a:p>
            <a:pPr lvl="1"/>
            <a:endParaRPr lang="en-HK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4. Discussions</a:t>
            </a:r>
          </a:p>
          <a:p>
            <a:endParaRPr lang="en-HK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5. Conclusions</a:t>
            </a:r>
          </a:p>
        </p:txBody>
      </p:sp>
    </p:spTree>
    <p:extLst>
      <p:ext uri="{BB962C8B-B14F-4D97-AF65-F5344CB8AC3E}">
        <p14:creationId xmlns:p14="http://schemas.microsoft.com/office/powerpoint/2010/main" val="3072345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Numerical Solutions (4A)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1600" dirty="0"/>
              <a:t>Target: Waves on the Ocean</a:t>
            </a:r>
          </a:p>
          <a:p>
            <a:r>
              <a:rPr lang="en-HK" sz="2000" dirty="0"/>
              <a:t>Test case: Physical – Gaussian Gravity Perturbation, Tidal waves</a:t>
            </a:r>
          </a:p>
          <a:p>
            <a:endParaRPr lang="en-HK" dirty="0"/>
          </a:p>
          <a:p>
            <a:endParaRPr lang="en-HK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75" y="4623851"/>
            <a:ext cx="5940000" cy="198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475" y="2643851"/>
            <a:ext cx="5940000" cy="198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57199" y="3216850"/>
            <a:ext cx="15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Positive perturbation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57200" y="5082727"/>
            <a:ext cx="15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Negative perturbation</a:t>
            </a:r>
          </a:p>
        </p:txBody>
      </p:sp>
      <p:sp>
        <p:nvSpPr>
          <p:cNvPr id="9" name="右大括弧 8"/>
          <p:cNvSpPr/>
          <p:nvPr/>
        </p:nvSpPr>
        <p:spPr>
          <a:xfrm>
            <a:off x="7295535" y="3057832"/>
            <a:ext cx="395941" cy="284152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文字方塊 9"/>
          <p:cNvSpPr txBox="1"/>
          <p:nvPr/>
        </p:nvSpPr>
        <p:spPr>
          <a:xfrm>
            <a:off x="7691476" y="4152480"/>
            <a:ext cx="145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Spherical scattered waves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897808" y="2565400"/>
            <a:ext cx="1377848" cy="259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100" dirty="0">
                <a:latin typeface="Arial" panose="020B0604020202020204" pitchFamily="34" charset="0"/>
                <a:cs typeface="Arial" panose="020B0604020202020204" pitchFamily="34" charset="0"/>
              </a:rPr>
              <a:t>No perturbation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021861" y="2698740"/>
            <a:ext cx="3673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477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Numerical Solutions (4B)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1600" dirty="0"/>
              <a:t>Target: Waves on the Ocean</a:t>
            </a:r>
          </a:p>
          <a:p>
            <a:r>
              <a:rPr lang="en-HK" sz="2000" dirty="0"/>
              <a:t>Test case: Physical – Gaussian Gravity Perturbation, Tsunami waves</a:t>
            </a:r>
          </a:p>
          <a:p>
            <a:endParaRPr lang="en-HK" dirty="0"/>
          </a:p>
          <a:p>
            <a:endParaRPr lang="en-HK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75" y="4623851"/>
            <a:ext cx="5940000" cy="198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475" y="2643851"/>
            <a:ext cx="5940000" cy="198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57199" y="3216850"/>
            <a:ext cx="15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Positive perturbation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57200" y="5082727"/>
            <a:ext cx="15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Negative perturbation</a:t>
            </a:r>
          </a:p>
        </p:txBody>
      </p:sp>
      <p:sp>
        <p:nvSpPr>
          <p:cNvPr id="9" name="右大括弧 8"/>
          <p:cNvSpPr/>
          <p:nvPr/>
        </p:nvSpPr>
        <p:spPr>
          <a:xfrm>
            <a:off x="7295535" y="3057832"/>
            <a:ext cx="395941" cy="284152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文字方塊 9"/>
          <p:cNvSpPr txBox="1"/>
          <p:nvPr/>
        </p:nvSpPr>
        <p:spPr>
          <a:xfrm>
            <a:off x="7691476" y="4152480"/>
            <a:ext cx="145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Plane-waves like scattered waves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897808" y="2565400"/>
            <a:ext cx="1377848" cy="259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100" dirty="0">
                <a:latin typeface="Arial" panose="020B0604020202020204" pitchFamily="34" charset="0"/>
                <a:cs typeface="Arial" panose="020B0604020202020204" pitchFamily="34" charset="0"/>
              </a:rPr>
              <a:t>No perturbation</a:t>
            </a: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2021861" y="2698740"/>
            <a:ext cx="3673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208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Numerical Solutions (5A)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58329" cy="4525963"/>
          </a:xfrm>
        </p:spPr>
        <p:txBody>
          <a:bodyPr/>
          <a:lstStyle/>
          <a:p>
            <a:r>
              <a:rPr lang="en-HK" sz="1600" dirty="0"/>
              <a:t>Target: Waves on the Ocean</a:t>
            </a:r>
          </a:p>
          <a:p>
            <a:r>
              <a:rPr lang="en-HK" sz="2000" dirty="0"/>
              <a:t>Test case: Physical – Gaussian Gravity &amp; MSL Perturbations, Tidal waves</a:t>
            </a:r>
          </a:p>
          <a:p>
            <a:endParaRPr lang="en-HK" dirty="0"/>
          </a:p>
          <a:p>
            <a:endParaRPr lang="en-HK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475" y="4623851"/>
            <a:ext cx="5940000" cy="198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475" y="2643851"/>
            <a:ext cx="5940000" cy="198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57199" y="3216850"/>
            <a:ext cx="15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Positive perturbation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57200" y="5082727"/>
            <a:ext cx="15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Negative perturbation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897808" y="2565400"/>
            <a:ext cx="1377848" cy="259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100" dirty="0">
                <a:latin typeface="Arial" panose="020B0604020202020204" pitchFamily="34" charset="0"/>
                <a:cs typeface="Arial" panose="020B0604020202020204" pitchFamily="34" charset="0"/>
              </a:rPr>
              <a:t>No perturbation</a:t>
            </a: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2021861" y="2698740"/>
            <a:ext cx="3673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橢圓 6"/>
          <p:cNvSpPr/>
          <p:nvPr/>
        </p:nvSpPr>
        <p:spPr>
          <a:xfrm>
            <a:off x="6636774" y="4358173"/>
            <a:ext cx="520788" cy="34412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3" name="橢圓 12"/>
          <p:cNvSpPr/>
          <p:nvPr/>
        </p:nvSpPr>
        <p:spPr>
          <a:xfrm>
            <a:off x="6636774" y="6308725"/>
            <a:ext cx="520788" cy="34412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文字方塊 14"/>
          <p:cNvSpPr txBox="1"/>
          <p:nvPr/>
        </p:nvSpPr>
        <p:spPr>
          <a:xfrm>
            <a:off x="7764538" y="5925057"/>
            <a:ext cx="122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Minimal changes…</a:t>
            </a: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7312933" y="6245846"/>
            <a:ext cx="378542" cy="172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 flipV="1">
            <a:off x="7293460" y="4624336"/>
            <a:ext cx="514606" cy="1315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95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Numerical Solutions (6A)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1600" dirty="0"/>
              <a:t>Target: Waves on the Ocean, </a:t>
            </a:r>
            <a:r>
              <a:rPr lang="en-HK" sz="1600" b="1" dirty="0"/>
              <a:t>filter out the effects of depth changes</a:t>
            </a:r>
          </a:p>
          <a:p>
            <a:r>
              <a:rPr lang="en-HK" sz="2000" dirty="0"/>
              <a:t>Test case: Physical – Gaussian Gravity &amp; MSL Perturbations, Tidal waves</a:t>
            </a:r>
          </a:p>
          <a:p>
            <a:pPr lvl="4"/>
            <a:endParaRPr lang="en-HK" dirty="0"/>
          </a:p>
          <a:p>
            <a:endParaRPr lang="en-HK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75" y="4623851"/>
            <a:ext cx="5940000" cy="19799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475" y="2643851"/>
            <a:ext cx="5940000" cy="197999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57199" y="3216850"/>
            <a:ext cx="15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Positive perturbation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57200" y="5082727"/>
            <a:ext cx="15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Negative perturbation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143614" y="2543184"/>
            <a:ext cx="1377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100" dirty="0">
                <a:latin typeface="Arial" panose="020B0604020202020204" pitchFamily="34" charset="0"/>
                <a:cs typeface="Arial" panose="020B0604020202020204" pitchFamily="34" charset="0"/>
              </a:rPr>
              <a:t>Only MSL perturbation</a:t>
            </a:r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2021862" y="2758189"/>
            <a:ext cx="367377" cy="59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6636774" y="4358173"/>
            <a:ext cx="520788" cy="34412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0" name="橢圓 19"/>
          <p:cNvSpPr/>
          <p:nvPr/>
        </p:nvSpPr>
        <p:spPr>
          <a:xfrm>
            <a:off x="6636774" y="6308725"/>
            <a:ext cx="520788" cy="34412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1" name="文字方塊 20"/>
          <p:cNvSpPr txBox="1"/>
          <p:nvPr/>
        </p:nvSpPr>
        <p:spPr>
          <a:xfrm>
            <a:off x="7764538" y="5925057"/>
            <a:ext cx="1221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Minimal changes again</a:t>
            </a:r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7312933" y="6245846"/>
            <a:ext cx="378542" cy="172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7293460" y="4624336"/>
            <a:ext cx="514606" cy="1315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01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Numerical Solutions (5B)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1600" dirty="0"/>
              <a:t>Target: Waves on the Ocean</a:t>
            </a:r>
          </a:p>
          <a:p>
            <a:r>
              <a:rPr lang="en-HK" sz="2000" dirty="0"/>
              <a:t>Test case: Physical – Gaussian Gravity &amp; MSL Perturbation, Tsunami waves</a:t>
            </a:r>
          </a:p>
          <a:p>
            <a:endParaRPr lang="en-HK" dirty="0"/>
          </a:p>
          <a:p>
            <a:endParaRPr lang="en-HK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75" y="4623851"/>
            <a:ext cx="5940000" cy="19799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475" y="2643851"/>
            <a:ext cx="5940000" cy="197999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57199" y="3216850"/>
            <a:ext cx="15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Positive perturbation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57200" y="5082727"/>
            <a:ext cx="15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Negative perturbation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897808" y="2565400"/>
            <a:ext cx="1377848" cy="259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100" dirty="0">
                <a:latin typeface="Arial" panose="020B0604020202020204" pitchFamily="34" charset="0"/>
                <a:cs typeface="Arial" panose="020B0604020202020204" pitchFamily="34" charset="0"/>
              </a:rPr>
              <a:t>No perturbation</a:t>
            </a:r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021861" y="2698740"/>
            <a:ext cx="3673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橢圓 26"/>
          <p:cNvSpPr/>
          <p:nvPr/>
        </p:nvSpPr>
        <p:spPr>
          <a:xfrm>
            <a:off x="6636774" y="4358173"/>
            <a:ext cx="619432" cy="34412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8" name="橢圓 27"/>
          <p:cNvSpPr/>
          <p:nvPr/>
        </p:nvSpPr>
        <p:spPr>
          <a:xfrm>
            <a:off x="6636774" y="6308725"/>
            <a:ext cx="619432" cy="34412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文字方塊 28"/>
          <p:cNvSpPr txBox="1"/>
          <p:nvPr/>
        </p:nvSpPr>
        <p:spPr>
          <a:xfrm>
            <a:off x="7764538" y="5925057"/>
            <a:ext cx="137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Maybe observable!?</a:t>
            </a:r>
          </a:p>
        </p:txBody>
      </p:sp>
      <p:cxnSp>
        <p:nvCxnSpPr>
          <p:cNvPr id="30" name="直線單箭頭接點 29"/>
          <p:cNvCxnSpPr/>
          <p:nvPr/>
        </p:nvCxnSpPr>
        <p:spPr>
          <a:xfrm flipH="1">
            <a:off x="7312933" y="6245846"/>
            <a:ext cx="378542" cy="172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 flipV="1">
            <a:off x="7293460" y="4624335"/>
            <a:ext cx="514606" cy="1315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256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Adapted Shallow Water Waves:</a:t>
            </a:r>
            <a:br>
              <a:rPr lang="en-HK" dirty="0"/>
            </a:br>
            <a:r>
              <a:rPr lang="en-HK" dirty="0"/>
              <a:t>Numerical Solutions (6B)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1600" dirty="0"/>
              <a:t>Target: Waves on the Ocean, </a:t>
            </a:r>
            <a:r>
              <a:rPr lang="en-HK" sz="1600" b="1" dirty="0"/>
              <a:t>filter out the effects of depth changes</a:t>
            </a:r>
          </a:p>
          <a:p>
            <a:r>
              <a:rPr lang="en-HK" sz="2000" dirty="0"/>
              <a:t>Test case: Physical – Gaussian Gravity &amp; MSL Perturbation, Tsunami waves</a:t>
            </a:r>
          </a:p>
          <a:p>
            <a:endParaRPr lang="en-HK" dirty="0"/>
          </a:p>
          <a:p>
            <a:endParaRPr lang="en-HK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76" y="4623851"/>
            <a:ext cx="5939997" cy="19799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476" y="2643851"/>
            <a:ext cx="5939997" cy="197999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57199" y="3216850"/>
            <a:ext cx="15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Positive perturbation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57200" y="5082727"/>
            <a:ext cx="15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Negative perturbation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143614" y="2543184"/>
            <a:ext cx="1377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100" dirty="0">
                <a:latin typeface="Arial" panose="020B0604020202020204" pitchFamily="34" charset="0"/>
                <a:cs typeface="Arial" panose="020B0604020202020204" pitchFamily="34" charset="0"/>
              </a:rPr>
              <a:t>Only MSL perturbation</a:t>
            </a: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2021862" y="2758189"/>
            <a:ext cx="367377" cy="59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6636774" y="4358173"/>
            <a:ext cx="656686" cy="34412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橢圓 15"/>
          <p:cNvSpPr/>
          <p:nvPr/>
        </p:nvSpPr>
        <p:spPr>
          <a:xfrm>
            <a:off x="6636774" y="6308725"/>
            <a:ext cx="656686" cy="34412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7" name="文字方塊 16"/>
          <p:cNvSpPr txBox="1"/>
          <p:nvPr/>
        </p:nvSpPr>
        <p:spPr>
          <a:xfrm>
            <a:off x="7764538" y="5925057"/>
            <a:ext cx="1221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Minimal changes again</a:t>
            </a:r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7312933" y="6245846"/>
            <a:ext cx="378542" cy="172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7293460" y="4624336"/>
            <a:ext cx="514606" cy="1315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25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Short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23004158"/>
                  </p:ext>
                </p:extLst>
              </p:nvPr>
            </p:nvGraphicFramePr>
            <p:xfrm>
              <a:off x="457200" y="2435944"/>
              <a:ext cx="8358189" cy="2149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6063">
                      <a:extLst>
                        <a:ext uri="{9D8B030D-6E8A-4147-A177-3AD203B41FA5}">
                          <a16:colId xmlns:a16="http://schemas.microsoft.com/office/drawing/2014/main" val="4169858817"/>
                        </a:ext>
                      </a:extLst>
                    </a:gridCol>
                    <a:gridCol w="2786063">
                      <a:extLst>
                        <a:ext uri="{9D8B030D-6E8A-4147-A177-3AD203B41FA5}">
                          <a16:colId xmlns:a16="http://schemas.microsoft.com/office/drawing/2014/main" val="2577143699"/>
                        </a:ext>
                      </a:extLst>
                    </a:gridCol>
                    <a:gridCol w="2786063">
                      <a:extLst>
                        <a:ext uri="{9D8B030D-6E8A-4147-A177-3AD203B41FA5}">
                          <a16:colId xmlns:a16="http://schemas.microsoft.com/office/drawing/2014/main" val="1500085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Standard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Adapted Model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764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Wave speed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H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4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Adapting</a:t>
                          </a:r>
                          <a:r>
                            <a:rPr lang="en-HK" baseline="0" dirty="0"/>
                            <a:t> term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Absent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HK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𝑼</m:t>
                                </m:r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m:rPr>
                                    <m:sty m:val="p"/>
                                  </m:rPr>
                                  <a:rPr lang="en-HK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f>
                                  <m:fPr>
                                    <m:ctrlP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H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5314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Wave</a:t>
                          </a:r>
                          <a:r>
                            <a:rPr lang="en-HK" baseline="0" dirty="0"/>
                            <a:t> scattering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By wave speed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dirty="0"/>
                            <a:t>By wave speed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293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Wave</a:t>
                          </a:r>
                          <a:r>
                            <a:rPr lang="en-HK" baseline="0" dirty="0"/>
                            <a:t> Shoaling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By Depth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By</a:t>
                          </a:r>
                          <a:r>
                            <a:rPr lang="en-HK" baseline="0" dirty="0"/>
                            <a:t> both Depth and Gravity</a:t>
                          </a:r>
                          <a:endParaRPr lang="en-H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94038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23004158"/>
                  </p:ext>
                </p:extLst>
              </p:nvPr>
            </p:nvGraphicFramePr>
            <p:xfrm>
              <a:off x="457200" y="2435944"/>
              <a:ext cx="8358189" cy="2149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6063">
                      <a:extLst>
                        <a:ext uri="{9D8B030D-6E8A-4147-A177-3AD203B41FA5}">
                          <a16:colId xmlns:a16="http://schemas.microsoft.com/office/drawing/2014/main" val="4169858817"/>
                        </a:ext>
                      </a:extLst>
                    </a:gridCol>
                    <a:gridCol w="2786063">
                      <a:extLst>
                        <a:ext uri="{9D8B030D-6E8A-4147-A177-3AD203B41FA5}">
                          <a16:colId xmlns:a16="http://schemas.microsoft.com/office/drawing/2014/main" val="2577143699"/>
                        </a:ext>
                      </a:extLst>
                    </a:gridCol>
                    <a:gridCol w="2786063">
                      <a:extLst>
                        <a:ext uri="{9D8B030D-6E8A-4147-A177-3AD203B41FA5}">
                          <a16:colId xmlns:a16="http://schemas.microsoft.com/office/drawing/2014/main" val="1500085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Standard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Adapted Model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764521"/>
                      </a:ext>
                    </a:extLst>
                  </a:tr>
                  <a:tr h="4271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Wave speed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8" t="-94286" r="-100655" b="-33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56" t="-94286" r="-875" b="-33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4996"/>
                      </a:ext>
                    </a:extLst>
                  </a:tr>
                  <a:tr h="6093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Adapting</a:t>
                          </a:r>
                          <a:r>
                            <a:rPr lang="en-HK" baseline="0" dirty="0"/>
                            <a:t> term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Absent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56" t="-134653" r="-875" b="-134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5314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Wave</a:t>
                          </a:r>
                          <a:r>
                            <a:rPr lang="en-HK" baseline="0" dirty="0"/>
                            <a:t> scattering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By wave speed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dirty="0"/>
                            <a:t>By wave speed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293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Wave</a:t>
                          </a:r>
                          <a:r>
                            <a:rPr lang="en-HK" baseline="0" dirty="0"/>
                            <a:t> Shoaling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By Depth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HK" dirty="0"/>
                            <a:t>By</a:t>
                          </a:r>
                          <a:r>
                            <a:rPr lang="en-HK" baseline="0" dirty="0"/>
                            <a:t> both Depth and Gravity</a:t>
                          </a:r>
                          <a:endParaRPr lang="en-H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94038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字方塊 4"/>
          <p:cNvSpPr txBox="1"/>
          <p:nvPr/>
        </p:nvSpPr>
        <p:spPr>
          <a:xfrm>
            <a:off x="668594" y="1691290"/>
            <a:ext cx="6744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b="1" dirty="0">
                <a:latin typeface="Arial" panose="020B0604020202020204" pitchFamily="34" charset="0"/>
                <a:cs typeface="Arial" panose="020B0604020202020204" pitchFamily="34" charset="0"/>
              </a:rPr>
              <a:t>Comparison between Standard and Adapted Shallow water waves</a:t>
            </a:r>
          </a:p>
        </p:txBody>
      </p:sp>
      <p:sp>
        <p:nvSpPr>
          <p:cNvPr id="6" name="橢圓 5"/>
          <p:cNvSpPr/>
          <p:nvPr/>
        </p:nvSpPr>
        <p:spPr>
          <a:xfrm>
            <a:off x="7914968" y="4205156"/>
            <a:ext cx="806245" cy="3644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solidFill>
                <a:srgbClr val="00B05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6489290" y="4528999"/>
            <a:ext cx="1425678" cy="5149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68594" y="4658300"/>
            <a:ext cx="80970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Inference 1: </a:t>
            </a:r>
          </a:p>
          <a:p>
            <a:r>
              <a:rPr lang="en-HK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Theoretically </a:t>
            </a:r>
            <a:r>
              <a:rPr lang="en-US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 waves scattered by Depth and Gravity</a:t>
            </a:r>
            <a:endParaRPr lang="en-HK" sz="16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7624917" y="2242325"/>
            <a:ext cx="176981" cy="68539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550590" y="1503661"/>
                <a:ext cx="13428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HK" sz="1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HK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Spatially dependent</a:t>
                </a: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590" y="1503661"/>
                <a:ext cx="1342800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1364" t="-826" b="-74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68594" y="5393194"/>
                <a:ext cx="7133304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HK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Inference 2: </a:t>
                </a:r>
              </a:p>
              <a:p>
                <a:r>
                  <a:rPr lang="en-HK" sz="1600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practice, it suffices to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HK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HK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HK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HK" sz="1600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but take into account of change of static water depth </a:t>
                </a:r>
                <a14:m>
                  <m:oMath xmlns:m="http://schemas.openxmlformats.org/officeDocument/2006/math">
                    <m:r>
                      <a:rPr lang="en-HK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HK" sz="1600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due to gravity field</a:t>
                </a: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94" y="5393194"/>
                <a:ext cx="7133304" cy="861774"/>
              </a:xfrm>
              <a:prstGeom prst="rect">
                <a:avLst/>
              </a:prstGeom>
              <a:blipFill>
                <a:blip r:embed="rId5"/>
                <a:stretch>
                  <a:fillRect l="-769" t="-4255" b="-851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190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1. Background - Gravitational Fields and Surface Fluid Waves</a:t>
            </a:r>
          </a:p>
          <a:p>
            <a:endParaRPr lang="en-HK" dirty="0"/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2. Waves in Shallow Water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a. Standard Shallow Water Model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b. Adapted Shallow Water Model</a:t>
            </a:r>
          </a:p>
          <a:p>
            <a:pPr lvl="2"/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. One-Dimensional Waves</a:t>
            </a:r>
          </a:p>
          <a:p>
            <a:pPr lvl="2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ii. Two-Dimensional Waves</a:t>
            </a:r>
          </a:p>
          <a:p>
            <a:pPr lvl="2"/>
            <a:endParaRPr lang="en-HK" dirty="0"/>
          </a:p>
          <a:p>
            <a:r>
              <a:rPr lang="en-HK" dirty="0"/>
              <a:t>3. </a:t>
            </a:r>
            <a:r>
              <a:rPr lang="en-HK" dirty="0" err="1"/>
              <a:t>Airy’s</a:t>
            </a:r>
            <a:r>
              <a:rPr lang="en-HK" dirty="0"/>
              <a:t> Linear Wave Theory</a:t>
            </a:r>
          </a:p>
          <a:p>
            <a:pPr lvl="1"/>
            <a:r>
              <a:rPr lang="en-HK" dirty="0"/>
              <a:t>a. Standard </a:t>
            </a:r>
            <a:r>
              <a:rPr lang="en-HK" dirty="0" err="1"/>
              <a:t>Airy’s</a:t>
            </a:r>
            <a:r>
              <a:rPr lang="en-HK" dirty="0"/>
              <a:t> Linear Wave Theory</a:t>
            </a:r>
          </a:p>
          <a:p>
            <a:pPr lvl="1"/>
            <a:r>
              <a:rPr lang="en-HK" dirty="0"/>
              <a:t>b. Generalised </a:t>
            </a:r>
            <a:r>
              <a:rPr lang="en-HK" dirty="0" err="1"/>
              <a:t>Airy’s</a:t>
            </a:r>
            <a:r>
              <a:rPr lang="en-HK" dirty="0"/>
              <a:t> Linear Wave Theory</a:t>
            </a:r>
          </a:p>
          <a:p>
            <a:pPr lvl="1"/>
            <a:endParaRPr lang="en-HK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4. Further Discussions</a:t>
            </a:r>
          </a:p>
          <a:p>
            <a:endParaRPr lang="en-HK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5. Conclusions</a:t>
            </a:r>
          </a:p>
        </p:txBody>
      </p:sp>
    </p:spTree>
    <p:extLst>
      <p:ext uri="{BB962C8B-B14F-4D97-AF65-F5344CB8AC3E}">
        <p14:creationId xmlns:p14="http://schemas.microsoft.com/office/powerpoint/2010/main" val="1153303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 err="1">
                <a:latin typeface="Arial" panose="020B0604020202020204" pitchFamily="34" charset="0"/>
                <a:cs typeface="Arial" panose="020B0604020202020204" pitchFamily="34" charset="0"/>
              </a:rPr>
              <a:t>Airy’s</a:t>
            </a: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 Linear Wave Theory: Standard</a:t>
            </a:r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306" y="3487464"/>
            <a:ext cx="1748685" cy="61013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303298" y="3529836"/>
            <a:ext cx="187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Continuity</a:t>
            </a:r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329197" y="4363709"/>
            <a:ext cx="187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6329197" y="5299566"/>
                <a:ext cx="23079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Boundary Conditions</a:t>
                </a:r>
              </a:p>
              <a:p>
                <a:r>
                  <a:rPr lang="en-HK" sz="12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Bottom: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HK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HK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HK" sz="120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HK" sz="12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Surface: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HK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HK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HK" sz="120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197" y="5299566"/>
                <a:ext cx="2307942" cy="707886"/>
              </a:xfrm>
              <a:prstGeom prst="rect">
                <a:avLst/>
              </a:prstGeom>
              <a:blipFill>
                <a:blip r:embed="rId4"/>
                <a:stretch>
                  <a:fillRect l="-1319" t="-2586" b="-517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大括弧 13"/>
          <p:cNvSpPr/>
          <p:nvPr/>
        </p:nvSpPr>
        <p:spPr>
          <a:xfrm>
            <a:off x="6098617" y="5158226"/>
            <a:ext cx="208280" cy="914400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右大括弧 14"/>
          <p:cNvSpPr/>
          <p:nvPr/>
        </p:nvSpPr>
        <p:spPr>
          <a:xfrm>
            <a:off x="6110304" y="4415458"/>
            <a:ext cx="208280" cy="496958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右大括弧 15"/>
          <p:cNvSpPr/>
          <p:nvPr/>
        </p:nvSpPr>
        <p:spPr>
          <a:xfrm>
            <a:off x="6091419" y="3507284"/>
            <a:ext cx="208280" cy="593626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35480" y="4215944"/>
            <a:ext cx="1871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HK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Linearised</a:t>
            </a:r>
            <a:r>
              <a:rPr lang="en-HK" sz="16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HK" sz="1600" i="1" dirty="0">
                <a:latin typeface="Arial" panose="020B0604020202020204" pitchFamily="34" charset="0"/>
                <a:cs typeface="Arial" panose="020B0604020202020204" pitchFamily="34" charset="0"/>
              </a:rPr>
              <a:t>Governing Equations:</a:t>
            </a:r>
          </a:p>
        </p:txBody>
      </p:sp>
      <p:grpSp>
        <p:nvGrpSpPr>
          <p:cNvPr id="19" name="Group 4"/>
          <p:cNvGrpSpPr/>
          <p:nvPr/>
        </p:nvGrpSpPr>
        <p:grpSpPr>
          <a:xfrm>
            <a:off x="1483808" y="1163965"/>
            <a:ext cx="6122478" cy="2019159"/>
            <a:chOff x="565271" y="1916832"/>
            <a:chExt cx="7803757" cy="3024336"/>
          </a:xfrm>
        </p:grpSpPr>
        <p:pic>
          <p:nvPicPr>
            <p:cNvPr id="20" name="Picture 2" descr="H:\Thesis\Literature_Report\images\airy_linear_wave_theory.g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" r="19293"/>
            <a:stretch/>
          </p:blipFill>
          <p:spPr bwMode="auto">
            <a:xfrm>
              <a:off x="830717" y="1916832"/>
              <a:ext cx="7154817" cy="302433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1" name="TextBox 10"/>
            <p:cNvSpPr txBox="1"/>
            <p:nvPr/>
          </p:nvSpPr>
          <p:spPr>
            <a:xfrm>
              <a:off x="565271" y="2762344"/>
              <a:ext cx="1011552" cy="11063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Fluid surface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z=0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11"/>
            <p:cNvSpPr txBox="1"/>
            <p:nvPr/>
          </p:nvSpPr>
          <p:spPr>
            <a:xfrm>
              <a:off x="1348565" y="3622432"/>
              <a:ext cx="1309851" cy="6914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Water Depth h</a:t>
              </a: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12"/>
            <p:cNvSpPr txBox="1"/>
            <p:nvPr/>
          </p:nvSpPr>
          <p:spPr>
            <a:xfrm>
              <a:off x="3296956" y="3745767"/>
              <a:ext cx="648072" cy="6223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</a:t>
              </a:r>
            </a:p>
            <a:p>
              <a:endParaRPr lang="nl-NL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7239430" y="3591878"/>
              <a:ext cx="746104" cy="4609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14"/>
            <p:cNvSpPr txBox="1"/>
            <p:nvPr/>
          </p:nvSpPr>
          <p:spPr>
            <a:xfrm>
              <a:off x="2804967" y="2276872"/>
              <a:ext cx="1551009" cy="7836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Wave Height 2a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15"/>
            <p:cNvSpPr txBox="1"/>
            <p:nvPr/>
          </p:nvSpPr>
          <p:spPr>
            <a:xfrm>
              <a:off x="2652900" y="2641106"/>
              <a:ext cx="835220" cy="4609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16"/>
            <p:cNvSpPr txBox="1"/>
            <p:nvPr/>
          </p:nvSpPr>
          <p:spPr>
            <a:xfrm>
              <a:off x="5655253" y="2276872"/>
              <a:ext cx="1296143" cy="4609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Crest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17"/>
            <p:cNvSpPr txBox="1"/>
            <p:nvPr/>
          </p:nvSpPr>
          <p:spPr>
            <a:xfrm>
              <a:off x="4355976" y="3463612"/>
              <a:ext cx="1453675" cy="4609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Wavelength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6447342" y="2708919"/>
              <a:ext cx="1921686" cy="7836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Water amplitude a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Arrow Connector 19"/>
            <p:cNvCxnSpPr/>
            <p:nvPr/>
          </p:nvCxnSpPr>
          <p:spPr>
            <a:xfrm flipV="1">
              <a:off x="7049430" y="402717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20"/>
            <p:cNvCxnSpPr/>
            <p:nvPr/>
          </p:nvCxnSpPr>
          <p:spPr>
            <a:xfrm>
              <a:off x="7049430" y="4388808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21"/>
            <p:cNvSpPr txBox="1"/>
            <p:nvPr/>
          </p:nvSpPr>
          <p:spPr>
            <a:xfrm>
              <a:off x="7121438" y="3861048"/>
              <a:ext cx="360040" cy="4609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22"/>
            <p:cNvSpPr txBox="1"/>
            <p:nvPr/>
          </p:nvSpPr>
          <p:spPr>
            <a:xfrm>
              <a:off x="7409470" y="4234919"/>
              <a:ext cx="360040" cy="4609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0849" y="2732799"/>
            <a:ext cx="1725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600" i="1" dirty="0">
                <a:latin typeface="Arial" panose="020B0604020202020204" pitchFamily="34" charset="0"/>
                <a:cs typeface="Arial" panose="020B0604020202020204" pitchFamily="34" charset="0"/>
              </a:rPr>
              <a:t>No assumption of shallowness!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297678" y="3797822"/>
                <a:ext cx="2517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velocity potential;</a:t>
                </a:r>
                <a14:m>
                  <m:oMath xmlns:m="http://schemas.openxmlformats.org/officeDocument/2006/math">
                    <m:r>
                      <a:rPr lang="en-HK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HK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HK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l-G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HK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678" y="3797822"/>
                <a:ext cx="2517850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99"/>
          <a:stretch/>
        </p:blipFill>
        <p:spPr>
          <a:xfrm>
            <a:off x="2702897" y="5095507"/>
            <a:ext cx="3017517" cy="1039838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7"/>
          <a:stretch/>
        </p:blipFill>
        <p:spPr>
          <a:xfrm>
            <a:off x="2550414" y="4421757"/>
            <a:ext cx="3170000" cy="5014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字方塊 36"/>
              <p:cNvSpPr txBox="1"/>
              <p:nvPr/>
            </p:nvSpPr>
            <p:spPr>
              <a:xfrm>
                <a:off x="6297678" y="4640296"/>
                <a:ext cx="2517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HK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</m:oMath>
                </a14:m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surface elevation;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HK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uniform gravity</a:t>
                </a:r>
              </a:p>
            </p:txBody>
          </p:sp>
        </mc:Choice>
        <mc:Fallback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678" y="4640296"/>
                <a:ext cx="2517850" cy="523220"/>
              </a:xfrm>
              <a:prstGeom prst="rect">
                <a:avLst/>
              </a:prstGeom>
              <a:blipFill>
                <a:blip r:embed="rId8"/>
                <a:stretch>
                  <a:fillRect l="-726" t="-2326" b="-1162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814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Airy’s</a:t>
            </a:r>
            <a:r>
              <a:rPr lang="en-HK" dirty="0"/>
              <a:t> Linear Wave Theory: Standard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Analytical solution in uniformly deep ocean</a:t>
                </a:r>
              </a:p>
              <a:p>
                <a:pPr lvl="1"/>
                <a:r>
                  <a:rPr lang="en-HK" sz="2000" dirty="0">
                    <a:ea typeface="Cambria Math" panose="02040503050406030204" pitchFamily="18" charset="0"/>
                  </a:rPr>
                  <a:t>Bottom: </a:t>
                </a:r>
                <a14:m>
                  <m:oMath xmlns:m="http://schemas.openxmlformats.org/officeDocument/2006/math">
                    <m:r>
                      <a:rPr lang="en-HK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HK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H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HK" sz="2000" dirty="0"/>
                  <a:t> (const.</a:t>
                </a:r>
                <a:r>
                  <a:rPr lang="en-US" altLang="zh-TW" sz="2000" dirty="0"/>
                  <a:t>)</a:t>
                </a:r>
                <a:endParaRPr lang="en-HK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3" t="-148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500671" y="4872101"/>
            <a:ext cx="226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>
                <a:latin typeface="Arial" panose="020B0604020202020204" pitchFamily="34" charset="0"/>
                <a:cs typeface="Arial" panose="020B0604020202020204" pitchFamily="34" charset="0"/>
              </a:rPr>
              <a:t>Dispersion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258529" y="2664449"/>
                <a:ext cx="2507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Velocity Potential,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HK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29" y="2664449"/>
                <a:ext cx="2507178" cy="400110"/>
              </a:xfrm>
              <a:prstGeom prst="rect">
                <a:avLst/>
              </a:prstGeom>
              <a:blipFill>
                <a:blip r:embed="rId4"/>
                <a:stretch>
                  <a:fillRect l="-2427" t="-6061" b="-2727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258528" y="3663126"/>
                <a:ext cx="2507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Surface Elevation, </a:t>
                </a:r>
                <a14:m>
                  <m:oMath xmlns:m="http://schemas.openxmlformats.org/officeDocument/2006/math">
                    <m:r>
                      <a:rPr lang="en-HK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en-HK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28" y="3663126"/>
                <a:ext cx="2507179" cy="400110"/>
              </a:xfrm>
              <a:prstGeom prst="rect">
                <a:avLst/>
              </a:prstGeom>
              <a:blipFill>
                <a:blip r:embed="rId5"/>
                <a:stretch>
                  <a:fillRect l="-2427" t="-7576" b="-2727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4"/>
          <a:stretch/>
        </p:blipFill>
        <p:spPr>
          <a:xfrm>
            <a:off x="3856776" y="2536088"/>
            <a:ext cx="4690338" cy="65683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 r="39790" b="58170"/>
          <a:stretch/>
        </p:blipFill>
        <p:spPr>
          <a:xfrm>
            <a:off x="3929200" y="3663126"/>
            <a:ext cx="2833735" cy="487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976410" y="4584344"/>
                <a:ext cx="2089233" cy="1023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HK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Surface elevation; </a:t>
                </a:r>
                <a:endParaRPr lang="en-HK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HK" sz="1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HK" sz="1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Wave amplitude;</a:t>
                </a:r>
                <a:endParaRPr lang="en-HK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Water depth (const.)</a:t>
                </a:r>
              </a:p>
              <a:p>
                <a14:m>
                  <m:oMath xmlns:m="http://schemas.openxmlformats.org/officeDocument/2006/math">
                    <m:r>
                      <a:rPr lang="en-HK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Angular speed of waves</a:t>
                </a:r>
              </a:p>
              <a:p>
                <a14:m>
                  <m:oMath xmlns:m="http://schemas.openxmlformats.org/officeDocument/2006/math">
                    <m:r>
                      <a:rPr lang="en-HK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Wavenumber</a:t>
                </a: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410" y="4584344"/>
                <a:ext cx="2089233" cy="1023870"/>
              </a:xfrm>
              <a:prstGeom prst="rect">
                <a:avLst/>
              </a:prstGeom>
              <a:blipFill rotWithShape="1">
                <a:blip r:embed="rId7"/>
                <a:stretch>
                  <a:fillRect t="-595" b="-238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00" y="4906469"/>
            <a:ext cx="2167647" cy="53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9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Background – Gravitational Field,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Poisson’s Equation (or Laplace Equation)</a:t>
            </a:r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r>
              <a:rPr lang="en-HK" dirty="0"/>
              <a:t>Equipotential Surface</a:t>
            </a:r>
          </a:p>
          <a:p>
            <a:pPr lvl="1"/>
            <a:r>
              <a:rPr lang="en-HK" dirty="0"/>
              <a:t>collection of points </a:t>
            </a:r>
            <a:r>
              <a:rPr lang="en-HK" i="1" dirty="0"/>
              <a:t>(</a:t>
            </a:r>
            <a:r>
              <a:rPr lang="en-HK" i="1" dirty="0" err="1"/>
              <a:t>x,y,z</a:t>
            </a:r>
            <a:r>
              <a:rPr lang="en-HK" i="1" dirty="0"/>
              <a:t>) </a:t>
            </a:r>
            <a:r>
              <a:rPr lang="en-HK" dirty="0"/>
              <a:t>such that</a:t>
            </a:r>
          </a:p>
          <a:p>
            <a:endParaRPr lang="en-HK" dirty="0"/>
          </a:p>
          <a:p>
            <a:endParaRPr lang="en-US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600" y="4650574"/>
            <a:ext cx="2575783" cy="739204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8" t="40370" r="45555" b="53581"/>
          <a:stretch/>
        </p:blipFill>
        <p:spPr bwMode="auto">
          <a:xfrm>
            <a:off x="2570600" y="2356786"/>
            <a:ext cx="2362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>
            <a:off x="5522862" y="2294977"/>
            <a:ext cx="24765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Attractive Potential</a:t>
            </a:r>
            <a:endParaRPr lang="en-H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Density distribution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G: Universal Constant</a:t>
            </a:r>
          </a:p>
        </p:txBody>
      </p:sp>
      <p:sp>
        <p:nvSpPr>
          <p:cNvPr id="8" name="Rectangle 11"/>
          <p:cNvSpPr/>
          <p:nvPr/>
        </p:nvSpPr>
        <p:spPr>
          <a:xfrm>
            <a:off x="5522862" y="4727789"/>
            <a:ext cx="2476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Conservative Potential</a:t>
            </a:r>
            <a:endParaRPr lang="en-H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Constant</a:t>
            </a:r>
          </a:p>
        </p:txBody>
      </p:sp>
    </p:spTree>
    <p:extLst>
      <p:ext uri="{BB962C8B-B14F-4D97-AF65-F5344CB8AC3E}">
        <p14:creationId xmlns:p14="http://schemas.microsoft.com/office/powerpoint/2010/main" val="2739464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Airy’s</a:t>
            </a:r>
            <a:r>
              <a:rPr lang="en-HK" dirty="0"/>
              <a:t> Linear Theory: Generalised, 2D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ln>
            <a:noFill/>
            <a:prstDash val="dash"/>
          </a:ln>
        </p:spPr>
        <p:txBody>
          <a:bodyPr>
            <a:normAutofit/>
          </a:bodyPr>
          <a:lstStyle/>
          <a:p>
            <a:r>
              <a:rPr lang="en-HK" dirty="0"/>
              <a:t>Generalised </a:t>
            </a:r>
            <a:r>
              <a:rPr lang="en-HK" dirty="0" err="1"/>
              <a:t>Airy’s</a:t>
            </a:r>
            <a:r>
              <a:rPr lang="en-HK" dirty="0"/>
              <a:t> Linear Theory</a:t>
            </a:r>
          </a:p>
          <a:p>
            <a:pPr lvl="1"/>
            <a:r>
              <a:rPr lang="en-HK" sz="2000" dirty="0"/>
              <a:t>Governing Equation:</a:t>
            </a:r>
          </a:p>
          <a:p>
            <a:pPr lvl="1"/>
            <a:endParaRPr lang="en-HK" dirty="0"/>
          </a:p>
          <a:p>
            <a:pPr lvl="1"/>
            <a:endParaRPr lang="en-HK" dirty="0"/>
          </a:p>
          <a:p>
            <a:pPr lvl="1"/>
            <a:endParaRPr lang="en-HK" dirty="0"/>
          </a:p>
          <a:p>
            <a:pPr lvl="1"/>
            <a:endParaRPr lang="en-HK" dirty="0"/>
          </a:p>
          <a:p>
            <a:pPr lvl="1"/>
            <a:endParaRPr lang="en-HK" dirty="0"/>
          </a:p>
          <a:p>
            <a:pPr lvl="1"/>
            <a:endParaRPr lang="en-HK" dirty="0"/>
          </a:p>
          <a:p>
            <a:r>
              <a:rPr lang="en-HK" dirty="0"/>
              <a:t>Seemingly trivial?</a:t>
            </a:r>
          </a:p>
          <a:p>
            <a:pPr lvl="1"/>
            <a:r>
              <a:rPr lang="en-HK" dirty="0"/>
              <a:t>Justified by </a:t>
            </a:r>
            <a:r>
              <a:rPr lang="en-HK" dirty="0" err="1"/>
              <a:t>variational</a:t>
            </a:r>
            <a:r>
              <a:rPr lang="en-HK" dirty="0"/>
              <a:t> principle!</a:t>
            </a: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137" y="2528357"/>
            <a:ext cx="1525264" cy="528851"/>
          </a:xfrm>
          <a:prstGeom prst="rect">
            <a:avLst/>
          </a:prstGeo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 rotWithShape="1">
          <a:blip r:embed="rId3"/>
          <a:srcRect t="65772"/>
          <a:stretch/>
        </p:blipFill>
        <p:spPr>
          <a:xfrm>
            <a:off x="2223097" y="3326907"/>
            <a:ext cx="2757346" cy="433115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 rotWithShape="1">
          <a:blip r:embed="rId3"/>
          <a:srcRect b="32913"/>
          <a:stretch/>
        </p:blipFill>
        <p:spPr>
          <a:xfrm>
            <a:off x="2076381" y="3942821"/>
            <a:ext cx="3050777" cy="939248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>
          <a:xfrm>
            <a:off x="2477729" y="3386603"/>
            <a:ext cx="904569" cy="373419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橢圓 15"/>
          <p:cNvSpPr/>
          <p:nvPr/>
        </p:nvSpPr>
        <p:spPr>
          <a:xfrm>
            <a:off x="2386852" y="4455134"/>
            <a:ext cx="995446" cy="373419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7" name="橢圓 16"/>
          <p:cNvSpPr/>
          <p:nvPr/>
        </p:nvSpPr>
        <p:spPr>
          <a:xfrm>
            <a:off x="3843420" y="3381411"/>
            <a:ext cx="675900" cy="373419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81932" y="2844128"/>
                <a:ext cx="18490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HK" sz="1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HK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HK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HK" sz="1600" i="1" dirty="0">
                    <a:solidFill>
                      <a:srgbClr val="00B0F0"/>
                    </a:solidFill>
                  </a:rPr>
                  <a:t>Mean-sea level</a:t>
                </a: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32" y="2844128"/>
                <a:ext cx="1849082" cy="338554"/>
              </a:xfrm>
              <a:prstGeom prst="rect">
                <a:avLst/>
              </a:prstGeom>
              <a:blipFill>
                <a:blip r:embed="rId4"/>
                <a:stretch>
                  <a:fillRect t="-5455" r="-330" b="-2363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/>
          <p:cNvCxnSpPr/>
          <p:nvPr/>
        </p:nvCxnSpPr>
        <p:spPr>
          <a:xfrm>
            <a:off x="2215721" y="3095793"/>
            <a:ext cx="384677" cy="286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288109" y="2189803"/>
                <a:ext cx="24582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HK" sz="1600" i="1" dirty="0">
                    <a:solidFill>
                      <a:srgbClr val="00B0F0"/>
                    </a:solidFill>
                  </a:rPr>
                  <a:t>: Potential Field function</a:t>
                </a: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09" y="2189803"/>
                <a:ext cx="2458230" cy="338554"/>
              </a:xfrm>
              <a:prstGeom prst="rect">
                <a:avLst/>
              </a:prstGeom>
              <a:blipFill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H="1">
            <a:off x="4390049" y="2550344"/>
            <a:ext cx="417771" cy="727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5732293" y="2440184"/>
            <a:ext cx="187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Continuity</a:t>
            </a:r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754594" y="3430644"/>
            <a:ext cx="187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/>
              <p:cNvSpPr txBox="1"/>
              <p:nvPr/>
            </p:nvSpPr>
            <p:spPr>
              <a:xfrm>
                <a:off x="5754594" y="4050771"/>
                <a:ext cx="23079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Boundary Conditions</a:t>
                </a:r>
              </a:p>
              <a:p>
                <a:r>
                  <a:rPr lang="en-HK" sz="12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Bottom: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HK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HK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HK" sz="120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HK" sz="12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Surface: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HK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HK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HK" sz="120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594" y="4050771"/>
                <a:ext cx="2307942" cy="707886"/>
              </a:xfrm>
              <a:prstGeom prst="rect">
                <a:avLst/>
              </a:prstGeom>
              <a:blipFill>
                <a:blip r:embed="rId6"/>
                <a:stretch>
                  <a:fillRect l="-1583" t="-2564" b="-427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右大括弧 38"/>
          <p:cNvSpPr/>
          <p:nvPr/>
        </p:nvSpPr>
        <p:spPr>
          <a:xfrm>
            <a:off x="5536983" y="4090773"/>
            <a:ext cx="208280" cy="676254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右大括弧 39"/>
          <p:cNvSpPr/>
          <p:nvPr/>
        </p:nvSpPr>
        <p:spPr>
          <a:xfrm>
            <a:off x="5524013" y="3423296"/>
            <a:ext cx="202660" cy="322474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右大括弧 40"/>
          <p:cNvSpPr/>
          <p:nvPr/>
        </p:nvSpPr>
        <p:spPr>
          <a:xfrm>
            <a:off x="5520414" y="2572236"/>
            <a:ext cx="208280" cy="439022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5726673" y="2708170"/>
                <a:ext cx="2517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velocity potential;</a:t>
                </a:r>
                <a14:m>
                  <m:oMath xmlns:m="http://schemas.openxmlformats.org/officeDocument/2006/math">
                    <m:r>
                      <a:rPr lang="en-HK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HK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HK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l-G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HK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73" y="2708170"/>
                <a:ext cx="2517850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/>
          <p:cNvSpPr/>
          <p:nvPr/>
        </p:nvSpPr>
        <p:spPr>
          <a:xfrm>
            <a:off x="2076381" y="6083172"/>
            <a:ext cx="6027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000" b="1" i="1" dirty="0">
                <a:solidFill>
                  <a:srgbClr val="00B050"/>
                </a:solidFill>
              </a:rPr>
              <a:t>Question:</a:t>
            </a:r>
          </a:p>
          <a:p>
            <a:r>
              <a:rPr lang="en-HK" sz="2000" i="1" dirty="0">
                <a:solidFill>
                  <a:srgbClr val="00B050"/>
                </a:solidFill>
              </a:rPr>
              <a:t>Can we derive some analytical solutions from it?</a:t>
            </a:r>
          </a:p>
        </p:txBody>
      </p:sp>
    </p:spTree>
    <p:extLst>
      <p:ext uri="{BB962C8B-B14F-4D97-AF65-F5344CB8AC3E}">
        <p14:creationId xmlns:p14="http://schemas.microsoft.com/office/powerpoint/2010/main" val="3166489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Airy’s</a:t>
            </a:r>
            <a:r>
              <a:rPr lang="en-HK" dirty="0"/>
              <a:t> Linear Theory: Generalised, 2D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HK" sz="2400" i="1" dirty="0"/>
                  <a:t>Yes we can.</a:t>
                </a:r>
              </a:p>
              <a:p>
                <a:pPr lvl="1"/>
                <a:r>
                  <a:rPr lang="en-HK" sz="2000" dirty="0"/>
                  <a:t>Conservative force field provided a guide!</a:t>
                </a:r>
              </a:p>
              <a:p>
                <a:pPr lvl="1"/>
                <a:r>
                  <a:rPr lang="en-HK" sz="1400" dirty="0"/>
                  <a:t>Recall: </a:t>
                </a:r>
              </a:p>
              <a:p>
                <a:pPr lvl="2"/>
                <a:r>
                  <a:rPr lang="en-HK" sz="1400" dirty="0"/>
                  <a:t>Force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HK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satisfies Laplace Equation in free space,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HK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sz="1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HK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HK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HK" sz="2400" dirty="0"/>
              </a:p>
              <a:p>
                <a:r>
                  <a:rPr lang="en-HK" sz="2400" dirty="0"/>
                  <a:t>Consider 2D Laplace Equation</a:t>
                </a:r>
              </a:p>
              <a:p>
                <a:pPr lvl="1"/>
                <a:r>
                  <a:rPr lang="en-HK" sz="2000" dirty="0"/>
                  <a:t>Harmonic conjugates =&gt; Conformal coordinates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48" t="-94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號: 向右 3"/>
          <p:cNvSpPr/>
          <p:nvPr/>
        </p:nvSpPr>
        <p:spPr>
          <a:xfrm>
            <a:off x="3025552" y="4566205"/>
            <a:ext cx="313984" cy="29496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380" y="4180143"/>
            <a:ext cx="1214899" cy="947527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24" y="4403122"/>
            <a:ext cx="1898911" cy="45805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4598" y="5127670"/>
            <a:ext cx="25271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HK" sz="1400" i="1" dirty="0"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</a:p>
          <a:p>
            <a:pPr lvl="1"/>
            <a:r>
              <a:rPr lang="en-HK" sz="1400" dirty="0">
                <a:latin typeface="Arial" panose="020B0604020202020204" pitchFamily="34" charset="0"/>
                <a:cs typeface="Arial" panose="020B0604020202020204" pitchFamily="34" charset="0"/>
              </a:rPr>
              <a:t>Define vertical coordinate q</a:t>
            </a:r>
            <a:r>
              <a:rPr lang="en-HK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H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89045" y="5127670"/>
            <a:ext cx="36533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HK" sz="1400" i="1" dirty="0"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</a:p>
          <a:p>
            <a:pPr lvl="1"/>
            <a:r>
              <a:rPr lang="en-HK" sz="1400" dirty="0">
                <a:latin typeface="Arial" panose="020B0604020202020204" pitchFamily="34" charset="0"/>
                <a:cs typeface="Arial" panose="020B0604020202020204" pitchFamily="34" charset="0"/>
              </a:rPr>
              <a:t>Apply Cauchy-Riemann condition to determine q</a:t>
            </a:r>
            <a:r>
              <a:rPr lang="en-HK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H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箭號: 向右 8"/>
          <p:cNvSpPr/>
          <p:nvPr/>
        </p:nvSpPr>
        <p:spPr>
          <a:xfrm>
            <a:off x="5695561" y="4566205"/>
            <a:ext cx="313984" cy="29496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矩形 9"/>
          <p:cNvSpPr/>
          <p:nvPr/>
        </p:nvSpPr>
        <p:spPr>
          <a:xfrm>
            <a:off x="5825812" y="5129346"/>
            <a:ext cx="29897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HK" sz="1400" i="1" dirty="0">
                <a:latin typeface="Arial" panose="020B0604020202020204" pitchFamily="34" charset="0"/>
                <a:cs typeface="Arial" panose="020B0604020202020204" pitchFamily="34" charset="0"/>
              </a:rPr>
              <a:t>Step 3:</a:t>
            </a:r>
          </a:p>
          <a:p>
            <a:pPr lvl="1"/>
            <a:r>
              <a:rPr lang="en-HK" sz="1400" dirty="0">
                <a:latin typeface="Arial" panose="020B0604020202020204" pitchFamily="34" charset="0"/>
                <a:cs typeface="Arial" panose="020B0604020202020204" pitchFamily="34" charset="0"/>
              </a:rPr>
              <a:t>Rewrite Laplacian operator in (q</a:t>
            </a:r>
            <a:r>
              <a:rPr lang="en-HK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HK" sz="1400" dirty="0">
                <a:latin typeface="Arial" panose="020B0604020202020204" pitchFamily="34" charset="0"/>
                <a:cs typeface="Arial" panose="020B0604020202020204" pitchFamily="34" charset="0"/>
              </a:rPr>
              <a:t>, q</a:t>
            </a:r>
            <a:r>
              <a:rPr lang="en-HK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HK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6186575" y="4442836"/>
            <a:ext cx="2870478" cy="502272"/>
            <a:chOff x="6514002" y="5005541"/>
            <a:chExt cx="2629998" cy="495481"/>
          </a:xfrm>
        </p:grpSpPr>
        <p:pic>
          <p:nvPicPr>
            <p:cNvPr id="11" name="圖片 10" descr="畫面剪輯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23057" y="5005541"/>
              <a:ext cx="2120943" cy="495481"/>
            </a:xfrm>
            <a:prstGeom prst="rect">
              <a:avLst/>
            </a:prstGeom>
          </p:spPr>
        </p:pic>
        <p:pic>
          <p:nvPicPr>
            <p:cNvPr id="12" name="圖片 11" descr="畫面剪輯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14002" y="5092531"/>
              <a:ext cx="632755" cy="294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6354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Airy’s</a:t>
            </a:r>
            <a:r>
              <a:rPr lang="en-HK" dirty="0"/>
              <a:t> Linear Theory: Generalised, 2D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4683" y="1665490"/>
            <a:ext cx="8358329" cy="4224034"/>
          </a:xfrm>
        </p:spPr>
        <p:txBody>
          <a:bodyPr/>
          <a:lstStyle/>
          <a:p>
            <a:r>
              <a:rPr lang="en-HK" dirty="0"/>
              <a:t>Visualisation of Coordinates (q</a:t>
            </a:r>
            <a:r>
              <a:rPr lang="en-HK" baseline="-25000" dirty="0"/>
              <a:t>1</a:t>
            </a:r>
            <a:r>
              <a:rPr lang="en-HK" dirty="0"/>
              <a:t>, q</a:t>
            </a:r>
            <a:r>
              <a:rPr lang="en-HK" baseline="-25000" dirty="0"/>
              <a:t>2</a:t>
            </a:r>
            <a:r>
              <a:rPr lang="en-HK" dirty="0"/>
              <a:t>)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2425772" y="5183528"/>
            <a:ext cx="6303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3056087" y="5029043"/>
            <a:ext cx="137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Conformal Coordinates, q</a:t>
            </a:r>
            <a:r>
              <a:rPr lang="en-HK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H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手繪多邊形: 圖案 6"/>
          <p:cNvSpPr/>
          <p:nvPr/>
        </p:nvSpPr>
        <p:spPr>
          <a:xfrm>
            <a:off x="1011165" y="4491328"/>
            <a:ext cx="7031115" cy="302027"/>
          </a:xfrm>
          <a:custGeom>
            <a:avLst/>
            <a:gdLst>
              <a:gd name="connsiteX0" fmla="*/ 0 w 3559946"/>
              <a:gd name="connsiteY0" fmla="*/ 266516 h 302027"/>
              <a:gd name="connsiteX1" fmla="*/ 1793290 w 3559946"/>
              <a:gd name="connsiteY1" fmla="*/ 186 h 302027"/>
              <a:gd name="connsiteX2" fmla="*/ 3559946 w 3559946"/>
              <a:gd name="connsiteY2" fmla="*/ 302027 h 30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9946" h="302027">
                <a:moveTo>
                  <a:pt x="0" y="266516"/>
                </a:moveTo>
                <a:cubicBezTo>
                  <a:pt x="599983" y="130392"/>
                  <a:pt x="1199966" y="-5732"/>
                  <a:pt x="1793290" y="186"/>
                </a:cubicBezTo>
                <a:cubicBezTo>
                  <a:pt x="2386614" y="6104"/>
                  <a:pt x="3200401" y="220648"/>
                  <a:pt x="3559946" y="30202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手繪多邊形: 圖案 7"/>
          <p:cNvSpPr/>
          <p:nvPr/>
        </p:nvSpPr>
        <p:spPr>
          <a:xfrm>
            <a:off x="1011165" y="3035577"/>
            <a:ext cx="7031115" cy="297304"/>
          </a:xfrm>
          <a:custGeom>
            <a:avLst/>
            <a:gdLst>
              <a:gd name="connsiteX0" fmla="*/ 0 w 3559946"/>
              <a:gd name="connsiteY0" fmla="*/ 266516 h 302027"/>
              <a:gd name="connsiteX1" fmla="*/ 1793290 w 3559946"/>
              <a:gd name="connsiteY1" fmla="*/ 186 h 302027"/>
              <a:gd name="connsiteX2" fmla="*/ 3559946 w 3559946"/>
              <a:gd name="connsiteY2" fmla="*/ 302027 h 30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9946" h="302027">
                <a:moveTo>
                  <a:pt x="0" y="266516"/>
                </a:moveTo>
                <a:cubicBezTo>
                  <a:pt x="599983" y="130392"/>
                  <a:pt x="1199966" y="-5732"/>
                  <a:pt x="1793290" y="186"/>
                </a:cubicBezTo>
                <a:cubicBezTo>
                  <a:pt x="2386614" y="6104"/>
                  <a:pt x="3200401" y="220648"/>
                  <a:pt x="3559946" y="302027"/>
                </a:cubicBezTo>
              </a:path>
            </a:pathLst>
          </a:custGeom>
          <a:noFill/>
          <a:ln w="1270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手繪多邊形: 圖案 8"/>
          <p:cNvSpPr/>
          <p:nvPr/>
        </p:nvSpPr>
        <p:spPr>
          <a:xfrm>
            <a:off x="1011164" y="4377077"/>
            <a:ext cx="7031115" cy="302027"/>
          </a:xfrm>
          <a:custGeom>
            <a:avLst/>
            <a:gdLst>
              <a:gd name="connsiteX0" fmla="*/ 0 w 3559946"/>
              <a:gd name="connsiteY0" fmla="*/ 266516 h 302027"/>
              <a:gd name="connsiteX1" fmla="*/ 1793290 w 3559946"/>
              <a:gd name="connsiteY1" fmla="*/ 186 h 302027"/>
              <a:gd name="connsiteX2" fmla="*/ 3559946 w 3559946"/>
              <a:gd name="connsiteY2" fmla="*/ 302027 h 30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9946" h="302027">
                <a:moveTo>
                  <a:pt x="0" y="266516"/>
                </a:moveTo>
                <a:cubicBezTo>
                  <a:pt x="599983" y="130392"/>
                  <a:pt x="1199966" y="-5732"/>
                  <a:pt x="1793290" y="186"/>
                </a:cubicBezTo>
                <a:cubicBezTo>
                  <a:pt x="2386614" y="6104"/>
                  <a:pt x="3200401" y="220648"/>
                  <a:pt x="3559946" y="302027"/>
                </a:cubicBezTo>
              </a:path>
            </a:pathLst>
          </a:cu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手繪多邊形: 圖案 9"/>
          <p:cNvSpPr/>
          <p:nvPr/>
        </p:nvSpPr>
        <p:spPr>
          <a:xfrm>
            <a:off x="1005929" y="4149496"/>
            <a:ext cx="7031115" cy="324542"/>
          </a:xfrm>
          <a:custGeom>
            <a:avLst/>
            <a:gdLst>
              <a:gd name="connsiteX0" fmla="*/ 0 w 3559946"/>
              <a:gd name="connsiteY0" fmla="*/ 266516 h 302027"/>
              <a:gd name="connsiteX1" fmla="*/ 1793290 w 3559946"/>
              <a:gd name="connsiteY1" fmla="*/ 186 h 302027"/>
              <a:gd name="connsiteX2" fmla="*/ 3559946 w 3559946"/>
              <a:gd name="connsiteY2" fmla="*/ 302027 h 30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9946" h="302027">
                <a:moveTo>
                  <a:pt x="0" y="266516"/>
                </a:moveTo>
                <a:cubicBezTo>
                  <a:pt x="599983" y="130392"/>
                  <a:pt x="1199966" y="-5732"/>
                  <a:pt x="1793290" y="186"/>
                </a:cubicBezTo>
                <a:cubicBezTo>
                  <a:pt x="2386614" y="6104"/>
                  <a:pt x="3200401" y="220648"/>
                  <a:pt x="3559946" y="302027"/>
                </a:cubicBezTo>
              </a:path>
            </a:pathLst>
          </a:cu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手繪多邊形: 圖案 10"/>
          <p:cNvSpPr/>
          <p:nvPr/>
        </p:nvSpPr>
        <p:spPr>
          <a:xfrm>
            <a:off x="993789" y="3779193"/>
            <a:ext cx="7031115" cy="396877"/>
          </a:xfrm>
          <a:custGeom>
            <a:avLst/>
            <a:gdLst>
              <a:gd name="connsiteX0" fmla="*/ 0 w 3559946"/>
              <a:gd name="connsiteY0" fmla="*/ 266516 h 302027"/>
              <a:gd name="connsiteX1" fmla="*/ 1793290 w 3559946"/>
              <a:gd name="connsiteY1" fmla="*/ 186 h 302027"/>
              <a:gd name="connsiteX2" fmla="*/ 3559946 w 3559946"/>
              <a:gd name="connsiteY2" fmla="*/ 302027 h 30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9946" h="302027">
                <a:moveTo>
                  <a:pt x="0" y="266516"/>
                </a:moveTo>
                <a:cubicBezTo>
                  <a:pt x="599983" y="130392"/>
                  <a:pt x="1199966" y="-5732"/>
                  <a:pt x="1793290" y="186"/>
                </a:cubicBezTo>
                <a:cubicBezTo>
                  <a:pt x="2386614" y="6104"/>
                  <a:pt x="3200401" y="220648"/>
                  <a:pt x="3559946" y="302027"/>
                </a:cubicBezTo>
              </a:path>
            </a:pathLst>
          </a:cu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手繪多邊形: 圖案 11"/>
          <p:cNvSpPr/>
          <p:nvPr/>
        </p:nvSpPr>
        <p:spPr>
          <a:xfrm>
            <a:off x="1002666" y="3387958"/>
            <a:ext cx="7031115" cy="366167"/>
          </a:xfrm>
          <a:custGeom>
            <a:avLst/>
            <a:gdLst>
              <a:gd name="connsiteX0" fmla="*/ 0 w 3559946"/>
              <a:gd name="connsiteY0" fmla="*/ 266516 h 302027"/>
              <a:gd name="connsiteX1" fmla="*/ 1793290 w 3559946"/>
              <a:gd name="connsiteY1" fmla="*/ 186 h 302027"/>
              <a:gd name="connsiteX2" fmla="*/ 3559946 w 3559946"/>
              <a:gd name="connsiteY2" fmla="*/ 302027 h 30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9946" h="302027">
                <a:moveTo>
                  <a:pt x="0" y="266516"/>
                </a:moveTo>
                <a:cubicBezTo>
                  <a:pt x="599983" y="130392"/>
                  <a:pt x="1199966" y="-5732"/>
                  <a:pt x="1793290" y="186"/>
                </a:cubicBezTo>
                <a:cubicBezTo>
                  <a:pt x="2386614" y="6104"/>
                  <a:pt x="3200401" y="220648"/>
                  <a:pt x="3559946" y="302027"/>
                </a:cubicBezTo>
              </a:path>
            </a:pathLst>
          </a:cu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4643281" y="5181252"/>
            <a:ext cx="630315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273596" y="5018249"/>
            <a:ext cx="137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Equipotential Lines, q</a:t>
            </a:r>
            <a:r>
              <a:rPr lang="en-HK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H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手繪多邊形: 圖案 14"/>
          <p:cNvSpPr/>
          <p:nvPr/>
        </p:nvSpPr>
        <p:spPr>
          <a:xfrm>
            <a:off x="993788" y="2580401"/>
            <a:ext cx="7031115" cy="366167"/>
          </a:xfrm>
          <a:custGeom>
            <a:avLst/>
            <a:gdLst>
              <a:gd name="connsiteX0" fmla="*/ 0 w 3559946"/>
              <a:gd name="connsiteY0" fmla="*/ 266516 h 302027"/>
              <a:gd name="connsiteX1" fmla="*/ 1793290 w 3559946"/>
              <a:gd name="connsiteY1" fmla="*/ 186 h 302027"/>
              <a:gd name="connsiteX2" fmla="*/ 3559946 w 3559946"/>
              <a:gd name="connsiteY2" fmla="*/ 302027 h 30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9946" h="302027">
                <a:moveTo>
                  <a:pt x="0" y="266516"/>
                </a:moveTo>
                <a:cubicBezTo>
                  <a:pt x="599983" y="130392"/>
                  <a:pt x="1199966" y="-5732"/>
                  <a:pt x="1793290" y="186"/>
                </a:cubicBezTo>
                <a:cubicBezTo>
                  <a:pt x="2386614" y="6104"/>
                  <a:pt x="3200401" y="220648"/>
                  <a:pt x="3559946" y="302027"/>
                </a:cubicBezTo>
              </a:path>
            </a:pathLst>
          </a:cu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0</a:t>
            </a:r>
          </a:p>
        </p:txBody>
      </p:sp>
      <p:cxnSp>
        <p:nvCxnSpPr>
          <p:cNvPr id="16" name="直線接點 15"/>
          <p:cNvCxnSpPr>
            <a:stCxn id="7" idx="1"/>
            <a:endCxn id="15" idx="1"/>
          </p:cNvCxnSpPr>
          <p:nvPr/>
        </p:nvCxnSpPr>
        <p:spPr>
          <a:xfrm flipH="1" flipV="1">
            <a:off x="4535647" y="2580626"/>
            <a:ext cx="17377" cy="19108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V="1">
            <a:off x="5273596" y="2580401"/>
            <a:ext cx="96272" cy="193922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6072762" y="2707105"/>
            <a:ext cx="233314" cy="185649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6911044" y="2840269"/>
            <a:ext cx="234880" cy="183883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 flipV="1">
            <a:off x="3647834" y="2570419"/>
            <a:ext cx="96272" cy="193922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 flipV="1">
            <a:off x="2711626" y="2697123"/>
            <a:ext cx="233314" cy="185649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 flipV="1">
            <a:off x="1871778" y="2830287"/>
            <a:ext cx="234880" cy="183883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群組 37"/>
          <p:cNvGrpSpPr/>
          <p:nvPr/>
        </p:nvGrpSpPr>
        <p:grpSpPr>
          <a:xfrm>
            <a:off x="4531372" y="2928712"/>
            <a:ext cx="98324" cy="103242"/>
            <a:chOff x="7620000" y="1904349"/>
            <a:chExt cx="98324" cy="103242"/>
          </a:xfrm>
        </p:grpSpPr>
        <p:cxnSp>
          <p:nvCxnSpPr>
            <p:cNvPr id="23" name="直線接點 22"/>
            <p:cNvCxnSpPr/>
            <p:nvPr/>
          </p:nvCxnSpPr>
          <p:spPr>
            <a:xfrm flipH="1">
              <a:off x="7620000" y="1904349"/>
              <a:ext cx="983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 flipH="1">
              <a:off x="7664246" y="1958429"/>
              <a:ext cx="983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群組 40"/>
          <p:cNvGrpSpPr/>
          <p:nvPr/>
        </p:nvGrpSpPr>
        <p:grpSpPr>
          <a:xfrm rot="393468">
            <a:off x="6274591" y="3034554"/>
            <a:ext cx="98324" cy="103242"/>
            <a:chOff x="7620000" y="1904349"/>
            <a:chExt cx="98324" cy="103242"/>
          </a:xfrm>
        </p:grpSpPr>
        <p:cxnSp>
          <p:nvCxnSpPr>
            <p:cNvPr id="39" name="直線接點 38"/>
            <p:cNvCxnSpPr/>
            <p:nvPr/>
          </p:nvCxnSpPr>
          <p:spPr>
            <a:xfrm flipH="1">
              <a:off x="7620000" y="1904349"/>
              <a:ext cx="983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 flipH="1">
              <a:off x="7664246" y="1958429"/>
              <a:ext cx="983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2416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Airy’s</a:t>
            </a:r>
            <a:r>
              <a:rPr lang="en-HK" dirty="0"/>
              <a:t> Linear Theory: Generalised, 2D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Governing equations of linear waves after transformation:</a:t>
            </a:r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pPr lvl="1"/>
            <a:endParaRPr lang="en-HK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38" y="3583414"/>
            <a:ext cx="3433498" cy="1636208"/>
          </a:xfrm>
          <a:prstGeom prst="rect">
            <a:avLst/>
          </a:prstGeo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701" y="2805851"/>
            <a:ext cx="1796464" cy="70882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037961" y="2697320"/>
            <a:ext cx="2534783" cy="46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Continuity</a:t>
            </a:r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68162" y="4842354"/>
            <a:ext cx="2534783" cy="420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6027106" y="3703414"/>
                <a:ext cx="2330121" cy="75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Boundary Conditions</a:t>
                </a:r>
              </a:p>
              <a:p>
                <a:r>
                  <a:rPr lang="en-HK" sz="12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Bottom: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HK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̃"/>
                        <m:ctrlPr>
                          <a:rPr lang="en-HK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sz="1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HK" sz="120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HK" sz="12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Surface: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HK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HK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</m:acc>
                    <m:d>
                      <m:dPr>
                        <m:ctrlP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sz="1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HK" sz="120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106" y="3703414"/>
                <a:ext cx="2330121" cy="755771"/>
              </a:xfrm>
              <a:prstGeom prst="rect">
                <a:avLst/>
              </a:prstGeom>
              <a:blipFill>
                <a:blip r:embed="rId5"/>
                <a:stretch>
                  <a:fillRect l="-1571" t="-2439" b="-81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大括弧 8"/>
          <p:cNvSpPr/>
          <p:nvPr/>
        </p:nvSpPr>
        <p:spPr>
          <a:xfrm>
            <a:off x="5732406" y="3758114"/>
            <a:ext cx="282063" cy="924721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右大括弧 9"/>
          <p:cNvSpPr/>
          <p:nvPr/>
        </p:nvSpPr>
        <p:spPr>
          <a:xfrm>
            <a:off x="5755898" y="4804827"/>
            <a:ext cx="274453" cy="440956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右大括弧 10"/>
          <p:cNvSpPr/>
          <p:nvPr/>
        </p:nvSpPr>
        <p:spPr>
          <a:xfrm>
            <a:off x="5751024" y="2877890"/>
            <a:ext cx="282063" cy="600326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6030350" y="3063769"/>
                <a:ext cx="2542393" cy="324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HK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velocity potential;</a:t>
                </a:r>
                <a14:m>
                  <m:oMath xmlns:m="http://schemas.openxmlformats.org/officeDocument/2006/math">
                    <m:r>
                      <a:rPr lang="en-HK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HK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HK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l-G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HK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350" y="3063769"/>
                <a:ext cx="2542393" cy="324831"/>
              </a:xfrm>
              <a:prstGeom prst="rect">
                <a:avLst/>
              </a:prstGeom>
              <a:blipFill>
                <a:blip r:embed="rId6"/>
                <a:stretch>
                  <a:fillRect t="-3774" b="-1320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: 圓角 19"/>
          <p:cNvSpPr/>
          <p:nvPr/>
        </p:nvSpPr>
        <p:spPr>
          <a:xfrm>
            <a:off x="3602023" y="4802434"/>
            <a:ext cx="381737" cy="3464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2" name="文字方塊 21"/>
          <p:cNvSpPr txBox="1"/>
          <p:nvPr/>
        </p:nvSpPr>
        <p:spPr>
          <a:xfrm>
            <a:off x="2808845" y="5219622"/>
            <a:ext cx="1968092" cy="35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as classical!</a:t>
            </a:r>
            <a:endParaRPr lang="en-HK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19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Airy’s</a:t>
            </a:r>
            <a:r>
              <a:rPr lang="en-HK" dirty="0"/>
              <a:t> Linear Theory: Generalised, 2D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Analytical solution in ‘uniformly deep’ fluid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HK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en-HK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HK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HK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HK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HK" sz="1600" dirty="0"/>
                  <a:t>: </a:t>
                </a:r>
                <a:r>
                  <a:rPr lang="en-HK" sz="1600" i="1" dirty="0"/>
                  <a:t>Standard result directly applicable </a:t>
                </a:r>
              </a:p>
              <a:p>
                <a:pPr lvl="1"/>
                <a:endParaRPr lang="en-HK" sz="1600" dirty="0"/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3" t="-148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 descr="畫面剪輯"/>
          <p:cNvPicPr>
            <a:picLocks noChangeAspect="1"/>
          </p:cNvPicPr>
          <p:nvPr/>
        </p:nvPicPr>
        <p:blipFill rotWithShape="1">
          <a:blip r:embed="rId3"/>
          <a:srcRect b="68854"/>
          <a:stretch/>
        </p:blipFill>
        <p:spPr>
          <a:xfrm>
            <a:off x="3824274" y="3082425"/>
            <a:ext cx="5319726" cy="349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70192" y="4027073"/>
                <a:ext cx="25071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Velocity Potential, </a:t>
                </a:r>
                <a14:m>
                  <m:oMath xmlns:m="http://schemas.openxmlformats.org/officeDocument/2006/math">
                    <m: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HK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2" y="4027073"/>
                <a:ext cx="2507178" cy="338554"/>
              </a:xfrm>
              <a:prstGeom prst="rect">
                <a:avLst/>
              </a:prstGeom>
              <a:blipFill>
                <a:blip r:embed="rId4"/>
                <a:stretch>
                  <a:fillRect l="-1217" t="-5455" b="-2363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70192" y="3075678"/>
                <a:ext cx="25071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Surface Elevation, </a:t>
                </a:r>
                <a14:m>
                  <m:oMath xmlns:m="http://schemas.openxmlformats.org/officeDocument/2006/math">
                    <m:r>
                      <a:rPr lang="en-HK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en-HK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2" y="3075678"/>
                <a:ext cx="2507179" cy="338554"/>
              </a:xfrm>
              <a:prstGeom prst="rect">
                <a:avLst/>
              </a:prstGeom>
              <a:blipFill>
                <a:blip r:embed="rId5"/>
                <a:stretch>
                  <a:fillRect l="-1217" t="-5455" b="-2363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094" y="5166848"/>
            <a:ext cx="1878263" cy="42434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160733" y="5199788"/>
            <a:ext cx="2953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subject to dispersion relation:</a:t>
            </a:r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 rotWithShape="1">
          <a:blip r:embed="rId3"/>
          <a:srcRect t="33834"/>
          <a:stretch/>
        </p:blipFill>
        <p:spPr>
          <a:xfrm>
            <a:off x="3233256" y="3958535"/>
            <a:ext cx="4966199" cy="693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057891" y="5079261"/>
                <a:ext cx="2089233" cy="1023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HK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Surface elevation; </a:t>
                </a:r>
                <a:endParaRPr lang="en-HK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HK" sz="1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HK" sz="1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Wave amplitude;</a:t>
                </a:r>
                <a:endParaRPr lang="en-HK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HK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Water depth;</a:t>
                </a:r>
              </a:p>
              <a:p>
                <a14:m>
                  <m:oMath xmlns:m="http://schemas.openxmlformats.org/officeDocument/2006/math">
                    <m:r>
                      <a:rPr lang="en-HK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Angular speed of waves</a:t>
                </a:r>
              </a:p>
              <a:p>
                <a14:m>
                  <m:oMath xmlns:m="http://schemas.openxmlformats.org/officeDocument/2006/math">
                    <m:r>
                      <a:rPr lang="en-HK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Wavenumber</a:t>
                </a: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891" y="5079261"/>
                <a:ext cx="2089233" cy="1023870"/>
              </a:xfrm>
              <a:prstGeom prst="rect">
                <a:avLst/>
              </a:prstGeom>
              <a:blipFill>
                <a:blip r:embed="rId7"/>
                <a:stretch>
                  <a:fillRect t="-595" b="-357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4863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Airy’s</a:t>
            </a:r>
            <a:r>
              <a:rPr lang="en-HK" dirty="0"/>
              <a:t> Linear Theory: Test Cases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Test case 1: Fluid Waves around circle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118316" y="5671000"/>
            <a:ext cx="137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Hydrostatic Fluid Interface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488001" y="5941454"/>
            <a:ext cx="6303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477909" y="5585765"/>
            <a:ext cx="6303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1108224" y="5431280"/>
            <a:ext cx="137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Boundary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569967" y="2376900"/>
            <a:ext cx="3285275" cy="3066564"/>
            <a:chOff x="2357468" y="1424129"/>
            <a:chExt cx="4057095" cy="3933120"/>
          </a:xfrm>
        </p:grpSpPr>
        <p:sp>
          <p:nvSpPr>
            <p:cNvPr id="4" name="橢圓 3"/>
            <p:cNvSpPr/>
            <p:nvPr/>
          </p:nvSpPr>
          <p:spPr>
            <a:xfrm>
              <a:off x="2943765" y="1964129"/>
              <a:ext cx="2880000" cy="288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橢圓 4"/>
            <p:cNvSpPr/>
            <p:nvPr/>
          </p:nvSpPr>
          <p:spPr>
            <a:xfrm>
              <a:off x="2583765" y="1604129"/>
              <a:ext cx="3600000" cy="3600000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4099065" y="1424129"/>
              <a:ext cx="723900" cy="360000"/>
              <a:chOff x="2209800" y="1266825"/>
              <a:chExt cx="1440000" cy="727228"/>
            </a:xfrm>
          </p:grpSpPr>
          <p:sp>
            <p:nvSpPr>
              <p:cNvPr id="7" name="弧形 6"/>
              <p:cNvSpPr/>
              <p:nvPr/>
            </p:nvSpPr>
            <p:spPr>
              <a:xfrm>
                <a:off x="2209800" y="1266825"/>
                <a:ext cx="720000" cy="7200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HK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弧形 7"/>
              <p:cNvSpPr/>
              <p:nvPr/>
            </p:nvSpPr>
            <p:spPr>
              <a:xfrm flipH="1">
                <a:off x="2209800" y="1266825"/>
                <a:ext cx="720000" cy="7200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HK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弧形 8"/>
              <p:cNvSpPr/>
              <p:nvPr/>
            </p:nvSpPr>
            <p:spPr>
              <a:xfrm flipV="1">
                <a:off x="2929800" y="1274053"/>
                <a:ext cx="720000" cy="7200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HK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弧形 9"/>
              <p:cNvSpPr/>
              <p:nvPr/>
            </p:nvSpPr>
            <p:spPr>
              <a:xfrm flipH="1" flipV="1">
                <a:off x="2929800" y="1274053"/>
                <a:ext cx="720000" cy="7200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HK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 rot="20371853">
              <a:off x="3382698" y="1539608"/>
              <a:ext cx="723900" cy="360000"/>
              <a:chOff x="2209800" y="1266825"/>
              <a:chExt cx="1440000" cy="727228"/>
            </a:xfrm>
          </p:grpSpPr>
          <p:sp>
            <p:nvSpPr>
              <p:cNvPr id="12" name="弧形 11"/>
              <p:cNvSpPr/>
              <p:nvPr/>
            </p:nvSpPr>
            <p:spPr>
              <a:xfrm>
                <a:off x="2209800" y="1266825"/>
                <a:ext cx="720000" cy="7200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HK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弧形 12"/>
              <p:cNvSpPr/>
              <p:nvPr/>
            </p:nvSpPr>
            <p:spPr>
              <a:xfrm flipH="1">
                <a:off x="2209800" y="1266825"/>
                <a:ext cx="720000" cy="7200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HK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弧形 13"/>
              <p:cNvSpPr/>
              <p:nvPr/>
            </p:nvSpPr>
            <p:spPr>
              <a:xfrm flipV="1">
                <a:off x="2929800" y="1274053"/>
                <a:ext cx="720000" cy="7200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HK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弧形 14"/>
              <p:cNvSpPr/>
              <p:nvPr/>
            </p:nvSpPr>
            <p:spPr>
              <a:xfrm flipH="1" flipV="1">
                <a:off x="2929800" y="1274053"/>
                <a:ext cx="720000" cy="7200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HK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直線單箭頭接點 15"/>
            <p:cNvCxnSpPr>
              <a:endCxn id="4" idx="6"/>
            </p:cNvCxnSpPr>
            <p:nvPr/>
          </p:nvCxnSpPr>
          <p:spPr>
            <a:xfrm>
              <a:off x="4381577" y="3404129"/>
              <a:ext cx="144218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 flipV="1">
              <a:off x="4381577" y="2011466"/>
              <a:ext cx="1109709" cy="139266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4889607" y="3404129"/>
              <a:ext cx="622747" cy="39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HK" sz="14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HK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609900" y="2435111"/>
              <a:ext cx="617500" cy="39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HK" sz="14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HK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2770011" y="1787707"/>
              <a:ext cx="3232037" cy="3291679"/>
            </a:xfrm>
            <a:prstGeom prst="ellips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2357468" y="1427707"/>
              <a:ext cx="4057095" cy="3929542"/>
            </a:xfrm>
            <a:prstGeom prst="ellips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6" name="直線接點 25"/>
          <p:cNvCxnSpPr/>
          <p:nvPr/>
        </p:nvCxnSpPr>
        <p:spPr>
          <a:xfrm>
            <a:off x="2494354" y="5596048"/>
            <a:ext cx="630315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3124669" y="5433045"/>
            <a:ext cx="137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Equipotential Lines, q</a:t>
            </a:r>
            <a:r>
              <a:rPr lang="en-HK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H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圖片 28" descr="畫面剪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281" y="2883660"/>
            <a:ext cx="1988831" cy="938043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4118707" y="2992689"/>
            <a:ext cx="1460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Orthogonal </a:t>
            </a:r>
          </a:p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coordinates</a:t>
            </a:r>
          </a:p>
        </p:txBody>
      </p:sp>
      <p:pic>
        <p:nvPicPr>
          <p:cNvPr id="31" name="圖片 30" descr="畫面剪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078" y="4010044"/>
            <a:ext cx="487722" cy="160034"/>
          </a:xfrm>
          <a:prstGeom prst="rect">
            <a:avLst/>
          </a:prstGeom>
        </p:spPr>
      </p:pic>
      <p:pic>
        <p:nvPicPr>
          <p:cNvPr id="32" name="圖片 31" descr="畫面剪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281" y="2279340"/>
            <a:ext cx="2262083" cy="381033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121078" y="2291041"/>
            <a:ext cx="1257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</p:txBody>
      </p:sp>
      <p:sp>
        <p:nvSpPr>
          <p:cNvPr id="35" name="矩形 34"/>
          <p:cNvSpPr/>
          <p:nvPr/>
        </p:nvSpPr>
        <p:spPr>
          <a:xfrm>
            <a:off x="3806005" y="4425248"/>
            <a:ext cx="1801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400" i="1" dirty="0">
                <a:latin typeface="Arial" panose="020B0604020202020204" pitchFamily="34" charset="0"/>
                <a:cs typeface="Arial" panose="020B0604020202020204" pitchFamily="34" charset="0"/>
              </a:rPr>
              <a:t>Surface elevation </a:t>
            </a:r>
            <a:br>
              <a:rPr lang="en-HK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1400" i="1" dirty="0">
                <a:latin typeface="Arial" panose="020B0604020202020204" pitchFamily="34" charset="0"/>
                <a:cs typeface="Arial" panose="020B0604020202020204" pitchFamily="34" charset="0"/>
              </a:rPr>
              <a:t>in polar coordinates</a:t>
            </a:r>
          </a:p>
          <a:p>
            <a:r>
              <a:rPr lang="en-HK" sz="1400" i="1" dirty="0">
                <a:latin typeface="Arial" panose="020B0604020202020204" pitchFamily="34" charset="0"/>
                <a:cs typeface="Arial" panose="020B0604020202020204" pitchFamily="34" charset="0"/>
              </a:rPr>
              <a:t>(r, </a:t>
            </a:r>
            <a:r>
              <a:rPr 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HK" sz="1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8" name="群組 37"/>
          <p:cNvGrpSpPr/>
          <p:nvPr/>
        </p:nvGrpSpPr>
        <p:grpSpPr>
          <a:xfrm>
            <a:off x="5294280" y="4160628"/>
            <a:ext cx="3704493" cy="1163452"/>
            <a:chOff x="5294281" y="4160628"/>
            <a:chExt cx="3377446" cy="1106296"/>
          </a:xfrm>
        </p:grpSpPr>
        <p:pic>
          <p:nvPicPr>
            <p:cNvPr id="34" name="圖片 33" descr="畫面剪輯"/>
            <p:cNvPicPr>
              <a:picLocks noChangeAspect="1"/>
            </p:cNvPicPr>
            <p:nvPr/>
          </p:nvPicPr>
          <p:blipFill rotWithShape="1">
            <a:blip r:embed="rId5"/>
            <a:srcRect r="2508"/>
            <a:stretch/>
          </p:blipFill>
          <p:spPr>
            <a:xfrm>
              <a:off x="5294281" y="4160628"/>
              <a:ext cx="3377446" cy="566005"/>
            </a:xfrm>
            <a:prstGeom prst="rect">
              <a:avLst/>
            </a:prstGeom>
          </p:spPr>
        </p:pic>
        <p:pic>
          <p:nvPicPr>
            <p:cNvPr id="37" name="圖片 36" descr="畫面剪輯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79082" y="4654741"/>
              <a:ext cx="2558382" cy="61218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6753702" y="5508998"/>
                <a:ext cx="21808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HK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Surface elevation; </a:t>
                </a:r>
                <a:endParaRPr lang="en-HK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HK" sz="1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HK" sz="1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Wave amplitude;</a:t>
                </a:r>
                <a:endParaRPr lang="en-HK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MSL;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Bottom boundary</a:t>
                </a:r>
              </a:p>
              <a:p>
                <a14:m>
                  <m:oMath xmlns:m="http://schemas.openxmlformats.org/officeDocument/2006/math">
                    <m:r>
                      <a:rPr lang="en-HK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Wavenumber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Reference gravity, const.</a:t>
                </a: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702" y="5508998"/>
                <a:ext cx="2180856" cy="1200329"/>
              </a:xfrm>
              <a:prstGeom prst="rect">
                <a:avLst/>
              </a:prstGeom>
              <a:blipFill>
                <a:blip r:embed="rId7"/>
                <a:stretch>
                  <a:fillRect t="-1015" b="-253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圖片 39" descr="畫面剪輯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0528" y="6149059"/>
            <a:ext cx="658447" cy="284834"/>
          </a:xfrm>
          <a:prstGeom prst="rect">
            <a:avLst/>
          </a:prstGeom>
        </p:spPr>
      </p:pic>
      <p:sp>
        <p:nvSpPr>
          <p:cNvPr id="41" name="文字方塊 40"/>
          <p:cNvSpPr txBox="1"/>
          <p:nvPr/>
        </p:nvSpPr>
        <p:spPr>
          <a:xfrm>
            <a:off x="4563592" y="5862052"/>
            <a:ext cx="1766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Remark: Periodic B.C.</a:t>
            </a:r>
          </a:p>
        </p:txBody>
      </p:sp>
    </p:spTree>
    <p:extLst>
      <p:ext uri="{BB962C8B-B14F-4D97-AF65-F5344CB8AC3E}">
        <p14:creationId xmlns:p14="http://schemas.microsoft.com/office/powerpoint/2010/main" val="1829851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Airy’s</a:t>
            </a:r>
            <a:r>
              <a:rPr lang="en-HK" dirty="0"/>
              <a:t> Linear Theory: Test Cases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Test case 2: Fluid Waves in Decaying Perturbed Gravity Field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3554622" y="2537043"/>
            <a:ext cx="2442471" cy="587078"/>
            <a:chOff x="3486056" y="2929845"/>
            <a:chExt cx="4013631" cy="998307"/>
          </a:xfrm>
        </p:grpSpPr>
        <p:pic>
          <p:nvPicPr>
            <p:cNvPr id="4" name="圖片 3" descr="畫面剪輯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6056" y="3067018"/>
              <a:ext cx="2171888" cy="723963"/>
            </a:xfrm>
            <a:prstGeom prst="rect">
              <a:avLst/>
            </a:prstGeom>
          </p:spPr>
        </p:pic>
        <p:pic>
          <p:nvPicPr>
            <p:cNvPr id="5" name="圖片 4" descr="畫面剪輯"/>
            <p:cNvPicPr>
              <a:picLocks noChangeAspect="1"/>
            </p:cNvPicPr>
            <p:nvPr/>
          </p:nvPicPr>
          <p:blipFill rotWithShape="1">
            <a:blip r:embed="rId4"/>
            <a:srcRect l="47024"/>
            <a:stretch/>
          </p:blipFill>
          <p:spPr>
            <a:xfrm>
              <a:off x="5638569" y="2929845"/>
              <a:ext cx="1861118" cy="998307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2323485" y="2651586"/>
            <a:ext cx="1257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</p:txBody>
      </p:sp>
      <p:sp>
        <p:nvSpPr>
          <p:cNvPr id="9" name="矩形 8"/>
          <p:cNvSpPr/>
          <p:nvPr/>
        </p:nvSpPr>
        <p:spPr>
          <a:xfrm>
            <a:off x="2221992" y="3375746"/>
            <a:ext cx="1460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Orthogonal </a:t>
            </a:r>
          </a:p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coordinates</a:t>
            </a:r>
          </a:p>
        </p:txBody>
      </p:sp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622" y="3185411"/>
            <a:ext cx="4069771" cy="108936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/>
          <a:srcRect l="4710" t="6345" r="4879" b="48710"/>
          <a:stretch/>
        </p:blipFill>
        <p:spPr>
          <a:xfrm>
            <a:off x="170820" y="4418100"/>
            <a:ext cx="4260501" cy="158850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7"/>
          <a:srcRect l="4807" t="5943" r="4692" b="49827"/>
          <a:stretch/>
        </p:blipFill>
        <p:spPr>
          <a:xfrm>
            <a:off x="4716755" y="4427152"/>
            <a:ext cx="4350937" cy="159475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314550" y="6032314"/>
            <a:ext cx="2367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>
                <a:latin typeface="Arial" panose="020B0604020202020204" pitchFamily="34" charset="0"/>
                <a:cs typeface="Arial" panose="020B0604020202020204" pitchFamily="34" charset="0"/>
              </a:rPr>
              <a:t>Example 2a: Linear waves at shorter wavelengths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940783" y="2171852"/>
                <a:ext cx="21387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HK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HK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Depth of source</a:t>
                </a:r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HK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HK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HK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HK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HK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MSL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HK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HK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Reference gravity, const.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HK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HK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Reference const.</a:t>
                </a: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83" y="2171852"/>
                <a:ext cx="2138763" cy="830997"/>
              </a:xfrm>
              <a:prstGeom prst="rect">
                <a:avLst/>
              </a:prstGeom>
              <a:blipFill>
                <a:blip r:embed="rId8"/>
                <a:stretch>
                  <a:fillRect t="-730" b="-365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5"/>
          <p:cNvSpPr/>
          <p:nvPr/>
        </p:nvSpPr>
        <p:spPr>
          <a:xfrm>
            <a:off x="5997093" y="6091298"/>
            <a:ext cx="2367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>
                <a:latin typeface="Arial" panose="020B0604020202020204" pitchFamily="34" charset="0"/>
                <a:cs typeface="Arial" panose="020B0604020202020204" pitchFamily="34" charset="0"/>
              </a:rPr>
              <a:t>Example 2b: Linear waves at longer wavelengths </a:t>
            </a:r>
          </a:p>
        </p:txBody>
      </p:sp>
      <p:sp>
        <p:nvSpPr>
          <p:cNvPr id="12" name="Snip Single Corner Rectangle 11"/>
          <p:cNvSpPr/>
          <p:nvPr/>
        </p:nvSpPr>
        <p:spPr>
          <a:xfrm>
            <a:off x="4622242" y="3124121"/>
            <a:ext cx="3002151" cy="1150650"/>
          </a:xfrm>
          <a:prstGeom prst="snip1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文字方塊 16"/>
          <p:cNvSpPr txBox="1"/>
          <p:nvPr/>
        </p:nvSpPr>
        <p:spPr>
          <a:xfrm>
            <a:off x="7738410" y="3406925"/>
            <a:ext cx="125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‘Perturbation’ coordinates to (</a:t>
            </a:r>
            <a:r>
              <a:rPr lang="en-HK" sz="12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x,z</a:t>
            </a:r>
            <a:r>
              <a:rPr lang="en-HK" sz="1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8531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Airy’s</a:t>
            </a:r>
            <a:r>
              <a:rPr lang="en-HK" dirty="0"/>
              <a:t> Linear Theory: Test Cases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Consistency with adapted shallow water model?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6" y="2544517"/>
            <a:ext cx="3132032" cy="23490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430" y="2544517"/>
            <a:ext cx="3132033" cy="23490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535" y="2544517"/>
            <a:ext cx="3132033" cy="23490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10239" y="5431925"/>
            <a:ext cx="2988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i="1" dirty="0"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</a:p>
          <a:p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Increase wavelengths </a:t>
            </a:r>
          </a:p>
          <a:p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(approach long-wave limit)</a:t>
            </a:r>
          </a:p>
        </p:txBody>
      </p:sp>
      <p:sp>
        <p:nvSpPr>
          <p:cNvPr id="12" name="矩形 11"/>
          <p:cNvSpPr/>
          <p:nvPr/>
        </p:nvSpPr>
        <p:spPr>
          <a:xfrm>
            <a:off x="4689521" y="5419751"/>
            <a:ext cx="2988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i="1" dirty="0"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</a:p>
          <a:p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Compare amplitude field</a:t>
            </a:r>
          </a:p>
        </p:txBody>
      </p:sp>
      <p:sp>
        <p:nvSpPr>
          <p:cNvPr id="13" name="箭號: 向右 12"/>
          <p:cNvSpPr/>
          <p:nvPr/>
        </p:nvSpPr>
        <p:spPr>
          <a:xfrm>
            <a:off x="1748411" y="4905716"/>
            <a:ext cx="5215094" cy="45179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Increasing wavelength </a:t>
            </a:r>
          </a:p>
        </p:txBody>
      </p:sp>
      <p:pic>
        <p:nvPicPr>
          <p:cNvPr id="14" name="圖片 13" descr="畫面剪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364" y="6024854"/>
            <a:ext cx="2761210" cy="330401"/>
          </a:xfrm>
          <a:prstGeom prst="rect">
            <a:avLst/>
          </a:prstGeom>
        </p:spPr>
      </p:pic>
      <p:cxnSp>
        <p:nvCxnSpPr>
          <p:cNvPr id="16" name="直線接點 15"/>
          <p:cNvCxnSpPr/>
          <p:nvPr/>
        </p:nvCxnSpPr>
        <p:spPr>
          <a:xfrm>
            <a:off x="1669993" y="2236678"/>
            <a:ext cx="41198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2079058" y="2122932"/>
            <a:ext cx="2240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shallow water</a:t>
            </a:r>
            <a:endParaRPr lang="en-HK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249285" y="2126548"/>
            <a:ext cx="242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Generalised </a:t>
            </a:r>
            <a:r>
              <a:rPr lang="en-HK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Airy’s</a:t>
            </a:r>
            <a:r>
              <a:rPr lang="en-H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linear waves</a:t>
            </a:r>
            <a:endParaRPr lang="en-HK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5144756" y="2236678"/>
            <a:ext cx="104529" cy="8449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03882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1. Background - Gravitational Fields and Surface Fluid Waves</a:t>
            </a:r>
          </a:p>
          <a:p>
            <a:endParaRPr lang="en-HK" dirty="0"/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2. Waves in Shallow Water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a. Standard Shallow Water Model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b. Adapted Shallow Water Model</a:t>
            </a:r>
          </a:p>
          <a:p>
            <a:pPr lvl="2"/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. One-Dimensional Waves</a:t>
            </a:r>
          </a:p>
          <a:p>
            <a:pPr lvl="2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ii. Two-Dimensional Waves</a:t>
            </a:r>
          </a:p>
          <a:p>
            <a:pPr lvl="2"/>
            <a:endParaRPr lang="en-HK" dirty="0"/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Airy’s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 Linear Wave Theory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a. Standard </a:t>
            </a:r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Airy’s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 Linear Wave Theory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b. Generalised </a:t>
            </a:r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Airy’s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 Linear Wave Theory</a:t>
            </a:r>
          </a:p>
          <a:p>
            <a:pPr lvl="1"/>
            <a:endParaRPr lang="en-HK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HK" dirty="0"/>
              <a:t>4. Discussions</a:t>
            </a:r>
          </a:p>
          <a:p>
            <a:endParaRPr lang="en-HK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5. Conclusions</a:t>
            </a:r>
          </a:p>
        </p:txBody>
      </p:sp>
    </p:spTree>
    <p:extLst>
      <p:ext uri="{BB962C8B-B14F-4D97-AF65-F5344CB8AC3E}">
        <p14:creationId xmlns:p14="http://schemas.microsoft.com/office/powerpoint/2010/main" val="20112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Discussion:</a:t>
            </a:r>
            <a:br>
              <a:rPr lang="en-HK" dirty="0"/>
            </a:br>
            <a:r>
              <a:rPr lang="en-HK" dirty="0"/>
              <a:t>Small scattered wiggles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2400" dirty="0"/>
              <a:t>The small wiggles seen in positive gravity perturbation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1048" r="6890"/>
          <a:stretch/>
        </p:blipFill>
        <p:spPr>
          <a:xfrm>
            <a:off x="5237906" y="2374917"/>
            <a:ext cx="3373376" cy="267334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29439" b="28669"/>
          <a:stretch/>
        </p:blipFill>
        <p:spPr>
          <a:xfrm>
            <a:off x="553774" y="2335139"/>
            <a:ext cx="4317685" cy="271312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467233" y="5254437"/>
            <a:ext cx="29648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>
                <a:latin typeface="Arial" panose="020B0604020202020204" pitchFamily="34" charset="0"/>
                <a:cs typeface="Arial" panose="020B0604020202020204" pitchFamily="34" charset="0"/>
              </a:rPr>
              <a:t>Instantaneous difference, 1D</a:t>
            </a:r>
            <a:br>
              <a:rPr lang="en-H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1200" i="1" dirty="0">
                <a:latin typeface="Arial" panose="020B0604020202020204" pitchFamily="34" charset="0"/>
                <a:cs typeface="Arial" panose="020B0604020202020204" pitchFamily="34" charset="0"/>
              </a:rPr>
              <a:t>Gravity perturbation vs no perturbation</a:t>
            </a:r>
            <a:endParaRPr lang="en-HK" sz="1100" i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442152" y="5230826"/>
            <a:ext cx="29648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>
                <a:latin typeface="Arial" panose="020B0604020202020204" pitchFamily="34" charset="0"/>
                <a:cs typeface="Arial" panose="020B0604020202020204" pitchFamily="34" charset="0"/>
              </a:rPr>
              <a:t>Instantaneous difference, 2D </a:t>
            </a:r>
            <a:br>
              <a:rPr lang="en-H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1200" i="1" dirty="0">
                <a:latin typeface="Arial" panose="020B0604020202020204" pitchFamily="34" charset="0"/>
                <a:cs typeface="Arial" panose="020B0604020202020204" pitchFamily="34" charset="0"/>
              </a:rPr>
              <a:t>Gravity perturbation vs no perturbation</a:t>
            </a:r>
            <a:endParaRPr lang="en-HK" sz="1100" i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326557" y="2863398"/>
            <a:ext cx="861945" cy="41335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3" name="文字方塊 12"/>
          <p:cNvSpPr txBox="1"/>
          <p:nvPr/>
        </p:nvSpPr>
        <p:spPr>
          <a:xfrm>
            <a:off x="744691" y="2016380"/>
            <a:ext cx="135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i="1" dirty="0">
                <a:latin typeface="Arial" panose="020B0604020202020204" pitchFamily="34" charset="0"/>
                <a:cs typeface="Arial" panose="020B0604020202020204" pitchFamily="34" charset="0"/>
              </a:rPr>
              <a:t>Small wiggles</a:t>
            </a:r>
            <a:endParaRPr lang="en-HK" sz="1100" i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5" name="直線單箭頭接點 14"/>
          <p:cNvCxnSpPr>
            <a:endCxn id="12" idx="0"/>
          </p:cNvCxnSpPr>
          <p:nvPr/>
        </p:nvCxnSpPr>
        <p:spPr>
          <a:xfrm>
            <a:off x="1542868" y="2335139"/>
            <a:ext cx="214662" cy="528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3093244" y="5914693"/>
            <a:ext cx="456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Possibly explained by the diagnostic formalism (Schrodinger question)?</a:t>
            </a:r>
            <a:br>
              <a:rPr lang="en-HK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level; Wave trappings?</a:t>
            </a:r>
            <a:endParaRPr lang="en-HK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/>
              <a:t>Background – Mean-Sea Level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Shape of Earth:</a:t>
            </a:r>
          </a:p>
          <a:p>
            <a:pPr lvl="1"/>
            <a:r>
              <a:rPr lang="en-HK" dirty="0"/>
              <a:t>The Mean-Sea Level as an Equipotential Surface</a:t>
            </a:r>
          </a:p>
          <a:p>
            <a:pPr lvl="1"/>
            <a:endParaRPr lang="en-HK" dirty="0"/>
          </a:p>
          <a:p>
            <a:pPr lvl="1"/>
            <a:endParaRPr lang="en-HK" dirty="0"/>
          </a:p>
          <a:p>
            <a:pPr lvl="1"/>
            <a:endParaRPr lang="en-HK" dirty="0"/>
          </a:p>
          <a:p>
            <a:pPr lvl="1"/>
            <a:endParaRPr lang="en-HK" dirty="0"/>
          </a:p>
          <a:p>
            <a:pPr lvl="1"/>
            <a:endParaRPr lang="en-HK" dirty="0"/>
          </a:p>
          <a:p>
            <a:pPr lvl="1"/>
            <a:endParaRPr lang="en-HK" dirty="0"/>
          </a:p>
          <a:p>
            <a:pPr lvl="1"/>
            <a:endParaRPr lang="en-HK" dirty="0"/>
          </a:p>
          <a:p>
            <a:pPr lvl="1"/>
            <a:endParaRPr lang="en-HK" dirty="0"/>
          </a:p>
          <a:p>
            <a:endParaRPr lang="en-HK" dirty="0"/>
          </a:p>
        </p:txBody>
      </p:sp>
      <p:pic>
        <p:nvPicPr>
          <p:cNvPr id="5" name="Picture 2" descr="H:\Thesis\Literature_Report\images\Geoid-eigen-6c-Ellipsoid_ms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39" y="2693951"/>
            <a:ext cx="3614774" cy="36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6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Discussion: </a:t>
            </a:r>
            <a:br>
              <a:rPr lang="en-HK" dirty="0"/>
            </a:br>
            <a:r>
              <a:rPr lang="en-HK" dirty="0"/>
              <a:t>Experimental Validation of Adapted Shallow Water Model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Replacing Gravity by Electromagnetic force?</a:t>
            </a:r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r>
              <a:rPr lang="en-HK" dirty="0"/>
              <a:t>Direct </a:t>
            </a:r>
            <a:r>
              <a:rPr lang="en-HK" dirty="0" err="1"/>
              <a:t>Navier</a:t>
            </a:r>
            <a:r>
              <a:rPr lang="en-HK" dirty="0"/>
              <a:t> Stokes Simulation?</a:t>
            </a:r>
          </a:p>
        </p:txBody>
      </p:sp>
      <p:pic>
        <p:nvPicPr>
          <p:cNvPr id="1026" name="Picture 2" descr="檢視原始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884" y="4670238"/>
            <a:ext cx="4093086" cy="187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檢視原始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46" y="2187088"/>
            <a:ext cx="2158862" cy="180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13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Discussion:</a:t>
            </a:r>
            <a:br>
              <a:rPr lang="en-HK" dirty="0"/>
            </a:br>
            <a:r>
              <a:rPr lang="en-HK" dirty="0" err="1"/>
              <a:t>Airy’s</a:t>
            </a:r>
            <a:r>
              <a:rPr lang="en-HK" dirty="0"/>
              <a:t> Linear Waves in 3D Space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Three-Dimensional Gravity Field</a:t>
            </a:r>
          </a:p>
          <a:p>
            <a:pPr lvl="1"/>
            <a:r>
              <a:rPr lang="en-HK" dirty="0"/>
              <a:t>Conformal coordinates (q</a:t>
            </a:r>
            <a:r>
              <a:rPr lang="en-HK" baseline="-25000" dirty="0"/>
              <a:t>1</a:t>
            </a:r>
            <a:r>
              <a:rPr lang="en-HK" dirty="0"/>
              <a:t>, q</a:t>
            </a:r>
            <a:r>
              <a:rPr lang="en-HK" baseline="-25000" dirty="0"/>
              <a:t>2</a:t>
            </a:r>
            <a:r>
              <a:rPr lang="en-HK" dirty="0"/>
              <a:t>, q</a:t>
            </a:r>
            <a:r>
              <a:rPr lang="en-HK" baseline="-25000" dirty="0"/>
              <a:t>3</a:t>
            </a:r>
            <a:r>
              <a:rPr lang="en-HK" dirty="0"/>
              <a:t>)?</a:t>
            </a:r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endParaRPr lang="en-HK" dirty="0"/>
          </a:p>
          <a:p>
            <a:r>
              <a:rPr lang="en-HK" dirty="0"/>
              <a:t>Analytical solution?</a:t>
            </a:r>
          </a:p>
          <a:p>
            <a:r>
              <a:rPr lang="en-HK" dirty="0"/>
              <a:t>Numerical simulation of governing equations?</a:t>
            </a:r>
          </a:p>
        </p:txBody>
      </p:sp>
    </p:spTree>
    <p:extLst>
      <p:ext uri="{BB962C8B-B14F-4D97-AF65-F5344CB8AC3E}">
        <p14:creationId xmlns:p14="http://schemas.microsoft.com/office/powerpoint/2010/main" val="205106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1. Background - Gravitational Fields and Surface Fluid Waves</a:t>
            </a:r>
          </a:p>
          <a:p>
            <a:endParaRPr lang="en-HK" dirty="0"/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2. Waves in Shallow Water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a. Standard Shallow Water Model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b. Adapted Shallow Water Model</a:t>
            </a:r>
          </a:p>
          <a:p>
            <a:pPr lvl="2"/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. One-Dimensional Waves</a:t>
            </a:r>
          </a:p>
          <a:p>
            <a:pPr lvl="2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ii. Two-Dimensional Waves</a:t>
            </a:r>
          </a:p>
          <a:p>
            <a:pPr lvl="2"/>
            <a:endParaRPr lang="en-HK" dirty="0"/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Airy’s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 Linear Wave Theory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a. Standard </a:t>
            </a:r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Airy’s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 Linear Wave Theory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b. Generalised </a:t>
            </a:r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Airy’s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 Linear Wave Theory</a:t>
            </a:r>
          </a:p>
          <a:p>
            <a:pPr lvl="1"/>
            <a:endParaRPr lang="en-HK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4. Further Discussions</a:t>
            </a:r>
          </a:p>
          <a:p>
            <a:endParaRPr lang="en-HK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HK" dirty="0"/>
              <a:t>5. Conclusions</a:t>
            </a:r>
          </a:p>
        </p:txBody>
      </p:sp>
    </p:spTree>
    <p:extLst>
      <p:ext uri="{BB962C8B-B14F-4D97-AF65-F5344CB8AC3E}">
        <p14:creationId xmlns:p14="http://schemas.microsoft.com/office/powerpoint/2010/main" val="35987397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Conclusions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b="1" dirty="0">
                <a:solidFill>
                  <a:srgbClr val="0070C0"/>
                </a:solidFill>
              </a:rPr>
              <a:t>1. Adapted Shallow Water Model</a:t>
            </a:r>
          </a:p>
          <a:p>
            <a:pPr lvl="1"/>
            <a:r>
              <a:rPr lang="en-HK" sz="2000" dirty="0"/>
              <a:t>Gravity -&gt; Amplitude, Wavenumber and Scattering</a:t>
            </a:r>
          </a:p>
          <a:p>
            <a:pPr lvl="1"/>
            <a:r>
              <a:rPr lang="en-HK" sz="2000" dirty="0"/>
              <a:t>In practice: effects on ocean surface waves by</a:t>
            </a:r>
          </a:p>
          <a:p>
            <a:pPr lvl="2"/>
            <a:r>
              <a:rPr lang="en-HK" sz="2000" i="1" dirty="0"/>
              <a:t>Gravity</a:t>
            </a:r>
            <a:r>
              <a:rPr lang="en-HK" sz="2000" dirty="0"/>
              <a:t>: Unobservable</a:t>
            </a:r>
          </a:p>
          <a:p>
            <a:pPr lvl="2"/>
            <a:r>
              <a:rPr lang="en-HK" sz="2000" i="1" dirty="0"/>
              <a:t>MSL</a:t>
            </a:r>
            <a:r>
              <a:rPr lang="en-HK" sz="2000" dirty="0"/>
              <a:t>: Observable, sufficient by standard model </a:t>
            </a:r>
          </a:p>
          <a:p>
            <a:pPr lvl="1"/>
            <a:endParaRPr lang="en-HK" dirty="0"/>
          </a:p>
          <a:p>
            <a:r>
              <a:rPr lang="en-HK" b="1" dirty="0">
                <a:solidFill>
                  <a:srgbClr val="0070C0"/>
                </a:solidFill>
              </a:rPr>
              <a:t>2. Generalised </a:t>
            </a:r>
            <a:r>
              <a:rPr lang="en-HK" b="1" dirty="0" err="1">
                <a:solidFill>
                  <a:srgbClr val="0070C0"/>
                </a:solidFill>
              </a:rPr>
              <a:t>Airy’s</a:t>
            </a:r>
            <a:r>
              <a:rPr lang="en-HK" b="1" dirty="0">
                <a:solidFill>
                  <a:srgbClr val="0070C0"/>
                </a:solidFill>
              </a:rPr>
              <a:t> Linear Wave Theory</a:t>
            </a:r>
          </a:p>
          <a:p>
            <a:pPr lvl="1"/>
            <a:r>
              <a:rPr lang="en-HK" sz="2000" dirty="0"/>
              <a:t>Mapping of conservative gravity field into uniform field </a:t>
            </a:r>
          </a:p>
          <a:p>
            <a:pPr lvl="2"/>
            <a:r>
              <a:rPr lang="en-HK" sz="2000" dirty="0"/>
              <a:t>Redefine ‘depth’  and ‘horizontal’ coordinate</a:t>
            </a:r>
          </a:p>
          <a:p>
            <a:pPr lvl="1"/>
            <a:r>
              <a:rPr lang="en-HK" sz="2000" dirty="0"/>
              <a:t>Only valid for one-dimensional waves</a:t>
            </a:r>
          </a:p>
          <a:p>
            <a:pPr lvl="1"/>
            <a:r>
              <a:rPr lang="en-HK" sz="2000" dirty="0"/>
              <a:t>Consistent with Adapted Shallow Water Model</a:t>
            </a:r>
            <a:endParaRPr lang="en-HK" dirty="0"/>
          </a:p>
          <a:p>
            <a:pPr lvl="1"/>
            <a:endParaRPr lang="en-HK" dirty="0"/>
          </a:p>
          <a:p>
            <a:endParaRPr lang="en-HK" dirty="0"/>
          </a:p>
          <a:p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664374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Things omitted…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2400" dirty="0"/>
              <a:t>Effective gravity field due to rotation</a:t>
            </a:r>
          </a:p>
          <a:p>
            <a:r>
              <a:rPr lang="en-HK" sz="2400" dirty="0"/>
              <a:t>Detailed scale analysis in adapted shallow water model</a:t>
            </a:r>
          </a:p>
          <a:p>
            <a:r>
              <a:rPr lang="en-HK" sz="2400" dirty="0"/>
              <a:t>Potential vorticity in adapted shallow water model</a:t>
            </a:r>
          </a:p>
          <a:p>
            <a:r>
              <a:rPr lang="en-HK" sz="2400" dirty="0"/>
              <a:t>Length scales of perturbation on wave transmission and scattering</a:t>
            </a:r>
          </a:p>
          <a:p>
            <a:r>
              <a:rPr lang="en-US" altLang="zh-TW" sz="2400" dirty="0"/>
              <a:t>Limitations of 2D gravitational potential</a:t>
            </a:r>
            <a:endParaRPr lang="en-HK" sz="2400" dirty="0"/>
          </a:p>
          <a:p>
            <a:r>
              <a:rPr lang="en-HK" sz="2400" dirty="0"/>
              <a:t>Attempts on 3D generalised </a:t>
            </a:r>
            <a:r>
              <a:rPr lang="en-HK" sz="2400" dirty="0" err="1"/>
              <a:t>Airy’s</a:t>
            </a:r>
            <a:r>
              <a:rPr lang="en-HK" sz="2400" dirty="0"/>
              <a:t> linear wave theory</a:t>
            </a:r>
          </a:p>
          <a:p>
            <a:r>
              <a:rPr lang="en-HK" sz="2400" dirty="0"/>
              <a:t>and many more…</a:t>
            </a:r>
          </a:p>
        </p:txBody>
      </p:sp>
    </p:spTree>
    <p:extLst>
      <p:ext uri="{BB962C8B-B14F-4D97-AF65-F5344CB8AC3E}">
        <p14:creationId xmlns:p14="http://schemas.microsoft.com/office/powerpoint/2010/main" val="5445676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32400"/>
            <a:ext cx="9193470" cy="6951600"/>
          </a:xfrm>
        </p:spPr>
      </p:pic>
      <p:sp>
        <p:nvSpPr>
          <p:cNvPr id="4" name="Rectangle 3"/>
          <p:cNvSpPr/>
          <p:nvPr/>
        </p:nvSpPr>
        <p:spPr bwMode="auto">
          <a:xfrm>
            <a:off x="-36512" y="-36933"/>
            <a:ext cx="4752528" cy="10232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2" rIns="91425" bIns="45712" numCol="1" rtlCol="0" anchor="t" anchorCtr="0" compatLnSpc="1">
            <a:prstTxWarp prst="textNoShape">
              <a:avLst/>
            </a:prstTxWarp>
          </a:bodyPr>
          <a:lstStyle/>
          <a:p>
            <a:pPr defTabSz="914260" eaLnBrk="0" hangingPunct="0"/>
            <a:endParaRPr lang="en-US" sz="240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36933"/>
            <a:ext cx="4630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/>
                <a:ea typeface="ヒラギノ角ゴ ProN W3" charset="0"/>
                <a:cs typeface="Arial"/>
                <a:sym typeface="Tahoma" charset="0"/>
              </a:rPr>
              <a:t>Thank you! </a:t>
            </a:r>
          </a:p>
          <a:p>
            <a:r>
              <a:rPr lang="en-US" sz="3200" dirty="0">
                <a:latin typeface="Arial"/>
                <a:ea typeface="ヒラギノ角ゴ ProN W3" charset="0"/>
                <a:cs typeface="Arial"/>
                <a:sym typeface="Tahoma" charset="0"/>
              </a:rPr>
              <a:t>Questions are welcome!</a:t>
            </a:r>
            <a:endParaRPr lang="en-US" sz="3200" dirty="0"/>
          </a:p>
        </p:txBody>
      </p:sp>
      <p:pic>
        <p:nvPicPr>
          <p:cNvPr id="8" name="Afbeelding 2" descr="TUDelft_LogoZWAR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9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_LNS3501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 bwMode="auto">
          <a:xfrm>
            <a:off x="0" y="0"/>
            <a:ext cx="4752528" cy="10232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2" rIns="91425" bIns="45712" numCol="1" rtlCol="0" anchor="t" anchorCtr="0" compatLnSpc="1">
            <a:prstTxWarp prst="textNoShape">
              <a:avLst/>
            </a:prstTxWarp>
          </a:bodyPr>
          <a:lstStyle/>
          <a:p>
            <a:pPr defTabSz="914260"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9820" y="107434"/>
            <a:ext cx="4123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/>
                <a:ea typeface="ヒラギノ角ゴ ProN W3" charset="0"/>
                <a:cs typeface="Arial"/>
                <a:sym typeface="Tahoma" charset="0"/>
              </a:rPr>
              <a:t>END</a:t>
            </a:r>
            <a:endParaRPr lang="en-US" sz="3600" dirty="0"/>
          </a:p>
        </p:txBody>
      </p:sp>
      <p:pic>
        <p:nvPicPr>
          <p:cNvPr id="7" name="Picture 3" descr="TU_P5#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6108245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2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Background – Gravitational Field on Earth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5525729"/>
            <a:ext cx="8358329" cy="600434"/>
          </a:xfrm>
        </p:spPr>
        <p:txBody>
          <a:bodyPr>
            <a:normAutofit fontScale="62500" lnSpcReduction="20000"/>
          </a:bodyPr>
          <a:lstStyle/>
          <a:p>
            <a:r>
              <a:rPr lang="en-HK" dirty="0"/>
              <a:t>The gravity is never uniform!</a:t>
            </a:r>
            <a:r>
              <a:rPr lang="en-GB" dirty="0">
                <a:solidFill>
                  <a:srgbClr val="00B0F0"/>
                </a:solidFill>
              </a:rPr>
              <a:t> </a:t>
            </a:r>
          </a:p>
          <a:p>
            <a:r>
              <a:rPr lang="en-GB" dirty="0"/>
              <a:t>1 </a:t>
            </a:r>
            <a:r>
              <a:rPr lang="en-GB" dirty="0" err="1"/>
              <a:t>milligal</a:t>
            </a:r>
            <a:r>
              <a:rPr lang="en-GB" dirty="0"/>
              <a:t> = 1 cm/s^2</a:t>
            </a:r>
            <a:endParaRPr lang="nl-NL" dirty="0"/>
          </a:p>
          <a:p>
            <a:endParaRPr lang="en-HK" dirty="0"/>
          </a:p>
        </p:txBody>
      </p:sp>
      <p:pic>
        <p:nvPicPr>
          <p:cNvPr id="4" name="Picture 2" descr="H:\Thesis\Literature_Report\images\geoids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51" y="1857374"/>
            <a:ext cx="523213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7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Background – Ocean Surface Waves</a:t>
            </a:r>
          </a:p>
        </p:txBody>
      </p:sp>
      <p:pic>
        <p:nvPicPr>
          <p:cNvPr id="4" name="Picture 2" descr="H:\Thesis\Literature_Report\images\ocean_waves_sw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05" y="1377342"/>
            <a:ext cx="6369784" cy="395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40205" y="5374007"/>
            <a:ext cx="2060927" cy="4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latin typeface="Arial"/>
                <a:ea typeface="ヒラギノ角ゴ ProN W3" charset="0"/>
                <a:cs typeface="Arial"/>
                <a:sym typeface="Tahoma" charset="0"/>
              </a:rPr>
              <a:t>Example: Swells</a:t>
            </a:r>
            <a:endParaRPr lang="en-US" sz="2400" i="1" dirty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7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Background – Ocean Surface Waves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93672" y="5767246"/>
            <a:ext cx="357362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latin typeface="Arial"/>
                <a:ea typeface="ヒラギノ角ゴ ProN W3" charset="0"/>
                <a:cs typeface="Arial"/>
                <a:sym typeface="Tahoma" charset="0"/>
              </a:rPr>
              <a:t>Example: Tsunami waves</a:t>
            </a:r>
            <a:endParaRPr lang="en-US" sz="2400" i="1" dirty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pic>
        <p:nvPicPr>
          <p:cNvPr id="5" name="Picture 2" descr="H:\Thesis\Literature_Report\images\ocean_waves_tsun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77" y="1586386"/>
            <a:ext cx="7168817" cy="414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71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1. Background - Gravitational Fields and Surface Fluid Waves</a:t>
            </a:r>
          </a:p>
          <a:p>
            <a:endParaRPr lang="en-HK" dirty="0"/>
          </a:p>
          <a:p>
            <a:r>
              <a:rPr lang="en-HK" dirty="0"/>
              <a:t>2. Waves in Shallow Water</a:t>
            </a:r>
          </a:p>
          <a:p>
            <a:pPr lvl="1"/>
            <a:r>
              <a:rPr lang="en-HK" dirty="0"/>
              <a:t>a. Standard Shallow Water Model</a:t>
            </a:r>
          </a:p>
          <a:p>
            <a:pPr lvl="1"/>
            <a:r>
              <a:rPr lang="en-HK" dirty="0"/>
              <a:t>b. Adapted Shallow Water Model</a:t>
            </a:r>
          </a:p>
          <a:p>
            <a:pPr lvl="2"/>
            <a:r>
              <a:rPr lang="en-HK" dirty="0" err="1"/>
              <a:t>i</a:t>
            </a:r>
            <a:r>
              <a:rPr lang="en-HK" dirty="0"/>
              <a:t>. One-Dimensional Waves</a:t>
            </a:r>
          </a:p>
          <a:p>
            <a:pPr lvl="2"/>
            <a:r>
              <a:rPr lang="en-HK" dirty="0"/>
              <a:t>ii. Two-Dimensional Waves</a:t>
            </a:r>
          </a:p>
          <a:p>
            <a:pPr lvl="2"/>
            <a:endParaRPr lang="en-HK" dirty="0"/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Airy’s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 Linear Wave Theory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a. Standard </a:t>
            </a:r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Airy’s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 Linear Wave Theory</a:t>
            </a:r>
          </a:p>
          <a:p>
            <a:pPr lvl="1"/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b. Generalised </a:t>
            </a:r>
            <a:r>
              <a:rPr lang="en-HK" dirty="0" err="1">
                <a:solidFill>
                  <a:schemeClr val="bg2">
                    <a:lumMod val="50000"/>
                  </a:schemeClr>
                </a:solidFill>
              </a:rPr>
              <a:t>Airy’s</a:t>
            </a:r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 Linear Wave Theory</a:t>
            </a:r>
          </a:p>
          <a:p>
            <a:pPr lvl="1"/>
            <a:endParaRPr lang="en-HK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4. Further Discussions</a:t>
            </a:r>
          </a:p>
          <a:p>
            <a:endParaRPr lang="en-HK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HK" dirty="0">
                <a:solidFill>
                  <a:schemeClr val="bg2">
                    <a:lumMod val="50000"/>
                  </a:schemeClr>
                </a:solidFill>
              </a:rPr>
              <a:t>5. Conclusions</a:t>
            </a:r>
          </a:p>
        </p:txBody>
      </p:sp>
    </p:spTree>
    <p:extLst>
      <p:ext uri="{BB962C8B-B14F-4D97-AF65-F5344CB8AC3E}">
        <p14:creationId xmlns:p14="http://schemas.microsoft.com/office/powerpoint/2010/main" val="2509747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2303</Words>
  <Application>Microsoft Office PowerPoint</Application>
  <PresentationFormat>如螢幕大小 (4:3)</PresentationFormat>
  <Paragraphs>648</Paragraphs>
  <Slides>56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56</vt:i4>
      </vt:variant>
    </vt:vector>
  </HeadingPairs>
  <TitlesOfParts>
    <vt:vector size="66" baseType="lpstr">
      <vt:lpstr>ＭＳ Ｐゴシック</vt:lpstr>
      <vt:lpstr>新細明體</vt:lpstr>
      <vt:lpstr>ヒラギノ角ゴ ProN W3</vt:lpstr>
      <vt:lpstr>Arial</vt:lpstr>
      <vt:lpstr>Calibri</vt:lpstr>
      <vt:lpstr>Cambria Math</vt:lpstr>
      <vt:lpstr>Tahoma</vt:lpstr>
      <vt:lpstr>Times New Roman</vt:lpstr>
      <vt:lpstr>Office Theme</vt:lpstr>
      <vt:lpstr>Custom Design</vt:lpstr>
      <vt:lpstr>MSc Thesis Defense:  Impact of static sea surface topography variations on ocean surface waves </vt:lpstr>
      <vt:lpstr>Content Page</vt:lpstr>
      <vt:lpstr>Content Page</vt:lpstr>
      <vt:lpstr>Background – Gravitational Field, Theory</vt:lpstr>
      <vt:lpstr>Background – Mean-Sea Level</vt:lpstr>
      <vt:lpstr>Background – Gravitational Field on Earth</vt:lpstr>
      <vt:lpstr>Background – Ocean Surface Waves</vt:lpstr>
      <vt:lpstr>Background – Ocean Surface Waves</vt:lpstr>
      <vt:lpstr>Content Page</vt:lpstr>
      <vt:lpstr>Shallow Water Model: Standard</vt:lpstr>
      <vt:lpstr>Shallow Water Model: Standard</vt:lpstr>
      <vt:lpstr>Shallow Water Model: Adapted</vt:lpstr>
      <vt:lpstr>Shallow Water Model: Adapted</vt:lpstr>
      <vt:lpstr>Shallow Water Waves: Adapted Model</vt:lpstr>
      <vt:lpstr>Shallow Water Model: Adapted</vt:lpstr>
      <vt:lpstr>Shallow Water Waves: Adapted Model</vt:lpstr>
      <vt:lpstr>Shallow Water Waves: Adapted Model</vt:lpstr>
      <vt:lpstr>Shallow Water Waves: Adapted Model</vt:lpstr>
      <vt:lpstr>Adapted Shallow Water Waves: One-Dimensional</vt:lpstr>
      <vt:lpstr>Adapted Shallow Water Waves: One-Dimensional Diagnostic Formalism</vt:lpstr>
      <vt:lpstr>Adapted Shallow Water Waves: One-Dimensional Diagnostic Formalism</vt:lpstr>
      <vt:lpstr>Adapted Shallow Water Waves: Numerical Solutions (1A) </vt:lpstr>
      <vt:lpstr>Adapted Shallow Water Waves: Numerical Solutions (1B) </vt:lpstr>
      <vt:lpstr>Adapted Shallow Water Waves: Numerical Solutions (2A) </vt:lpstr>
      <vt:lpstr>Adapted Shallow Water Waves: Numerical Solutions (2B) </vt:lpstr>
      <vt:lpstr>Adapted Shallow Water Waves: Numerical Solutions (3) </vt:lpstr>
      <vt:lpstr>Concluding Remarks</vt:lpstr>
      <vt:lpstr>Adapted Shallow Water Waves: Two-Dimensional</vt:lpstr>
      <vt:lpstr>Adapted Shallow Water Waves: Numerical Solutions (7) </vt:lpstr>
      <vt:lpstr>Adapted Shallow Water Waves: Numerical Solutions (4A) </vt:lpstr>
      <vt:lpstr>Adapted Shallow Water Waves: Numerical Solutions (4B) </vt:lpstr>
      <vt:lpstr>Adapted Shallow Water Waves: Numerical Solutions (5A) </vt:lpstr>
      <vt:lpstr>Adapted Shallow Water Waves: Numerical Solutions (6A) </vt:lpstr>
      <vt:lpstr>Adapted Shallow Water Waves: Numerical Solutions (5B) </vt:lpstr>
      <vt:lpstr>Adapted Shallow Water Waves: Numerical Solutions (6B) </vt:lpstr>
      <vt:lpstr>Short Conclusions</vt:lpstr>
      <vt:lpstr>Content Page</vt:lpstr>
      <vt:lpstr>Airy’s Linear Wave Theory: Standard</vt:lpstr>
      <vt:lpstr>Airy’s Linear Wave Theory: Standard</vt:lpstr>
      <vt:lpstr>Airy’s Linear Theory: Generalised, 2D</vt:lpstr>
      <vt:lpstr>Airy’s Linear Theory: Generalised, 2D</vt:lpstr>
      <vt:lpstr>Airy’s Linear Theory: Generalised, 2D</vt:lpstr>
      <vt:lpstr>Airy’s Linear Theory: Generalised, 2D</vt:lpstr>
      <vt:lpstr>Airy’s Linear Theory: Generalised, 2D</vt:lpstr>
      <vt:lpstr>Airy’s Linear Theory: Test Cases</vt:lpstr>
      <vt:lpstr>Airy’s Linear Theory: Test Cases</vt:lpstr>
      <vt:lpstr>Airy’s Linear Theory: Test Cases</vt:lpstr>
      <vt:lpstr>Content Page</vt:lpstr>
      <vt:lpstr>Discussion: Small scattered wiggles</vt:lpstr>
      <vt:lpstr>Discussion:  Experimental Validation of Adapted Shallow Water Model</vt:lpstr>
      <vt:lpstr>Discussion: Airy’s Linear Waves in 3D Space</vt:lpstr>
      <vt:lpstr>Content Page</vt:lpstr>
      <vt:lpstr>Conclusions</vt:lpstr>
      <vt:lpstr>Things omitted…</vt:lpstr>
      <vt:lpstr>PowerPoint 簡報</vt:lpstr>
      <vt:lpstr>PowerPoint 簡報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Yik Keung Ying</cp:lastModifiedBy>
  <cp:revision>129</cp:revision>
  <dcterms:created xsi:type="dcterms:W3CDTF">2015-07-09T11:57:30Z</dcterms:created>
  <dcterms:modified xsi:type="dcterms:W3CDTF">2016-08-27T07:37:28Z</dcterms:modified>
</cp:coreProperties>
</file>