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8"/>
  </p:notesMasterIdLst>
  <p:handoutMasterIdLst>
    <p:handoutMasterId r:id="rId19"/>
  </p:handoutMasterIdLst>
  <p:sldIdLst>
    <p:sldId id="257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81" r:id="rId12"/>
    <p:sldId id="278" r:id="rId13"/>
    <p:sldId id="282" r:id="rId14"/>
    <p:sldId id="279" r:id="rId15"/>
    <p:sldId id="283" r:id="rId16"/>
    <p:sldId id="284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74DD4BED-4E12-43DD-9B6D-13F421BC415F}">
          <p14:sldIdLst>
            <p14:sldId id="257"/>
            <p14:sldId id="270"/>
            <p14:sldId id="272"/>
            <p14:sldId id="273"/>
            <p14:sldId id="274"/>
            <p14:sldId id="275"/>
            <p14:sldId id="276"/>
            <p14:sldId id="277"/>
            <p14:sldId id="280"/>
            <p14:sldId id="281"/>
            <p14:sldId id="278"/>
            <p14:sldId id="282"/>
            <p14:sldId id="279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708"/>
    <a:srgbClr val="F78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A0565-E18A-422C-BCB6-8ABCC895D40B}" type="datetimeFigureOut">
              <a:rPr lang="nl-NL" smtClean="0"/>
              <a:t>3-12-2013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2CD0-F2A0-4F2C-96D5-9F9CB1B0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697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BDAE3-327D-430C-885E-615D3636CA24}" type="datetimeFigureOut">
              <a:rPr lang="nl-NL" smtClean="0"/>
              <a:t>3-12-2013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49AA4-C16B-4FBF-990A-FE87B41C2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416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49AA4-C16B-4FBF-990A-FE87B41C2BC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3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13179" y="6309320"/>
            <a:ext cx="2133600" cy="365125"/>
          </a:xfrm>
        </p:spPr>
        <p:txBody>
          <a:bodyPr/>
          <a:lstStyle/>
          <a:p>
            <a:fld id="{F83C1DCC-CAF4-4BB9-ACAA-BB927CBB50A5}" type="datetime1">
              <a:rPr lang="en-GB" smtClean="0"/>
              <a:t>03/12/2013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967175" y="6309321"/>
            <a:ext cx="545135" cy="360040"/>
          </a:xfrm>
        </p:spPr>
        <p:txBody>
          <a:bodyPr/>
          <a:lstStyle/>
          <a:p>
            <a:fld id="{0998CD2E-7F91-437C-81D4-D45E5AD54D8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ekstvak 4"/>
          <p:cNvSpPr txBox="1"/>
          <p:nvPr userDrawn="1"/>
        </p:nvSpPr>
        <p:spPr>
          <a:xfrm>
            <a:off x="756004" y="774637"/>
            <a:ext cx="7772282" cy="3683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6" y="280924"/>
            <a:ext cx="1268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0923"/>
            <a:ext cx="4176464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41" y="261521"/>
            <a:ext cx="1090270" cy="48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27584" y="1340769"/>
            <a:ext cx="7632848" cy="4680520"/>
          </a:xfrm>
        </p:spPr>
        <p:txBody>
          <a:bodyPr/>
          <a:lstStyle>
            <a:lvl1pPr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Tekst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7796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93B1-01E2-4198-8944-F02B50CEB5CB}" type="datetime1">
              <a:rPr lang="en-GB" smtClean="0"/>
              <a:t>03/12/2013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16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6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C236-A78B-44FF-BA61-4B4FB4EEE6E4}" type="datetime1">
              <a:rPr lang="en-GB" smtClean="0"/>
              <a:t>03/12/2013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13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386-0F8C-4DC4-B8C3-BA4B98F81932}" type="datetime1">
              <a:rPr lang="en-GB" smtClean="0"/>
              <a:t>03/12/2013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50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53F9-FA34-4D9D-950B-77723782ACDD}" type="datetime1">
              <a:rPr lang="en-GB" smtClean="0"/>
              <a:t>03/12/2013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1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EB8F-E8EA-43E3-9DBA-4DEDE2E756C2}" type="datetime1">
              <a:rPr lang="en-GB" smtClean="0"/>
              <a:t>03/12/2013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3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B759-2ADC-4607-820D-90F15013FBE7}" type="datetime1">
              <a:rPr lang="en-GB" smtClean="0"/>
              <a:t>03/12/2013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54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F5EF-9C75-4E26-8D7F-3B117280BFF1}" type="datetime1">
              <a:rPr lang="en-GB" smtClean="0"/>
              <a:t>03/12/2013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57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B739-4FD4-4ADA-98AE-43920BED5E2E}" type="datetime1">
              <a:rPr lang="en-GB" smtClean="0"/>
              <a:t>03/12/2013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855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CDC-07BA-4412-AC21-71633F3A434A}" type="datetime1">
              <a:rPr lang="en-GB" smtClean="0"/>
              <a:t>03/12/2013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318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7909-9B21-4BF1-B356-9BF4BB9A5A56}" type="datetime1">
              <a:rPr lang="en-GB" smtClean="0"/>
              <a:t>03/12/2013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40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C18-CD03-4B95-9260-FBA21B26849C}" type="datetime1">
              <a:rPr lang="en-GB" smtClean="0"/>
              <a:t>03/12/2013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0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88B0-CE26-4719-9948-B91E975300D2}" type="datetime1">
              <a:rPr lang="en-GB" smtClean="0"/>
              <a:t>03/12/2013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01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A0EE-216A-4149-BE05-4DD214CCFB69}" type="datetime1">
              <a:rPr lang="en-GB" smtClean="0"/>
              <a:t>03/12/2013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6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9D9A-4F16-4955-ABE0-721C1B22FA72}" type="datetime1">
              <a:rPr lang="en-GB" smtClean="0"/>
              <a:t>03/12/2013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436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5CEA-7440-42AE-8F86-3172675000F4}" type="datetime1">
              <a:rPr lang="en-GB" smtClean="0"/>
              <a:t>03/12/2013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909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2FD3-E8D4-4ECF-9C34-7233A435D8FF}" type="datetime1">
              <a:rPr lang="en-GB" smtClean="0"/>
              <a:t>03/12/2013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132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4A05-5628-497B-A12D-C8B98436465A}" type="datetime1">
              <a:rPr lang="en-GB" smtClean="0"/>
              <a:t>03/12/2013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769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CC9-D6DB-4822-BA2B-CAB2C5A0FF49}" type="datetime1">
              <a:rPr lang="en-GB" smtClean="0"/>
              <a:t>03/12/2013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64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1C43-8365-4BAA-9918-10D1AF4B5E54}" type="datetime1">
              <a:rPr lang="en-GB" smtClean="0"/>
              <a:t>03/12/2013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67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C35E-4D01-4D36-BAC1-3AAF3D023B2A}" type="datetime1">
              <a:rPr lang="en-GB" smtClean="0"/>
              <a:t>03/12/2013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86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9C62-6A8E-4C30-A72A-1AFCDE8A965F}" type="datetime1">
              <a:rPr lang="en-GB" smtClean="0"/>
              <a:t>03/12/2013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38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BB2A-37E1-4D71-BE98-815FA8004551}" type="datetime1">
              <a:rPr lang="en-GB" smtClean="0"/>
              <a:t>03/12/2013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80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6F37-B681-4011-83EB-C498623ABEB8}" type="datetime1">
              <a:rPr lang="en-GB" smtClean="0"/>
              <a:t>03/12/2013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4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1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537C-B6BD-49C9-8DA7-A7DEFAE14C6A}" type="datetime1">
              <a:rPr lang="en-GB" smtClean="0"/>
              <a:t>03/12/2013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17CC-DA22-4985-A48D-52B180ADE9B8}" type="datetime1">
              <a:rPr lang="en-GB" smtClean="0"/>
              <a:t>03/12/2013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1E07-50EB-4BBC-8123-5AC71EE0C48D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38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3107-EA21-4E45-B890-A8BD0448B06E}" type="datetime1">
              <a:rPr lang="en-GB" smtClean="0"/>
              <a:t>03/12/2013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1E07-50EB-4BBC-8123-5AC71EE0C48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932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49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62" r:id="rId10"/>
    <p:sldLayoutId id="2147483656" r:id="rId11"/>
    <p:sldLayoutId id="2147483661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FCA4-AFC8-4C8A-A663-BA2617866845}" type="datetime1">
              <a:rPr lang="en-GB" smtClean="0"/>
              <a:t>03/12/2013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A063-61CB-40E3-A597-AF50AD9632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49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wmv"/><Relationship Id="rId1" Type="http://schemas.openxmlformats.org/officeDocument/2006/relationships/video" Target="NULL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78329"/>
            <a:ext cx="6182492" cy="186799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773391" y="976464"/>
            <a:ext cx="1080119" cy="5400000"/>
          </a:xfrm>
          <a:prstGeom prst="rect">
            <a:avLst/>
          </a:prstGeom>
          <a:solidFill>
            <a:srgbClr val="F78E25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853510" y="608994"/>
            <a:ext cx="487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rebuchet MS" pitchFamily="34" charset="0"/>
              </a:rPr>
              <a:t>     Applied Mathematics Institute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853510" y="6003467"/>
            <a:ext cx="616467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www.3tu.nl/ami</a:t>
            </a:r>
            <a:endParaRPr lang="nl-N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711995" y="608994"/>
            <a:ext cx="127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Trebuchet MS" pitchFamily="34" charset="0"/>
              </a:rPr>
              <a:t> 3TU</a:t>
            </a:r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rebuchet MS" pitchFamily="34" charset="0"/>
              </a:rPr>
              <a:t>.AMI</a:t>
            </a:r>
            <a:endParaRPr lang="nl-NL" b="1" dirty="0">
              <a:solidFill>
                <a:schemeClr val="tx2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4" y="5018716"/>
            <a:ext cx="946408" cy="189988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8" y="4208868"/>
            <a:ext cx="959070" cy="37226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4" y="4683209"/>
            <a:ext cx="946217" cy="20206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847226" y="2710922"/>
            <a:ext cx="6159432" cy="1470025"/>
          </a:xfrm>
        </p:spPr>
        <p:txBody>
          <a:bodyPr>
            <a:normAutofit/>
          </a:bodyPr>
          <a:lstStyle/>
          <a:p>
            <a:r>
              <a:rPr lang="en-GB" sz="4000" smtClean="0"/>
              <a:t>Ship Simulator</a:t>
            </a:r>
            <a:endParaRPr lang="nl-NL" sz="4000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1868008" y="4208868"/>
            <a:ext cx="6150180" cy="1752600"/>
          </a:xfrm>
        </p:spPr>
        <p:txBody>
          <a:bodyPr/>
          <a:lstStyle/>
          <a:p>
            <a:pPr algn="l"/>
            <a:r>
              <a:rPr lang="en-GB" smtClean="0"/>
              <a:t>Kees Vuik</a:t>
            </a:r>
          </a:p>
          <a:p>
            <a:pPr algn="l"/>
            <a:r>
              <a:rPr lang="en-GB" smtClean="0"/>
              <a:t>Delft University of Technology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771918" y="976464"/>
            <a:ext cx="645523" cy="1162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16" y="2101310"/>
            <a:ext cx="2106372" cy="7531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1" y="1202173"/>
            <a:ext cx="646113" cy="115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1" y="1437538"/>
            <a:ext cx="646113" cy="115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26" name="Picture 2" descr="http://maddmaths.simai.eu/wp-content/uploads/2013/05/image_mini25.jpg"/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57" y="3575644"/>
            <a:ext cx="1286009" cy="131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10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7" t="46482" r="8037" b="35256"/>
          <a:stretch/>
        </p:blipFill>
        <p:spPr bwMode="auto">
          <a:xfrm>
            <a:off x="1638301" y="4124324"/>
            <a:ext cx="59626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4"/>
          <p:cNvSpPr>
            <a:spLocks noGrp="1"/>
          </p:cNvSpPr>
          <p:nvPr>
            <p:ph idx="1"/>
          </p:nvPr>
        </p:nvSpPr>
        <p:spPr>
          <a:xfrm>
            <a:off x="827584" y="1340769"/>
            <a:ext cx="7632848" cy="4680520"/>
          </a:xfrm>
        </p:spPr>
        <p:txBody>
          <a:bodyPr/>
          <a:lstStyle/>
          <a:p>
            <a:pPr marL="0" indent="0">
              <a:buNone/>
            </a:pPr>
            <a:r>
              <a:rPr lang="en-GB" smtClean="0"/>
              <a:t>MSc Thesis of Martijn de Jong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mtClean="0"/>
              <a:t>RRB numbering</a:t>
            </a:r>
          </a:p>
          <a:p>
            <a:pPr marL="0" indent="0">
              <a:buNone/>
            </a:pPr>
            <a:r>
              <a:rPr lang="en-GB" smtClean="0"/>
              <a:t>Example: 8 x 8 grid points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8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Problem with memory access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11</a:t>
            </a:fld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8" t="56957" r="8796" b="24612"/>
          <a:stretch/>
        </p:blipFill>
        <p:spPr bwMode="auto">
          <a:xfrm>
            <a:off x="1691680" y="2852936"/>
            <a:ext cx="5621258" cy="177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Good idea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12</a:t>
            </a:fld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7" t="45148" r="22967" b="32070"/>
          <a:stretch/>
        </p:blipFill>
        <p:spPr bwMode="auto">
          <a:xfrm>
            <a:off x="3426595" y="2743200"/>
            <a:ext cx="2226954" cy="222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8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Results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13</a:t>
            </a:fld>
            <a:endParaRPr lang="nl-N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1" t="40683" r="6394" b="27310"/>
          <a:stretch/>
        </p:blipFill>
        <p:spPr bwMode="auto">
          <a:xfrm>
            <a:off x="1475656" y="2348880"/>
            <a:ext cx="6244105" cy="312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ng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145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2413" y="1341438"/>
            <a:ext cx="6240462" cy="4679950"/>
          </a:xfr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9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Future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15</a:t>
            </a:fld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2" t="11086" r="16225" b="25063"/>
          <a:stretch/>
        </p:blipFill>
        <p:spPr bwMode="auto">
          <a:xfrm>
            <a:off x="2267745" y="1196752"/>
            <a:ext cx="4876006" cy="485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9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2</a:t>
            </a:fld>
            <a:endParaRPr lang="nl-NL" dirty="0"/>
          </a:p>
        </p:txBody>
      </p:sp>
      <p:sp>
        <p:nvSpPr>
          <p:cNvPr id="8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mtClean="0"/>
              <a:t>Contents</a:t>
            </a:r>
          </a:p>
          <a:p>
            <a:pPr marL="0" indent="0">
              <a:buNone/>
            </a:pPr>
            <a:endParaRPr lang="en-GB"/>
          </a:p>
          <a:p>
            <a:r>
              <a:rPr lang="en-GB" smtClean="0"/>
              <a:t>Problem</a:t>
            </a:r>
          </a:p>
          <a:p>
            <a:r>
              <a:rPr lang="en-GB" smtClean="0"/>
              <a:t>Solution</a:t>
            </a:r>
          </a:p>
          <a:p>
            <a:r>
              <a:rPr lang="en-GB" smtClean="0"/>
              <a:t>Result</a:t>
            </a:r>
          </a:p>
          <a:p>
            <a:endParaRPr lang="en-GB"/>
          </a:p>
          <a:p>
            <a:pPr marL="0" indent="0">
              <a:buNone/>
            </a:pPr>
            <a:r>
              <a:rPr lang="en-GB" sz="2600" smtClean="0"/>
              <a:t>TU Delft: Elwin van ‘t Wout, Martijn de Jong, Martin van Gijzen</a:t>
            </a:r>
          </a:p>
          <a:p>
            <a:pPr marL="0" indent="0">
              <a:buNone/>
            </a:pPr>
            <a:r>
              <a:rPr lang="en-GB" sz="2600" smtClean="0"/>
              <a:t>Marin: Auke Ditzel, </a:t>
            </a:r>
            <a:r>
              <a:rPr lang="nl-NL" sz="2600"/>
              <a:t>Anneke </a:t>
            </a:r>
            <a:r>
              <a:rPr lang="nl-NL" sz="2600" smtClean="0"/>
              <a:t>Sicherer, Auke van der Ploeg</a:t>
            </a:r>
            <a:endParaRPr lang="en-GB" sz="2600" smtClean="0"/>
          </a:p>
        </p:txBody>
      </p:sp>
    </p:spTree>
    <p:extLst>
      <p:ext uri="{BB962C8B-B14F-4D97-AF65-F5344CB8AC3E}">
        <p14:creationId xmlns:p14="http://schemas.microsoft.com/office/powerpoint/2010/main" val="36905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mtClean="0"/>
              <a:t>Rough seas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3</a:t>
            </a:fld>
            <a:endParaRPr lang="nl-NL" dirty="0"/>
          </a:p>
        </p:txBody>
      </p:sp>
      <p:pic>
        <p:nvPicPr>
          <p:cNvPr id="2" name="Cruis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3504" y="220486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Problem: realistic simulator</a:t>
            </a:r>
          </a:p>
          <a:p>
            <a:pPr marL="0" indent="0">
              <a:buNone/>
            </a:pPr>
            <a:endParaRPr lang="en-GB"/>
          </a:p>
          <a:p>
            <a:r>
              <a:rPr lang="en-GB" smtClean="0"/>
              <a:t>Required area 5 km x 5 km</a:t>
            </a:r>
          </a:p>
          <a:p>
            <a:r>
              <a:rPr lang="en-GB" smtClean="0"/>
              <a:t>New screen every 0.05 seconds</a:t>
            </a:r>
          </a:p>
          <a:p>
            <a:r>
              <a:rPr lang="en-GB" smtClean="0"/>
              <a:t>Bound on the CPU time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5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How not to do it</a:t>
            </a:r>
          </a:p>
          <a:p>
            <a:pPr marL="0" indent="0">
              <a:buNone/>
            </a:pPr>
            <a:endParaRPr lang="en-GB"/>
          </a:p>
          <a:p>
            <a:r>
              <a:rPr lang="en-GB" smtClean="0"/>
              <a:t>Navier-Stokes equations</a:t>
            </a:r>
          </a:p>
          <a:p>
            <a:r>
              <a:rPr lang="en-GB" smtClean="0"/>
              <a:t>Multi-phase flow</a:t>
            </a:r>
          </a:p>
          <a:p>
            <a:r>
              <a:rPr lang="en-GB" smtClean="0"/>
              <a:t>Moving boundary problem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5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mtClean="0"/>
              <a:t>Boussinesq approach for water waves</a:t>
            </a:r>
          </a:p>
          <a:p>
            <a:pPr marL="0" indent="0">
              <a:buNone/>
            </a:pPr>
            <a:r>
              <a:rPr lang="en-GB" smtClean="0"/>
              <a:t>(Gert Klopman, UT)</a:t>
            </a:r>
          </a:p>
          <a:p>
            <a:pPr marL="0" indent="0">
              <a:buNone/>
            </a:pPr>
            <a:endParaRPr lang="en-GB"/>
          </a:p>
          <a:p>
            <a:r>
              <a:rPr lang="en-US" smtClean="0"/>
              <a:t>Approximation </a:t>
            </a:r>
            <a:r>
              <a:rPr lang="en-US"/>
              <a:t>valid for weakly non-linear and fairly </a:t>
            </a:r>
            <a:r>
              <a:rPr lang="en-US"/>
              <a:t>long </a:t>
            </a:r>
            <a:r>
              <a:rPr lang="en-US" smtClean="0"/>
              <a:t>waves </a:t>
            </a:r>
          </a:p>
          <a:p>
            <a:r>
              <a:rPr lang="en-US"/>
              <a:t>T</a:t>
            </a:r>
            <a:r>
              <a:rPr lang="en-US" smtClean="0"/>
              <a:t>akes </a:t>
            </a:r>
            <a:r>
              <a:rPr lang="en-US"/>
              <a:t>into account the vertical structure </a:t>
            </a:r>
            <a:r>
              <a:rPr lang="en-US"/>
              <a:t>of </a:t>
            </a:r>
            <a:r>
              <a:rPr lang="en-US" smtClean="0"/>
              <a:t>the horizontal </a:t>
            </a:r>
            <a:r>
              <a:rPr lang="en-US"/>
              <a:t>and vertical </a:t>
            </a:r>
            <a:r>
              <a:rPr lang="en-US"/>
              <a:t>flow </a:t>
            </a:r>
            <a:r>
              <a:rPr lang="en-US" smtClean="0"/>
              <a:t>velocity</a:t>
            </a:r>
          </a:p>
          <a:p>
            <a:r>
              <a:rPr lang="en-US" smtClean="0">
                <a:solidFill>
                  <a:srgbClr val="E67708"/>
                </a:solidFill>
              </a:rPr>
              <a:t>Much cheaper in CPU time</a:t>
            </a:r>
            <a:endParaRPr lang="en-GB" smtClean="0">
              <a:solidFill>
                <a:srgbClr val="E67708"/>
              </a:solidFill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5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Pressure system</a:t>
            </a:r>
          </a:p>
          <a:p>
            <a:pPr marL="0" indent="0">
              <a:buNone/>
            </a:pPr>
            <a:endParaRPr lang="en-GB"/>
          </a:p>
          <a:p>
            <a:r>
              <a:rPr lang="en-GB" smtClean="0"/>
              <a:t>Ax = b</a:t>
            </a:r>
            <a:endParaRPr lang="en-GB"/>
          </a:p>
          <a:p>
            <a:r>
              <a:rPr lang="en-GB" smtClean="0"/>
              <a:t>Large linear system of equations</a:t>
            </a:r>
          </a:p>
          <a:p>
            <a:pPr marL="355600" indent="0">
              <a:buNone/>
            </a:pPr>
            <a:r>
              <a:rPr lang="en-GB" smtClean="0"/>
              <a:t>(ten million unknowns)</a:t>
            </a:r>
          </a:p>
          <a:p>
            <a:r>
              <a:rPr lang="en-GB" smtClean="0"/>
              <a:t>Schilders/Koren, TUe</a:t>
            </a:r>
          </a:p>
          <a:p>
            <a:r>
              <a:rPr lang="en-GB" smtClean="0"/>
              <a:t>Vuik/Oosterlee, TUD</a:t>
            </a:r>
          </a:p>
          <a:p>
            <a:r>
              <a:rPr lang="en-GB" smtClean="0"/>
              <a:t>Veldman/Van der Ploeg, UG</a:t>
            </a:r>
            <a:endParaRPr lang="en-GB" smtClean="0"/>
          </a:p>
          <a:p>
            <a:endParaRPr lang="en-GB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5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How not to do it</a:t>
            </a:r>
          </a:p>
          <a:p>
            <a:pPr marL="0" indent="0">
              <a:buNone/>
            </a:pPr>
            <a:endParaRPr lang="en-GB" sz="1050"/>
          </a:p>
          <a:p>
            <a:r>
              <a:rPr lang="en-GB" smtClean="0"/>
              <a:t>Compute the inverse of A</a:t>
            </a:r>
          </a:p>
          <a:p>
            <a:r>
              <a:rPr lang="en-GB" smtClean="0"/>
              <a:t>Work increases quadratically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8</a:t>
            </a:fld>
            <a:endParaRPr lang="nl-NL" dirty="0"/>
          </a:p>
        </p:txBody>
      </p:sp>
      <p:pic>
        <p:nvPicPr>
          <p:cNvPr id="2050" name="Picture 2" descr="http://technologytribune.net/wp-content/uploads/2013/06/c3842af1b607bd1389fccde5da8560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08361"/>
            <a:ext cx="43624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796136" y="3734649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Tianhe-2 Supercomputer</a:t>
            </a:r>
          </a:p>
          <a:p>
            <a:endParaRPr lang="nl-NL" smtClean="0"/>
          </a:p>
          <a:p>
            <a:r>
              <a:rPr lang="en-GB" smtClean="0"/>
              <a:t>3 million parallel processors</a:t>
            </a:r>
          </a:p>
          <a:p>
            <a:r>
              <a:rPr lang="en-GB" smtClean="0"/>
              <a:t>20 MW energy consumption</a:t>
            </a:r>
          </a:p>
          <a:p>
            <a:r>
              <a:rPr lang="en-GB" smtClean="0"/>
              <a:t>40 petaflops (40 x 10</a:t>
            </a:r>
            <a:r>
              <a:rPr lang="en-GB" baseline="30000" smtClean="0"/>
              <a:t>15</a:t>
            </a:r>
            <a:r>
              <a:rPr lang="en-GB" smtClean="0"/>
              <a:t>)</a:t>
            </a:r>
          </a:p>
          <a:p>
            <a:r>
              <a:rPr lang="en-GB" smtClean="0"/>
              <a:t>390 million USD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5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How to do it</a:t>
            </a:r>
          </a:p>
          <a:p>
            <a:pPr marL="0" indent="0">
              <a:buNone/>
            </a:pPr>
            <a:endParaRPr lang="en-GB" sz="1050"/>
          </a:p>
          <a:p>
            <a:r>
              <a:rPr lang="en-GB" smtClean="0"/>
              <a:t>Iterative solver</a:t>
            </a:r>
            <a:r>
              <a:rPr lang="nl-NL"/>
              <a:t> </a:t>
            </a:r>
            <a:r>
              <a:rPr lang="nl-NL" smtClean="0"/>
              <a:t>(multigrid)</a:t>
            </a:r>
          </a:p>
          <a:p>
            <a:r>
              <a:rPr lang="en-GB" smtClean="0"/>
              <a:t>Linearly increasing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Ship Simulator</a:t>
            </a:r>
            <a:endParaRPr lang="nl-NL"/>
          </a:p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CD2E-7F91-437C-81D4-D45E5AD54D82}" type="slidenum">
              <a:rPr lang="nl-NL" smtClean="0"/>
              <a:t>9</a:t>
            </a:fld>
            <a:endParaRPr lang="nl-NL" dirty="0"/>
          </a:p>
        </p:txBody>
      </p:sp>
      <p:pic>
        <p:nvPicPr>
          <p:cNvPr id="3074" name="Picture 2" descr="NVIDIA GeForce GTX 680 Kepler vs Radeon 7970 Max Overclock Graphics Card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70" y="3654878"/>
            <a:ext cx="3251731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220072" y="3734649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NVIDIA GeForce GTX 680 (</a:t>
            </a:r>
            <a:r>
              <a:rPr lang="en-US"/>
              <a:t>Kepler</a:t>
            </a:r>
            <a:r>
              <a:rPr lang="en-US" smtClean="0"/>
              <a:t>)</a:t>
            </a:r>
          </a:p>
          <a:p>
            <a:r>
              <a:rPr lang="en-US" smtClean="0"/>
              <a:t> </a:t>
            </a:r>
            <a:endParaRPr lang="nl-NL" smtClean="0"/>
          </a:p>
          <a:p>
            <a:r>
              <a:rPr lang="en-GB" smtClean="0"/>
              <a:t>1000 parallel processors</a:t>
            </a:r>
          </a:p>
          <a:p>
            <a:r>
              <a:rPr lang="en-GB" smtClean="0"/>
              <a:t>100 W energy consumption</a:t>
            </a:r>
          </a:p>
          <a:p>
            <a:r>
              <a:rPr lang="en-GB" smtClean="0"/>
              <a:t>1 teraflop (10</a:t>
            </a:r>
            <a:r>
              <a:rPr lang="en-GB" baseline="30000" smtClean="0"/>
              <a:t>12</a:t>
            </a:r>
            <a:r>
              <a:rPr lang="en-GB" smtClean="0"/>
              <a:t>)</a:t>
            </a:r>
          </a:p>
          <a:p>
            <a:r>
              <a:rPr lang="en-GB" smtClean="0"/>
              <a:t>200 USD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8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278</Words>
  <Application>Microsoft Office PowerPoint</Application>
  <PresentationFormat>Diavoorstelling (4:3)</PresentationFormat>
  <Paragraphs>96</Paragraphs>
  <Slides>15</Slides>
  <Notes>1</Notes>
  <HiddenSlides>0</HiddenSlides>
  <MMClips>2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Kantoorthema</vt:lpstr>
      <vt:lpstr>Aangepast ontwerp</vt:lpstr>
      <vt:lpstr>Ship Simulator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Dorothee Engering - EWI</dc:creator>
  <cp:lastModifiedBy>Vuik</cp:lastModifiedBy>
  <cp:revision>59</cp:revision>
  <dcterms:created xsi:type="dcterms:W3CDTF">2012-03-29T05:34:37Z</dcterms:created>
  <dcterms:modified xsi:type="dcterms:W3CDTF">2013-12-03T19:45:28Z</dcterms:modified>
</cp:coreProperties>
</file>