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5" r:id="rId1"/>
  </p:sldMasterIdLst>
  <p:notesMasterIdLst>
    <p:notesMasterId r:id="rId17"/>
  </p:notesMasterIdLst>
  <p:sldIdLst>
    <p:sldId id="296" r:id="rId2"/>
    <p:sldId id="297" r:id="rId3"/>
    <p:sldId id="356" r:id="rId4"/>
    <p:sldId id="357" r:id="rId5"/>
    <p:sldId id="358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6" r:id="rId15"/>
    <p:sldId id="375" r:id="rId1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Bradley Hand ITC" pitchFamily="66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Bradley Hand ITC" pitchFamily="66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Bradley Hand ITC" pitchFamily="66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Bradley Hand ITC" pitchFamily="66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Bradley Hand ITC" pitchFamily="66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Bradley Hand ITC" pitchFamily="66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Bradley Hand ITC" pitchFamily="66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Bradley Hand ITC" pitchFamily="66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Bradley Hand ITC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1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Bradley Hand ITC" pitchFamily="6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Bradley Hand ITC" pitchFamily="6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Bradley Hand ITC" pitchFamily="6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B866136-0C6D-4CEE-BA0B-54CC62018A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8" name="Grafik 6" descr="logo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43888" y="6165850"/>
            <a:ext cx="4540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Grafik 7" descr="mumie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6319838"/>
            <a:ext cx="17287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roid San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roid San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roid San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roid San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roid San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roid San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roid San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roid San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el 1"/>
          <p:cNvSpPr>
            <a:spLocks noGrp="1"/>
          </p:cNvSpPr>
          <p:nvPr>
            <p:ph type="ctrTitle"/>
          </p:nvPr>
        </p:nvSpPr>
        <p:spPr>
          <a:xfrm>
            <a:off x="611188" y="1268413"/>
            <a:ext cx="7772400" cy="1470025"/>
          </a:xfrm>
        </p:spPr>
        <p:txBody>
          <a:bodyPr/>
          <a:lstStyle/>
          <a:p>
            <a:r>
              <a:rPr lang="en-US" sz="4000" smtClean="0"/>
              <a:t>E-Learning in University </a:t>
            </a:r>
            <a:br>
              <a:rPr lang="en-US" sz="4000" smtClean="0"/>
            </a:br>
            <a:r>
              <a:rPr lang="en-US" sz="4000" smtClean="0"/>
              <a:t>Math-Education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95288" y="2852738"/>
            <a:ext cx="842486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>
              <a:spcBef>
                <a:spcPct val="20000"/>
              </a:spcBef>
              <a:buFont typeface="Times New Roman" pitchFamily="18" charset="0"/>
              <a:buNone/>
            </a:pPr>
            <a:r>
              <a:rPr lang="en-US" sz="3200">
                <a:solidFill>
                  <a:srgbClr val="02606A"/>
                </a:solidFill>
                <a:latin typeface="Droid Sans"/>
              </a:rPr>
              <a:t>Experience and Perspectives in the Use of the Teaching and Learning Environment</a:t>
            </a:r>
          </a:p>
        </p:txBody>
      </p:sp>
      <p:sp>
        <p:nvSpPr>
          <p:cNvPr id="10247" name="Titel 1"/>
          <p:cNvSpPr>
            <a:spLocks/>
          </p:cNvSpPr>
          <p:nvPr/>
        </p:nvSpPr>
        <p:spPr bwMode="auto">
          <a:xfrm>
            <a:off x="2268538" y="6165850"/>
            <a:ext cx="5683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>
                <a:solidFill>
                  <a:schemeClr val="tx1"/>
                </a:solidFill>
                <a:latin typeface="Droid Sans"/>
              </a:rPr>
              <a:t>March 21, 2013, 3TU HBO schakelprogramma</a:t>
            </a:r>
          </a:p>
        </p:txBody>
      </p:sp>
      <p:sp>
        <p:nvSpPr>
          <p:cNvPr id="10248" name="Titel 1"/>
          <p:cNvSpPr>
            <a:spLocks/>
          </p:cNvSpPr>
          <p:nvPr/>
        </p:nvSpPr>
        <p:spPr bwMode="auto">
          <a:xfrm>
            <a:off x="1763713" y="4292600"/>
            <a:ext cx="5683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>
                <a:solidFill>
                  <a:schemeClr val="tx1"/>
                </a:solidFill>
                <a:latin typeface="Droid Sans"/>
              </a:rPr>
              <a:t>Kees Vuik, TU Delft</a:t>
            </a:r>
          </a:p>
        </p:txBody>
      </p:sp>
      <p:pic>
        <p:nvPicPr>
          <p:cNvPr id="102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076700"/>
            <a:ext cx="1582738" cy="164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700" smtClean="0"/>
              <a:t>MUMIE based on modern Web-Technology</a:t>
            </a:r>
            <a:br>
              <a:rPr lang="en-US" sz="2700" smtClean="0"/>
            </a:br>
            <a:endParaRPr lang="de-DE" sz="2700" smtClean="0"/>
          </a:p>
        </p:txBody>
      </p:sp>
      <p:sp>
        <p:nvSpPr>
          <p:cNvPr id="125956" name="Titel 1"/>
          <p:cNvSpPr>
            <a:spLocks/>
          </p:cNvSpPr>
          <p:nvPr/>
        </p:nvSpPr>
        <p:spPr bwMode="auto">
          <a:xfrm>
            <a:off x="2268538" y="6165850"/>
            <a:ext cx="5683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>
                <a:solidFill>
                  <a:schemeClr val="tx1"/>
                </a:solidFill>
                <a:latin typeface="Droid Sans"/>
              </a:rPr>
              <a:t>March 21, 2013, 3TU HBO schakelprogramma</a:t>
            </a:r>
          </a:p>
        </p:txBody>
      </p:sp>
      <p:pic>
        <p:nvPicPr>
          <p:cNvPr id="1259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7575" y="2081213"/>
            <a:ext cx="4637088" cy="331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5958" name="Text Box 9"/>
          <p:cNvSpPr txBox="1">
            <a:spLocks noChangeArrowheads="1"/>
          </p:cNvSpPr>
          <p:nvPr/>
        </p:nvSpPr>
        <p:spPr bwMode="auto">
          <a:xfrm>
            <a:off x="382588" y="1544638"/>
            <a:ext cx="5975350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sz="1600" b="1">
                <a:solidFill>
                  <a:srgbClr val="072159"/>
                </a:solidFill>
                <a:latin typeface="Droid Sans"/>
              </a:rPr>
              <a:t>interactive, personalised, multi-linguale </a:t>
            </a:r>
            <a:br>
              <a:rPr lang="en-GB" sz="1600" b="1">
                <a:solidFill>
                  <a:srgbClr val="072159"/>
                </a:solidFill>
                <a:latin typeface="Droid Sans"/>
              </a:rPr>
            </a:br>
            <a:r>
              <a:rPr lang="en-GB" sz="1600" b="1">
                <a:solidFill>
                  <a:srgbClr val="072159"/>
                </a:solidFill>
                <a:latin typeface="Droid Sans"/>
              </a:rPr>
              <a:t>dynamically generated  web pages</a:t>
            </a:r>
          </a:p>
        </p:txBody>
      </p:sp>
      <p:sp>
        <p:nvSpPr>
          <p:cNvPr id="125959" name="Text Box 20"/>
          <p:cNvSpPr txBox="1">
            <a:spLocks noChangeArrowheads="1"/>
          </p:cNvSpPr>
          <p:nvPr/>
        </p:nvSpPr>
        <p:spPr bwMode="auto">
          <a:xfrm>
            <a:off x="207963" y="2701925"/>
            <a:ext cx="1935162" cy="67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72159"/>
                </a:solidFill>
                <a:latin typeface="Droid Sans"/>
              </a:rPr>
              <a:t>mathematically motivated taxonomy,  semantic net</a:t>
            </a:r>
          </a:p>
        </p:txBody>
      </p:sp>
      <p:sp>
        <p:nvSpPr>
          <p:cNvPr id="125960" name="Text Box 7"/>
          <p:cNvSpPr txBox="1">
            <a:spLocks noChangeArrowheads="1"/>
          </p:cNvSpPr>
          <p:nvPr/>
        </p:nvSpPr>
        <p:spPr bwMode="auto">
          <a:xfrm>
            <a:off x="147638" y="3929063"/>
            <a:ext cx="22098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72159"/>
                </a:solidFill>
                <a:latin typeface="Droid Sans"/>
              </a:rPr>
              <a:t>Text with math formulas</a:t>
            </a:r>
          </a:p>
        </p:txBody>
      </p:sp>
      <p:sp>
        <p:nvSpPr>
          <p:cNvPr id="125961" name="Rectangle 18"/>
          <p:cNvSpPr>
            <a:spLocks noChangeArrowheads="1"/>
          </p:cNvSpPr>
          <p:nvPr/>
        </p:nvSpPr>
        <p:spPr bwMode="auto">
          <a:xfrm>
            <a:off x="66675" y="5062538"/>
            <a:ext cx="23622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72159"/>
                </a:solidFill>
                <a:latin typeface="Droid Sans"/>
              </a:rPr>
              <a:t>Communication between HTML-page and applet</a:t>
            </a:r>
          </a:p>
        </p:txBody>
      </p:sp>
      <p:sp>
        <p:nvSpPr>
          <p:cNvPr id="125962" name="Text Box 17"/>
          <p:cNvSpPr txBox="1">
            <a:spLocks noChangeArrowheads="1"/>
          </p:cNvSpPr>
          <p:nvPr/>
        </p:nvSpPr>
        <p:spPr bwMode="auto">
          <a:xfrm>
            <a:off x="5118100" y="1611313"/>
            <a:ext cx="1046163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72159"/>
                </a:solidFill>
                <a:latin typeface="Droid Sans"/>
              </a:rPr>
              <a:t>    forum</a:t>
            </a:r>
          </a:p>
        </p:txBody>
      </p:sp>
      <p:sp>
        <p:nvSpPr>
          <p:cNvPr id="125963" name="Text Box 4"/>
          <p:cNvSpPr txBox="1">
            <a:spLocks noChangeArrowheads="1"/>
          </p:cNvSpPr>
          <p:nvPr/>
        </p:nvSpPr>
        <p:spPr bwMode="auto">
          <a:xfrm>
            <a:off x="6962775" y="1447800"/>
            <a:ext cx="1979613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sz="1600" b="1">
                <a:solidFill>
                  <a:srgbClr val="072159"/>
                </a:solidFill>
                <a:latin typeface="Droid Sans"/>
              </a:rPr>
              <a:t>JAVA- applets</a:t>
            </a:r>
          </a:p>
        </p:txBody>
      </p:sp>
      <p:sp>
        <p:nvSpPr>
          <p:cNvPr id="125964" name="Text Box 14"/>
          <p:cNvSpPr txBox="1">
            <a:spLocks noChangeArrowheads="1"/>
          </p:cNvSpPr>
          <p:nvPr/>
        </p:nvSpPr>
        <p:spPr bwMode="auto">
          <a:xfrm>
            <a:off x="7288213" y="3473450"/>
            <a:ext cx="1719262" cy="67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72159"/>
                </a:solidFill>
                <a:latin typeface="Droid Sans"/>
              </a:rPr>
              <a:t>visualization of complex concepts</a:t>
            </a: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6400800" y="4724400"/>
            <a:ext cx="266065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72159"/>
                </a:solidFill>
                <a:latin typeface="Droid Sans"/>
              </a:rPr>
              <a:t>interactive, dynamic demos/training/problems</a:t>
            </a:r>
          </a:p>
        </p:txBody>
      </p:sp>
      <p:sp>
        <p:nvSpPr>
          <p:cNvPr id="125966" name="AutoShape 10"/>
          <p:cNvSpPr>
            <a:spLocks noChangeArrowheads="1"/>
          </p:cNvSpPr>
          <p:nvPr/>
        </p:nvSpPr>
        <p:spPr bwMode="auto">
          <a:xfrm>
            <a:off x="2555875" y="5445125"/>
            <a:ext cx="4164013" cy="808038"/>
          </a:xfrm>
          <a:prstGeom prst="flowChartMagneticDisk">
            <a:avLst/>
          </a:prstGeom>
          <a:solidFill>
            <a:srgbClr val="99CC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4586"/>
                </a:solidFill>
                <a:latin typeface="Droid Sans"/>
              </a:rPr>
              <a:t>multimedia data base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4586"/>
                </a:solidFill>
                <a:latin typeface="Droid Sans"/>
              </a:rPr>
              <a:t>(XML, MathML, Latex, applets, images, Flash, Audio)</a:t>
            </a:r>
            <a:r>
              <a:rPr lang="ar-SA" sz="1400">
                <a:solidFill>
                  <a:srgbClr val="004586"/>
                </a:solidFill>
                <a:latin typeface="Droid Sans"/>
              </a:rPr>
              <a:t>‏</a:t>
            </a:r>
            <a:endParaRPr lang="en-US" sz="1400">
              <a:solidFill>
                <a:srgbClr val="004586"/>
              </a:solidFill>
              <a:latin typeface="Droid Sans"/>
            </a:endParaRPr>
          </a:p>
        </p:txBody>
      </p:sp>
      <p:sp>
        <p:nvSpPr>
          <p:cNvPr id="125967" name="Line 8"/>
          <p:cNvSpPr>
            <a:spLocks noChangeShapeType="1"/>
          </p:cNvSpPr>
          <p:nvPr/>
        </p:nvSpPr>
        <p:spPr bwMode="auto">
          <a:xfrm>
            <a:off x="1885950" y="2071688"/>
            <a:ext cx="328613" cy="304800"/>
          </a:xfrm>
          <a:prstGeom prst="line">
            <a:avLst/>
          </a:prstGeom>
          <a:noFill/>
          <a:ln w="36000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68" name="Line 3"/>
          <p:cNvSpPr>
            <a:spLocks noChangeShapeType="1"/>
          </p:cNvSpPr>
          <p:nvPr/>
        </p:nvSpPr>
        <p:spPr bwMode="auto">
          <a:xfrm>
            <a:off x="1914525" y="3302000"/>
            <a:ext cx="463550" cy="93663"/>
          </a:xfrm>
          <a:prstGeom prst="line">
            <a:avLst/>
          </a:prstGeom>
          <a:noFill/>
          <a:ln w="36000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69" name="Line 6"/>
          <p:cNvSpPr>
            <a:spLocks noChangeShapeType="1"/>
          </p:cNvSpPr>
          <p:nvPr/>
        </p:nvSpPr>
        <p:spPr bwMode="auto">
          <a:xfrm flipV="1">
            <a:off x="2343150" y="3849688"/>
            <a:ext cx="812800" cy="200025"/>
          </a:xfrm>
          <a:prstGeom prst="line">
            <a:avLst/>
          </a:prstGeom>
          <a:noFill/>
          <a:ln w="36000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70" name="Line 15"/>
          <p:cNvSpPr>
            <a:spLocks noChangeShapeType="1"/>
          </p:cNvSpPr>
          <p:nvPr/>
        </p:nvSpPr>
        <p:spPr bwMode="auto">
          <a:xfrm flipV="1">
            <a:off x="2452688" y="4494213"/>
            <a:ext cx="1465262" cy="654050"/>
          </a:xfrm>
          <a:prstGeom prst="line">
            <a:avLst/>
          </a:prstGeom>
          <a:noFill/>
          <a:ln w="36000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72" name="Line 5"/>
          <p:cNvSpPr>
            <a:spLocks noChangeShapeType="1"/>
          </p:cNvSpPr>
          <p:nvPr/>
        </p:nvSpPr>
        <p:spPr bwMode="auto">
          <a:xfrm flipH="1" flipV="1">
            <a:off x="7493000" y="3065463"/>
            <a:ext cx="347663" cy="214312"/>
          </a:xfrm>
          <a:prstGeom prst="line">
            <a:avLst/>
          </a:prstGeom>
          <a:noFill/>
          <a:ln w="36000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73" name="Line 16"/>
          <p:cNvSpPr>
            <a:spLocks noChangeShapeType="1"/>
          </p:cNvSpPr>
          <p:nvPr/>
        </p:nvSpPr>
        <p:spPr bwMode="auto">
          <a:xfrm flipH="1" flipV="1">
            <a:off x="6613525" y="4410075"/>
            <a:ext cx="604838" cy="287338"/>
          </a:xfrm>
          <a:prstGeom prst="line">
            <a:avLst/>
          </a:prstGeom>
          <a:noFill/>
          <a:ln w="36000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597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2288" y="1978025"/>
            <a:ext cx="1846262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5971" name="Line 12"/>
          <p:cNvSpPr>
            <a:spLocks noChangeShapeType="1"/>
          </p:cNvSpPr>
          <p:nvPr/>
        </p:nvSpPr>
        <p:spPr bwMode="auto">
          <a:xfrm flipH="1">
            <a:off x="7212013" y="1812925"/>
            <a:ext cx="323850" cy="293688"/>
          </a:xfrm>
          <a:prstGeom prst="line">
            <a:avLst/>
          </a:prstGeom>
          <a:noFill/>
          <a:ln w="36000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2700" smtClean="0"/>
              <a:t>MUMIE content: flexible, reusable, sustainable</a:t>
            </a:r>
            <a:br>
              <a:rPr lang="fr-FR" sz="2700" smtClean="0"/>
            </a:br>
            <a:endParaRPr lang="de-DE" sz="2700" smtClean="0"/>
          </a:p>
        </p:txBody>
      </p:sp>
      <p:sp>
        <p:nvSpPr>
          <p:cNvPr id="128005" name="AutoShape 26"/>
          <p:cNvSpPr>
            <a:spLocks noChangeArrowheads="1"/>
          </p:cNvSpPr>
          <p:nvPr/>
        </p:nvSpPr>
        <p:spPr bwMode="auto">
          <a:xfrm>
            <a:off x="700088" y="1600200"/>
            <a:ext cx="3584575" cy="392113"/>
          </a:xfrm>
          <a:prstGeom prst="roundRect">
            <a:avLst>
              <a:gd name="adj" fmla="val 403"/>
            </a:avLst>
          </a:prstGeom>
          <a:solidFill>
            <a:srgbClr val="DDDDDD"/>
          </a:solidFill>
          <a:ln w="9360">
            <a:solidFill>
              <a:srgbClr val="000066"/>
            </a:solidFill>
            <a:miter lim="800000"/>
            <a:headEnd/>
            <a:tailEnd/>
          </a:ln>
        </p:spPr>
        <p:txBody>
          <a:bodyPr lIns="90000" tIns="45000" rIns="90000" bIns="45000" anchorCtr="1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>
                <a:solidFill>
                  <a:srgbClr val="002060"/>
                </a:solidFill>
                <a:latin typeface="Droid Sans"/>
              </a:rPr>
              <a:t>authors</a:t>
            </a:r>
          </a:p>
        </p:txBody>
      </p:sp>
      <p:sp>
        <p:nvSpPr>
          <p:cNvPr id="128006" name="AutoShape 25"/>
          <p:cNvSpPr>
            <a:spLocks noChangeArrowheads="1"/>
          </p:cNvSpPr>
          <p:nvPr/>
        </p:nvSpPr>
        <p:spPr bwMode="auto">
          <a:xfrm>
            <a:off x="4681538" y="1600200"/>
            <a:ext cx="1565275" cy="392113"/>
          </a:xfrm>
          <a:prstGeom prst="roundRect">
            <a:avLst>
              <a:gd name="adj" fmla="val 403"/>
            </a:avLst>
          </a:prstGeom>
          <a:solidFill>
            <a:srgbClr val="DDDDDD"/>
          </a:solidFill>
          <a:ln w="9360">
            <a:solidFill>
              <a:srgbClr val="000066"/>
            </a:solidFill>
            <a:miter lim="800000"/>
            <a:headEnd/>
            <a:tailEnd/>
          </a:ln>
        </p:spPr>
        <p:txBody>
          <a:bodyPr lIns="90000" tIns="45000" rIns="90000" bIns="45000" anchorCtr="1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>
                <a:solidFill>
                  <a:srgbClr val="002060"/>
                </a:solidFill>
                <a:latin typeface="Droid Sans"/>
              </a:rPr>
              <a:t>lecturers</a:t>
            </a:r>
          </a:p>
        </p:txBody>
      </p:sp>
      <p:sp>
        <p:nvSpPr>
          <p:cNvPr id="128007" name="AutoShape 29"/>
          <p:cNvSpPr>
            <a:spLocks noChangeArrowheads="1"/>
          </p:cNvSpPr>
          <p:nvPr/>
        </p:nvSpPr>
        <p:spPr bwMode="auto">
          <a:xfrm>
            <a:off x="6673850" y="1600200"/>
            <a:ext cx="1565275" cy="392113"/>
          </a:xfrm>
          <a:prstGeom prst="roundRect">
            <a:avLst>
              <a:gd name="adj" fmla="val 403"/>
            </a:avLst>
          </a:prstGeom>
          <a:solidFill>
            <a:srgbClr val="DDDDDD"/>
          </a:solidFill>
          <a:ln w="9360">
            <a:solidFill>
              <a:srgbClr val="000066"/>
            </a:solidFill>
            <a:miter lim="800000"/>
            <a:headEnd/>
            <a:tailEnd/>
          </a:ln>
        </p:spPr>
        <p:txBody>
          <a:bodyPr lIns="90000" tIns="45000" rIns="90000" bIns="45000" anchorCtr="1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>
                <a:solidFill>
                  <a:srgbClr val="002060"/>
                </a:solidFill>
                <a:latin typeface="Droid Sans"/>
              </a:rPr>
              <a:t>all users</a:t>
            </a:r>
          </a:p>
        </p:txBody>
      </p:sp>
      <p:sp>
        <p:nvSpPr>
          <p:cNvPr id="128008" name="Text Box 14"/>
          <p:cNvSpPr txBox="1">
            <a:spLocks noChangeArrowheads="1"/>
          </p:cNvSpPr>
          <p:nvPr/>
        </p:nvSpPr>
        <p:spPr bwMode="auto">
          <a:xfrm>
            <a:off x="627063" y="2093913"/>
            <a:ext cx="2039937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2060"/>
                </a:solidFill>
                <a:latin typeface="Droid Sans"/>
              </a:rPr>
              <a:t>applets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>
              <a:solidFill>
                <a:srgbClr val="002060"/>
              </a:solidFill>
              <a:latin typeface="Droid Sans"/>
            </a:endParaRPr>
          </a:p>
        </p:txBody>
      </p:sp>
      <p:sp>
        <p:nvSpPr>
          <p:cNvPr id="128009" name="Text Box 13"/>
          <p:cNvSpPr txBox="1">
            <a:spLocks noChangeArrowheads="1"/>
          </p:cNvSpPr>
          <p:nvPr/>
        </p:nvSpPr>
        <p:spPr bwMode="auto">
          <a:xfrm>
            <a:off x="2641600" y="2003425"/>
            <a:ext cx="153670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2060"/>
                </a:solidFill>
                <a:latin typeface="Droid Sans"/>
              </a:rPr>
              <a:t>Latex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2060"/>
                </a:solidFill>
                <a:latin typeface="Droid Sans"/>
              </a:rPr>
              <a:t>(MUMIE-Dialect</a:t>
            </a:r>
            <a:r>
              <a:rPr lang="en-GB" sz="1800" b="1">
                <a:solidFill>
                  <a:srgbClr val="002060"/>
                </a:solidFill>
                <a:latin typeface="Droid Sans"/>
              </a:rPr>
              <a:t>)</a:t>
            </a:r>
            <a:r>
              <a:rPr lang="ar-SA" sz="1800" b="1">
                <a:solidFill>
                  <a:srgbClr val="002060"/>
                </a:solidFill>
                <a:latin typeface="Droid Sans"/>
              </a:rPr>
              <a:t>‏</a:t>
            </a:r>
            <a:endParaRPr lang="en-US" sz="1800" b="1">
              <a:solidFill>
                <a:srgbClr val="002060"/>
              </a:solidFill>
              <a:latin typeface="Droid Sans"/>
            </a:endParaRPr>
          </a:p>
        </p:txBody>
      </p:sp>
      <p:sp>
        <p:nvSpPr>
          <p:cNvPr id="128010" name="Text Box 7"/>
          <p:cNvSpPr txBox="1">
            <a:spLocks noChangeArrowheads="1"/>
          </p:cNvSpPr>
          <p:nvPr/>
        </p:nvSpPr>
        <p:spPr bwMode="auto">
          <a:xfrm>
            <a:off x="4665663" y="2043113"/>
            <a:ext cx="1687512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2060"/>
                </a:solidFill>
                <a:latin typeface="Droid Sans"/>
              </a:rPr>
              <a:t>editor for </a:t>
            </a:r>
            <a:br>
              <a:rPr lang="en-GB" sz="1800">
                <a:solidFill>
                  <a:srgbClr val="002060"/>
                </a:solidFill>
                <a:latin typeface="Droid Sans"/>
              </a:rPr>
            </a:br>
            <a:r>
              <a:rPr lang="en-GB" sz="1800">
                <a:solidFill>
                  <a:srgbClr val="002060"/>
                </a:solidFill>
                <a:latin typeface="Droid Sans"/>
              </a:rPr>
              <a:t>semantic nets</a:t>
            </a:r>
          </a:p>
        </p:txBody>
      </p:sp>
      <p:sp>
        <p:nvSpPr>
          <p:cNvPr id="128011" name="Text Box 28"/>
          <p:cNvSpPr txBox="1">
            <a:spLocks noChangeArrowheads="1"/>
          </p:cNvSpPr>
          <p:nvPr/>
        </p:nvSpPr>
        <p:spPr bwMode="auto">
          <a:xfrm>
            <a:off x="6575425" y="2068513"/>
            <a:ext cx="179387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2060"/>
                </a:solidFill>
                <a:latin typeface="Droid Sans"/>
              </a:rPr>
              <a:t>data base </a:t>
            </a:r>
            <a:br>
              <a:rPr lang="en-GB" sz="1800">
                <a:solidFill>
                  <a:srgbClr val="002060"/>
                </a:solidFill>
                <a:latin typeface="Droid Sans"/>
              </a:rPr>
            </a:br>
            <a:r>
              <a:rPr lang="en-GB" sz="1800">
                <a:solidFill>
                  <a:srgbClr val="002060"/>
                </a:solidFill>
                <a:latin typeface="Droid Sans"/>
              </a:rPr>
              <a:t>browser</a:t>
            </a:r>
          </a:p>
        </p:txBody>
      </p:sp>
      <p:sp>
        <p:nvSpPr>
          <p:cNvPr id="128012" name="AutoShape 6"/>
          <p:cNvSpPr>
            <a:spLocks noChangeArrowheads="1"/>
          </p:cNvSpPr>
          <p:nvPr/>
        </p:nvSpPr>
        <p:spPr bwMode="auto">
          <a:xfrm>
            <a:off x="742950" y="2630488"/>
            <a:ext cx="1600200" cy="1741487"/>
          </a:xfrm>
          <a:prstGeom prst="roundRect">
            <a:avLst>
              <a:gd name="adj" fmla="val 97"/>
            </a:avLst>
          </a:prstGeom>
          <a:solidFill>
            <a:srgbClr val="E6E6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pic>
        <p:nvPicPr>
          <p:cNvPr id="12801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0" y="2832100"/>
            <a:ext cx="573088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8014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" y="3516313"/>
            <a:ext cx="13557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8015" name="AutoShape 8"/>
          <p:cNvSpPr>
            <a:spLocks noChangeArrowheads="1"/>
          </p:cNvSpPr>
          <p:nvPr/>
        </p:nvSpPr>
        <p:spPr bwMode="auto">
          <a:xfrm>
            <a:off x="2705100" y="2617788"/>
            <a:ext cx="1587500" cy="1743075"/>
          </a:xfrm>
          <a:prstGeom prst="roundRect">
            <a:avLst>
              <a:gd name="adj" fmla="val 97"/>
            </a:avLst>
          </a:prstGeom>
          <a:solidFill>
            <a:srgbClr val="E6E6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pic>
        <p:nvPicPr>
          <p:cNvPr id="12801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163" y="2895600"/>
            <a:ext cx="1350962" cy="130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8017" name="AutoShape 2"/>
          <p:cNvSpPr>
            <a:spLocks noChangeArrowheads="1"/>
          </p:cNvSpPr>
          <p:nvPr/>
        </p:nvSpPr>
        <p:spPr bwMode="auto">
          <a:xfrm>
            <a:off x="4664075" y="2630488"/>
            <a:ext cx="1600200" cy="1741487"/>
          </a:xfrm>
          <a:prstGeom prst="roundRect">
            <a:avLst>
              <a:gd name="adj" fmla="val 97"/>
            </a:avLst>
          </a:prstGeom>
          <a:solidFill>
            <a:srgbClr val="E6E6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pic>
        <p:nvPicPr>
          <p:cNvPr id="12801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5050" y="2759075"/>
            <a:ext cx="1239838" cy="156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8019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2935288"/>
            <a:ext cx="1289050" cy="203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8020" name="AutoShape 20"/>
          <p:cNvSpPr>
            <a:spLocks noChangeArrowheads="1"/>
          </p:cNvSpPr>
          <p:nvPr/>
        </p:nvSpPr>
        <p:spPr bwMode="auto">
          <a:xfrm>
            <a:off x="1052513" y="4432300"/>
            <a:ext cx="977900" cy="138113"/>
          </a:xfrm>
          <a:prstGeom prst="downArrow">
            <a:avLst>
              <a:gd name="adj1" fmla="val 100000"/>
              <a:gd name="adj2" fmla="val 93472"/>
            </a:avLst>
          </a:prstGeom>
          <a:solidFill>
            <a:srgbClr val="000066"/>
          </a:solidFill>
          <a:ln w="936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128021" name="AutoShape 11"/>
          <p:cNvSpPr>
            <a:spLocks noChangeArrowheads="1"/>
          </p:cNvSpPr>
          <p:nvPr/>
        </p:nvSpPr>
        <p:spPr bwMode="auto">
          <a:xfrm>
            <a:off x="3009900" y="4432300"/>
            <a:ext cx="977900" cy="138113"/>
          </a:xfrm>
          <a:prstGeom prst="downArrow">
            <a:avLst>
              <a:gd name="adj1" fmla="val 100000"/>
              <a:gd name="adj2" fmla="val 93472"/>
            </a:avLst>
          </a:prstGeom>
          <a:solidFill>
            <a:srgbClr val="000066"/>
          </a:solidFill>
          <a:ln w="936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128022" name="AutoShape 24"/>
          <p:cNvSpPr>
            <a:spLocks noChangeArrowheads="1"/>
          </p:cNvSpPr>
          <p:nvPr/>
        </p:nvSpPr>
        <p:spPr bwMode="auto">
          <a:xfrm>
            <a:off x="4975225" y="4432300"/>
            <a:ext cx="977900" cy="138113"/>
          </a:xfrm>
          <a:prstGeom prst="downArrow">
            <a:avLst>
              <a:gd name="adj1" fmla="val 100000"/>
              <a:gd name="adj2" fmla="val 93472"/>
            </a:avLst>
          </a:prstGeom>
          <a:solidFill>
            <a:srgbClr val="000066"/>
          </a:solidFill>
          <a:ln w="936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128023" name="AutoShape 18"/>
          <p:cNvSpPr>
            <a:spLocks noChangeArrowheads="1"/>
          </p:cNvSpPr>
          <p:nvPr/>
        </p:nvSpPr>
        <p:spPr bwMode="auto">
          <a:xfrm>
            <a:off x="742950" y="4646613"/>
            <a:ext cx="1600200" cy="533400"/>
          </a:xfrm>
          <a:prstGeom prst="roundRect">
            <a:avLst>
              <a:gd name="adj" fmla="val 296"/>
            </a:avLst>
          </a:prstGeom>
          <a:solidFill>
            <a:srgbClr val="E6E6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128024" name="Text Box 19"/>
          <p:cNvSpPr txBox="1">
            <a:spLocks noChangeArrowheads="1"/>
          </p:cNvSpPr>
          <p:nvPr/>
        </p:nvSpPr>
        <p:spPr bwMode="auto">
          <a:xfrm>
            <a:off x="873125" y="4652963"/>
            <a:ext cx="1366838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2060"/>
                </a:solidFill>
                <a:latin typeface="Droid Sans"/>
              </a:rPr>
              <a:t>MathletFactory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2060"/>
                </a:solidFill>
                <a:latin typeface="Droid Sans"/>
              </a:rPr>
              <a:t>(ClassLib)</a:t>
            </a:r>
            <a:r>
              <a:rPr lang="ar-SA" sz="1400">
                <a:solidFill>
                  <a:srgbClr val="002060"/>
                </a:solidFill>
                <a:latin typeface="Droid Sans"/>
              </a:rPr>
              <a:t>‏</a:t>
            </a:r>
            <a:endParaRPr lang="en-US" sz="1400">
              <a:solidFill>
                <a:srgbClr val="002060"/>
              </a:solidFill>
              <a:latin typeface="Droid Sans"/>
            </a:endParaRPr>
          </a:p>
        </p:txBody>
      </p:sp>
      <p:sp>
        <p:nvSpPr>
          <p:cNvPr id="128025" name="AutoShape 5"/>
          <p:cNvSpPr>
            <a:spLocks noChangeArrowheads="1"/>
          </p:cNvSpPr>
          <p:nvPr/>
        </p:nvSpPr>
        <p:spPr bwMode="auto">
          <a:xfrm>
            <a:off x="2700338" y="4646613"/>
            <a:ext cx="1600200" cy="533400"/>
          </a:xfrm>
          <a:prstGeom prst="roundRect">
            <a:avLst>
              <a:gd name="adj" fmla="val 296"/>
            </a:avLst>
          </a:prstGeom>
          <a:solidFill>
            <a:srgbClr val="E6E6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128026" name="Text Box 9"/>
          <p:cNvSpPr txBox="1">
            <a:spLocks noChangeArrowheads="1"/>
          </p:cNvSpPr>
          <p:nvPr/>
        </p:nvSpPr>
        <p:spPr bwMode="auto">
          <a:xfrm>
            <a:off x="3092450" y="4665663"/>
            <a:ext cx="95567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2060"/>
                </a:solidFill>
                <a:latin typeface="Droid Sans"/>
              </a:rPr>
              <a:t>MathML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2060"/>
                </a:solidFill>
                <a:latin typeface="Droid Sans"/>
              </a:rPr>
              <a:t>converter</a:t>
            </a:r>
          </a:p>
        </p:txBody>
      </p:sp>
      <p:sp>
        <p:nvSpPr>
          <p:cNvPr id="128027" name="AutoShape 22"/>
          <p:cNvSpPr>
            <a:spLocks noChangeArrowheads="1"/>
          </p:cNvSpPr>
          <p:nvPr/>
        </p:nvSpPr>
        <p:spPr bwMode="auto">
          <a:xfrm>
            <a:off x="4664075" y="4646613"/>
            <a:ext cx="1600200" cy="533400"/>
          </a:xfrm>
          <a:prstGeom prst="roundRect">
            <a:avLst>
              <a:gd name="adj" fmla="val 296"/>
            </a:avLst>
          </a:prstGeom>
          <a:solidFill>
            <a:srgbClr val="E6E6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128028" name="Text Box 23"/>
          <p:cNvSpPr txBox="1">
            <a:spLocks noChangeArrowheads="1"/>
          </p:cNvSpPr>
          <p:nvPr/>
        </p:nvSpPr>
        <p:spPr bwMode="auto">
          <a:xfrm>
            <a:off x="5057775" y="4665663"/>
            <a:ext cx="95567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2060"/>
                </a:solidFill>
                <a:latin typeface="Droid Sans"/>
              </a:rPr>
              <a:t>XML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2060"/>
                </a:solidFill>
                <a:latin typeface="Droid Sans"/>
              </a:rPr>
              <a:t>converter</a:t>
            </a:r>
          </a:p>
        </p:txBody>
      </p:sp>
      <p:sp>
        <p:nvSpPr>
          <p:cNvPr id="128029" name="AutoShape 3"/>
          <p:cNvSpPr>
            <a:spLocks noChangeArrowheads="1"/>
          </p:cNvSpPr>
          <p:nvPr/>
        </p:nvSpPr>
        <p:spPr bwMode="auto">
          <a:xfrm>
            <a:off x="762000" y="5486400"/>
            <a:ext cx="7510463" cy="1022350"/>
          </a:xfrm>
          <a:prstGeom prst="flowChartMagneticDisk">
            <a:avLst/>
          </a:prstGeom>
          <a:solidFill>
            <a:srgbClr val="000066">
              <a:alpha val="50195"/>
            </a:srgbClr>
          </a:solidFill>
          <a:ln w="936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128030" name="Text Box 32"/>
          <p:cNvSpPr txBox="1">
            <a:spLocks noChangeArrowheads="1"/>
          </p:cNvSpPr>
          <p:nvPr/>
        </p:nvSpPr>
        <p:spPr bwMode="auto">
          <a:xfrm>
            <a:off x="2624138" y="5857875"/>
            <a:ext cx="4219575" cy="574675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2060"/>
                </a:solidFill>
                <a:latin typeface="Droid Sans"/>
              </a:rPr>
              <a:t>multimedia data base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2060"/>
                </a:solidFill>
                <a:latin typeface="Droid Sans"/>
              </a:rPr>
              <a:t>(XML, MathML, latex, applets, images, flash, audio)</a:t>
            </a:r>
            <a:r>
              <a:rPr lang="ar-SA" sz="1400">
                <a:solidFill>
                  <a:srgbClr val="002060"/>
                </a:solidFill>
                <a:latin typeface="Droid Sans"/>
              </a:rPr>
              <a:t>‏</a:t>
            </a:r>
            <a:endParaRPr lang="en-US" sz="1400">
              <a:solidFill>
                <a:srgbClr val="002060"/>
              </a:solidFill>
              <a:latin typeface="Droid Sans"/>
            </a:endParaRPr>
          </a:p>
        </p:txBody>
      </p:sp>
      <p:sp>
        <p:nvSpPr>
          <p:cNvPr id="128031" name="AutoShape 15"/>
          <p:cNvSpPr>
            <a:spLocks noChangeArrowheads="1"/>
          </p:cNvSpPr>
          <p:nvPr/>
        </p:nvSpPr>
        <p:spPr bwMode="auto">
          <a:xfrm>
            <a:off x="1052513" y="5224463"/>
            <a:ext cx="977900" cy="138112"/>
          </a:xfrm>
          <a:prstGeom prst="downArrow">
            <a:avLst>
              <a:gd name="adj1" fmla="val 100000"/>
              <a:gd name="adj2" fmla="val 93472"/>
            </a:avLst>
          </a:prstGeom>
          <a:solidFill>
            <a:srgbClr val="000066"/>
          </a:solidFill>
          <a:ln w="936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128032" name="AutoShape 10"/>
          <p:cNvSpPr>
            <a:spLocks noChangeArrowheads="1"/>
          </p:cNvSpPr>
          <p:nvPr/>
        </p:nvSpPr>
        <p:spPr bwMode="auto">
          <a:xfrm>
            <a:off x="3009900" y="5224463"/>
            <a:ext cx="977900" cy="138112"/>
          </a:xfrm>
          <a:prstGeom prst="downArrow">
            <a:avLst>
              <a:gd name="adj1" fmla="val 100000"/>
              <a:gd name="adj2" fmla="val 93472"/>
            </a:avLst>
          </a:prstGeom>
          <a:solidFill>
            <a:srgbClr val="000066"/>
          </a:solidFill>
          <a:ln w="936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128033" name="AutoShape 21"/>
          <p:cNvSpPr>
            <a:spLocks noChangeArrowheads="1"/>
          </p:cNvSpPr>
          <p:nvPr/>
        </p:nvSpPr>
        <p:spPr bwMode="auto">
          <a:xfrm>
            <a:off x="4975225" y="5224463"/>
            <a:ext cx="977900" cy="138112"/>
          </a:xfrm>
          <a:prstGeom prst="downArrow">
            <a:avLst>
              <a:gd name="adj1" fmla="val 100000"/>
              <a:gd name="adj2" fmla="val 93472"/>
            </a:avLst>
          </a:prstGeom>
          <a:solidFill>
            <a:srgbClr val="000066"/>
          </a:solidFill>
          <a:ln w="936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128034" name="AutoShape 30"/>
          <p:cNvSpPr>
            <a:spLocks noChangeArrowheads="1"/>
          </p:cNvSpPr>
          <p:nvPr/>
        </p:nvSpPr>
        <p:spPr bwMode="auto">
          <a:xfrm flipV="1">
            <a:off x="6965950" y="5208588"/>
            <a:ext cx="977900" cy="138112"/>
          </a:xfrm>
          <a:prstGeom prst="downArrow">
            <a:avLst>
              <a:gd name="adj1" fmla="val 100000"/>
              <a:gd name="adj2" fmla="val 93472"/>
            </a:avLst>
          </a:prstGeom>
          <a:solidFill>
            <a:srgbClr val="000066"/>
          </a:solidFill>
          <a:ln w="936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Inhaltsplatzhalter 2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r>
              <a:rPr lang="en-US" sz="2200" smtClean="0"/>
              <a:t>open licensing model</a:t>
            </a:r>
          </a:p>
          <a:p>
            <a:pPr>
              <a:buFont typeface="Arial" charset="0"/>
              <a:buNone/>
            </a:pPr>
            <a:r>
              <a:rPr lang="en-US" sz="2200" smtClean="0"/>
              <a:t>	platform + applets: </a:t>
            </a:r>
          </a:p>
          <a:p>
            <a:pPr>
              <a:buFont typeface="Arial" charset="0"/>
              <a:buNone/>
            </a:pPr>
            <a:r>
              <a:rPr lang="en-US" sz="2200" smtClean="0"/>
              <a:t>	content: </a:t>
            </a:r>
          </a:p>
          <a:p>
            <a:r>
              <a:rPr lang="en-US" sz="2200" smtClean="0"/>
              <a:t>open, extendable  system architecture </a:t>
            </a:r>
          </a:p>
          <a:p>
            <a:pPr>
              <a:buFont typeface="Arial" charset="0"/>
              <a:buNone/>
            </a:pPr>
            <a:r>
              <a:rPr lang="en-US" sz="2200" smtClean="0"/>
              <a:t>	e.g. integration into Learning-Management-System Moodle (ETH-Zürich)</a:t>
            </a:r>
          </a:p>
          <a:p>
            <a:r>
              <a:rPr lang="en-US" sz="2200" smtClean="0"/>
              <a:t>open content data base </a:t>
            </a:r>
          </a:p>
          <a:p>
            <a:pPr>
              <a:buFont typeface="Arial" charset="0"/>
              <a:buNone/>
            </a:pPr>
            <a:r>
              <a:rPr lang="en-US" sz="2200" smtClean="0"/>
              <a:t>	integration of content from other projects</a:t>
            </a:r>
            <a:r>
              <a:rPr lang="ar-SA" sz="2200" smtClean="0">
                <a:cs typeface="Arial" charset="0"/>
              </a:rPr>
              <a:t>‏</a:t>
            </a:r>
            <a:endParaRPr lang="en-US" sz="2200" smtClean="0"/>
          </a:p>
          <a:p>
            <a:pPr>
              <a:buFont typeface="Arial" charset="0"/>
              <a:buNone/>
            </a:pPr>
            <a:r>
              <a:rPr lang="en-US" sz="2200" smtClean="0"/>
              <a:t> 	integration of MUMIE-content into other projects. </a:t>
            </a:r>
          </a:p>
          <a:p>
            <a:pPr>
              <a:buFont typeface="Arial" charset="0"/>
              <a:buNone/>
            </a:pPr>
            <a:endParaRPr lang="en-US" sz="2200" smtClean="0"/>
          </a:p>
          <a:p>
            <a:pPr>
              <a:buFont typeface="Arial" charset="0"/>
              <a:buNone/>
            </a:pPr>
            <a:r>
              <a:rPr lang="en-US" sz="2200" smtClean="0"/>
              <a:t>Open Source: optimal for academic environment</a:t>
            </a:r>
          </a:p>
          <a:p>
            <a:pPr>
              <a:buFont typeface="Arial" charset="0"/>
              <a:buNone/>
            </a:pPr>
            <a:r>
              <a:rPr lang="en-US" sz="2200" smtClean="0"/>
              <a:t>	flexible, cheep but not for free! </a:t>
            </a:r>
          </a:p>
          <a:p>
            <a:pPr>
              <a:buFont typeface="Arial" charset="0"/>
              <a:buNone/>
            </a:pPr>
            <a:r>
              <a:rPr lang="en-US" sz="2200" smtClean="0"/>
              <a:t>	LinAlg: MUMIE-corrections ~ 45 Teaching assistents (60h)</a:t>
            </a:r>
          </a:p>
          <a:p>
            <a:pPr>
              <a:buFont typeface="Arial" charset="0"/>
              <a:buNone/>
            </a:pPr>
            <a:endParaRPr lang="en-US" sz="2200" smtClean="0"/>
          </a:p>
          <a:p>
            <a:pPr>
              <a:buFont typeface="Arial" charset="0"/>
              <a:buNone/>
            </a:pPr>
            <a:endParaRPr lang="en-US" sz="2200" smtClean="0"/>
          </a:p>
          <a:p>
            <a:pPr>
              <a:buFont typeface="Arial" charset="0"/>
              <a:buNone/>
            </a:pPr>
            <a:r>
              <a:rPr lang="ar-SA" sz="2200" smtClean="0">
                <a:cs typeface="Arial" charset="0"/>
              </a:rPr>
              <a:t>‏</a:t>
            </a:r>
            <a:endParaRPr lang="en-US" sz="2200" smtClean="0"/>
          </a:p>
          <a:p>
            <a:endParaRPr lang="en-US" sz="2200" smtClean="0"/>
          </a:p>
        </p:txBody>
      </p:sp>
      <p:sp>
        <p:nvSpPr>
          <p:cNvPr id="130051" name="Titel 1"/>
          <p:cNvSpPr>
            <a:spLocks/>
          </p:cNvSpPr>
          <p:nvPr/>
        </p:nvSpPr>
        <p:spPr bwMode="auto">
          <a:xfrm>
            <a:off x="2268538" y="6165850"/>
            <a:ext cx="5683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>
                <a:solidFill>
                  <a:schemeClr val="tx1"/>
                </a:solidFill>
                <a:latin typeface="Droid Sans"/>
              </a:rPr>
              <a:t>March 21, 2013, 3TU HBO schakelprogramma</a:t>
            </a:r>
          </a:p>
        </p:txBody>
      </p:sp>
      <p:sp>
        <p:nvSpPr>
          <p:cNvPr id="130052" name="Titel 1"/>
          <p:cNvSpPr>
            <a:spLocks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700">
                <a:solidFill>
                  <a:schemeClr val="tx1"/>
                </a:solidFill>
                <a:latin typeface="Droid Sans"/>
              </a:rPr>
              <a:t>Open Content – Open Platform</a:t>
            </a:r>
            <a:endParaRPr lang="de-DE" sz="2700">
              <a:solidFill>
                <a:schemeClr val="tx1"/>
              </a:solidFill>
              <a:latin typeface="Droid Sans"/>
            </a:endParaRPr>
          </a:p>
        </p:txBody>
      </p:sp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341438"/>
            <a:ext cx="1138238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989138"/>
            <a:ext cx="1671638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Inhaltsplatzhalter 2"/>
          <p:cNvSpPr>
            <a:spLocks noGrp="1"/>
          </p:cNvSpPr>
          <p:nvPr>
            <p:ph idx="4294967295"/>
          </p:nvPr>
        </p:nvSpPr>
        <p:spPr>
          <a:xfrm>
            <a:off x="395288" y="3644900"/>
            <a:ext cx="4032250" cy="1689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200" smtClean="0"/>
              <a:t>professional services for open</a:t>
            </a:r>
          </a:p>
          <a:p>
            <a:pPr>
              <a:buFont typeface="Arial" charset="0"/>
              <a:buNone/>
            </a:pPr>
            <a:r>
              <a:rPr lang="en-US" sz="2200" smtClean="0"/>
              <a:t>source community:</a:t>
            </a:r>
          </a:p>
          <a:p>
            <a:endParaRPr lang="en-US" sz="2200" smtClean="0"/>
          </a:p>
        </p:txBody>
      </p:sp>
      <p:sp>
        <p:nvSpPr>
          <p:cNvPr id="132099" name="Titel 1"/>
          <p:cNvSpPr>
            <a:spLocks/>
          </p:cNvSpPr>
          <p:nvPr/>
        </p:nvSpPr>
        <p:spPr bwMode="auto">
          <a:xfrm>
            <a:off x="2268538" y="6165850"/>
            <a:ext cx="5683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>
                <a:solidFill>
                  <a:schemeClr val="tx1"/>
                </a:solidFill>
                <a:latin typeface="Droid Sans"/>
              </a:rPr>
              <a:t>March 21, 2013, 3TU HBO schakelprogramma</a:t>
            </a:r>
          </a:p>
        </p:txBody>
      </p:sp>
      <p:sp>
        <p:nvSpPr>
          <p:cNvPr id="132100" name="Titel 1"/>
          <p:cNvSpPr>
            <a:spLocks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700">
                <a:solidFill>
                  <a:schemeClr val="tx1"/>
                </a:solidFill>
                <a:latin typeface="Droid Sans"/>
              </a:rPr>
              <a:t>MUMIE  Community </a:t>
            </a:r>
          </a:p>
        </p:txBody>
      </p:sp>
      <p:grpSp>
        <p:nvGrpSpPr>
          <p:cNvPr id="132102" name="Group 2"/>
          <p:cNvGrpSpPr>
            <a:grpSpLocks/>
          </p:cNvGrpSpPr>
          <p:nvPr/>
        </p:nvGrpSpPr>
        <p:grpSpPr bwMode="auto">
          <a:xfrm>
            <a:off x="2071688" y="1447800"/>
            <a:ext cx="3851275" cy="1865313"/>
            <a:chOff x="1305" y="912"/>
            <a:chExt cx="2426" cy="1175"/>
          </a:xfrm>
        </p:grpSpPr>
        <p:pic>
          <p:nvPicPr>
            <p:cNvPr id="13210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96" y="1589"/>
              <a:ext cx="335" cy="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210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5" y="1187"/>
              <a:ext cx="967" cy="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210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00" y="1550"/>
              <a:ext cx="437" cy="4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2106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87" y="1634"/>
              <a:ext cx="804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2107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84" y="912"/>
              <a:ext cx="423" cy="3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3210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4437063"/>
            <a:ext cx="2651125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2109" name="Inhaltsplatzhalter 2"/>
          <p:cNvSpPr>
            <a:spLocks/>
          </p:cNvSpPr>
          <p:nvPr/>
        </p:nvSpPr>
        <p:spPr bwMode="auto">
          <a:xfrm>
            <a:off x="4500563" y="3716338"/>
            <a:ext cx="40322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2200">
                <a:solidFill>
                  <a:schemeClr val="tx1"/>
                </a:solidFill>
                <a:latin typeface="Droid Sans"/>
              </a:rPr>
              <a:t>open source ommunity tools :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tx1"/>
                </a:solidFill>
                <a:latin typeface="Droid Sans"/>
              </a:rPr>
              <a:t> development repository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tx1"/>
                </a:solidFill>
                <a:latin typeface="Droid Sans"/>
              </a:rPr>
              <a:t> wiki and forum 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chemeClr val="tx1"/>
              </a:solidFill>
              <a:latin typeface="Droid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200" smtClean="0"/>
              <a:t>Consortium:</a:t>
            </a:r>
          </a:p>
          <a:p>
            <a:r>
              <a:rPr lang="en-US" sz="2200" smtClean="0"/>
              <a:t>Delft University of Technology</a:t>
            </a:r>
          </a:p>
          <a:p>
            <a:r>
              <a:rPr lang="en-US" sz="2200" smtClean="0"/>
              <a:t>Kungliga Tekniska Högskolan</a:t>
            </a:r>
          </a:p>
          <a:p>
            <a:r>
              <a:rPr lang="en-US" sz="2200" smtClean="0"/>
              <a:t>Aalto University				http://www.s3m2.eu/</a:t>
            </a:r>
          </a:p>
          <a:p>
            <a:r>
              <a:rPr lang="en-US" sz="2200" smtClean="0"/>
              <a:t>Technische Universität Berlin</a:t>
            </a:r>
          </a:p>
          <a:p>
            <a:r>
              <a:rPr lang="en-US" sz="2200" smtClean="0"/>
              <a:t>integral-learning GmbH, Berlin</a:t>
            </a:r>
          </a:p>
          <a:p>
            <a:endParaRPr lang="en-US" sz="2200" smtClean="0"/>
          </a:p>
        </p:txBody>
      </p:sp>
      <p:sp>
        <p:nvSpPr>
          <p:cNvPr id="136195" name="Titel 1"/>
          <p:cNvSpPr>
            <a:spLocks/>
          </p:cNvSpPr>
          <p:nvPr/>
        </p:nvSpPr>
        <p:spPr bwMode="auto">
          <a:xfrm>
            <a:off x="2268538" y="6165850"/>
            <a:ext cx="5683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>
                <a:solidFill>
                  <a:schemeClr val="tx1"/>
                </a:solidFill>
                <a:latin typeface="Droid Sans"/>
              </a:rPr>
              <a:t>March 21, 2013, 3TU HBO schakelprogramma</a:t>
            </a:r>
          </a:p>
        </p:txBody>
      </p:sp>
      <p:sp>
        <p:nvSpPr>
          <p:cNvPr id="136196" name="Titel 1"/>
          <p:cNvSpPr>
            <a:spLocks/>
          </p:cNvSpPr>
          <p:nvPr/>
        </p:nvSpPr>
        <p:spPr bwMode="auto">
          <a:xfrm>
            <a:off x="179388" y="274638"/>
            <a:ext cx="8964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700">
                <a:solidFill>
                  <a:schemeClr val="tx1"/>
                </a:solidFill>
                <a:latin typeface="Droid Sans"/>
              </a:rPr>
              <a:t> Support Successful Student Mobility with MUMIE (S3M2) an EU project using web-based bridge courses. </a:t>
            </a:r>
            <a:endParaRPr lang="de-DE" sz="2700">
              <a:solidFill>
                <a:schemeClr val="tx1"/>
              </a:solidFill>
              <a:latin typeface="Droid Sans"/>
            </a:endParaRPr>
          </a:p>
        </p:txBody>
      </p:sp>
      <p:pic>
        <p:nvPicPr>
          <p:cNvPr id="136199" name="Picture 7" descr="http://www.s3m2.eu/wp/wp-content/themes/s3m2/images/st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02088"/>
            <a:ext cx="8755062" cy="285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itel 1"/>
          <p:cNvSpPr>
            <a:spLocks/>
          </p:cNvSpPr>
          <p:nvPr/>
        </p:nvSpPr>
        <p:spPr bwMode="auto">
          <a:xfrm>
            <a:off x="2268538" y="6165850"/>
            <a:ext cx="5683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>
                <a:solidFill>
                  <a:schemeClr val="tx1"/>
                </a:solidFill>
                <a:latin typeface="Droid Sans"/>
              </a:rPr>
              <a:t>March 21, 2013, 3TU HBO schakelprogramma</a:t>
            </a:r>
          </a:p>
        </p:txBody>
      </p:sp>
      <p:sp>
        <p:nvSpPr>
          <p:cNvPr id="134148" name="Titel 1"/>
          <p:cNvSpPr>
            <a:spLocks/>
          </p:cNvSpPr>
          <p:nvPr/>
        </p:nvSpPr>
        <p:spPr bwMode="auto">
          <a:xfrm>
            <a:off x="0" y="26035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700">
                <a:solidFill>
                  <a:schemeClr val="tx1"/>
                </a:solidFill>
                <a:latin typeface="Droid Sans"/>
              </a:rPr>
              <a:t>Questions</a:t>
            </a:r>
            <a:endParaRPr lang="de-DE" sz="2700">
              <a:solidFill>
                <a:schemeClr val="tx1"/>
              </a:solidFill>
              <a:latin typeface="Droid Sans"/>
            </a:endParaRPr>
          </a:p>
        </p:txBody>
      </p:sp>
      <p:pic>
        <p:nvPicPr>
          <p:cNvPr id="1341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844675"/>
            <a:ext cx="3111500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el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283450" cy="868363"/>
          </a:xfrm>
        </p:spPr>
        <p:txBody>
          <a:bodyPr/>
          <a:lstStyle/>
          <a:p>
            <a:r>
              <a:rPr lang="de-DE" sz="2700" smtClean="0"/>
              <a:t>Results</a:t>
            </a:r>
          </a:p>
        </p:txBody>
      </p:sp>
      <p:sp>
        <p:nvSpPr>
          <p:cNvPr id="11268" name="Titel 1"/>
          <p:cNvSpPr>
            <a:spLocks/>
          </p:cNvSpPr>
          <p:nvPr/>
        </p:nvSpPr>
        <p:spPr bwMode="auto">
          <a:xfrm>
            <a:off x="2268538" y="6165850"/>
            <a:ext cx="5683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>
                <a:solidFill>
                  <a:schemeClr val="tx1"/>
                </a:solidFill>
                <a:latin typeface="Droid Sans"/>
              </a:rPr>
              <a:t>March 21, 2013, 3TU HBO schakelprogramma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412875"/>
            <a:ext cx="67437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24400"/>
            <a:ext cx="875347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941388"/>
          </a:xfrm>
        </p:spPr>
        <p:txBody>
          <a:bodyPr/>
          <a:lstStyle/>
          <a:p>
            <a:r>
              <a:rPr lang="en-US" sz="2700" smtClean="0"/>
              <a:t>MUMIE supports a broad variety of pedagogical concepts </a:t>
            </a:r>
            <a:br>
              <a:rPr lang="en-US" sz="2700" smtClean="0"/>
            </a:br>
            <a:endParaRPr lang="de-DE" sz="2700" smtClean="0"/>
          </a:p>
        </p:txBody>
      </p:sp>
      <p:grpSp>
        <p:nvGrpSpPr>
          <p:cNvPr id="94229" name="Group 21"/>
          <p:cNvGrpSpPr>
            <a:grpSpLocks/>
          </p:cNvGrpSpPr>
          <p:nvPr/>
        </p:nvGrpSpPr>
        <p:grpSpPr bwMode="auto">
          <a:xfrm>
            <a:off x="142875" y="1481138"/>
            <a:ext cx="5159375" cy="3529012"/>
            <a:chOff x="90" y="933"/>
            <a:chExt cx="3250" cy="2223"/>
          </a:xfrm>
        </p:grpSpPr>
        <p:sp>
          <p:nvSpPr>
            <p:cNvPr id="94230" name="Rectangle 11"/>
            <p:cNvSpPr>
              <a:spLocks noChangeArrowheads="1"/>
            </p:cNvSpPr>
            <p:nvPr/>
          </p:nvSpPr>
          <p:spPr bwMode="auto">
            <a:xfrm>
              <a:off x="138" y="933"/>
              <a:ext cx="1807" cy="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GB" sz="1800" b="1">
                  <a:solidFill>
                    <a:srgbClr val="072159"/>
                  </a:solidFill>
                  <a:latin typeface="Droid Sans"/>
                </a:rPr>
                <a:t>Interactive  Script</a:t>
              </a:r>
              <a:r>
                <a:rPr lang="en-GB" sz="2000" b="1">
                  <a:solidFill>
                    <a:srgbClr val="072159"/>
                  </a:solidFill>
                  <a:latin typeface="Droid Sans"/>
                </a:rPr>
                <a:t>  </a:t>
              </a:r>
            </a:p>
          </p:txBody>
        </p:sp>
        <p:pic>
          <p:nvPicPr>
            <p:cNvPr id="94231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6" y="1191"/>
              <a:ext cx="701" cy="8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4232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0" y="1671"/>
              <a:ext cx="655" cy="43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</p:pic>
        <p:sp>
          <p:nvSpPr>
            <p:cNvPr id="94233" name="Rectangle 14"/>
            <p:cNvSpPr>
              <a:spLocks noChangeArrowheads="1"/>
            </p:cNvSpPr>
            <p:nvPr/>
          </p:nvSpPr>
          <p:spPr bwMode="auto">
            <a:xfrm>
              <a:off x="2381" y="2205"/>
              <a:ext cx="959" cy="4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GB" sz="1800" b="1">
                  <a:solidFill>
                    <a:srgbClr val="072159"/>
                  </a:solidFill>
                  <a:latin typeface="Droid Sans"/>
                </a:rPr>
                <a:t>Learner </a:t>
              </a:r>
            </a:p>
            <a:p>
              <a:pPr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GB" sz="1800" b="1">
                  <a:solidFill>
                    <a:srgbClr val="072159"/>
                  </a:solidFill>
                  <a:latin typeface="Droid Sans"/>
                </a:rPr>
                <a:t>Centred  </a:t>
              </a:r>
            </a:p>
          </p:txBody>
        </p:sp>
        <p:pic>
          <p:nvPicPr>
            <p:cNvPr id="94234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42" y="1863"/>
              <a:ext cx="915" cy="10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4235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8" y="2116"/>
              <a:ext cx="1103" cy="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4236" name="Rectangle 17"/>
            <p:cNvSpPr>
              <a:spLocks noChangeArrowheads="1"/>
            </p:cNvSpPr>
            <p:nvPr/>
          </p:nvSpPr>
          <p:spPr bwMode="auto">
            <a:xfrm>
              <a:off x="90" y="2925"/>
              <a:ext cx="1217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72159"/>
                  </a:solidFill>
                  <a:latin typeface="Droid Sans"/>
                </a:rPr>
                <a:t>Visualisation</a:t>
              </a:r>
            </a:p>
          </p:txBody>
        </p:sp>
      </p:grpSp>
      <p:pic>
        <p:nvPicPr>
          <p:cNvPr id="94237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89275" y="4692650"/>
            <a:ext cx="2840038" cy="216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4238" name="Text Box 19"/>
          <p:cNvSpPr txBox="1">
            <a:spLocks noChangeArrowheads="1"/>
          </p:cNvSpPr>
          <p:nvPr/>
        </p:nvSpPr>
        <p:spPr bwMode="auto">
          <a:xfrm>
            <a:off x="1382713" y="5715000"/>
            <a:ext cx="17684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72159"/>
                </a:solidFill>
                <a:latin typeface="Droid Sans"/>
              </a:rPr>
              <a:t>Multimedia DB</a:t>
            </a:r>
          </a:p>
        </p:txBody>
      </p:sp>
      <p:grpSp>
        <p:nvGrpSpPr>
          <p:cNvPr id="94239" name="Group 2"/>
          <p:cNvGrpSpPr>
            <a:grpSpLocks/>
          </p:cNvGrpSpPr>
          <p:nvPr/>
        </p:nvGrpSpPr>
        <p:grpSpPr bwMode="auto">
          <a:xfrm>
            <a:off x="3879850" y="1214438"/>
            <a:ext cx="2943225" cy="1935162"/>
            <a:chOff x="2444" y="765"/>
            <a:chExt cx="1854" cy="1219"/>
          </a:xfrm>
        </p:grpSpPr>
        <p:sp>
          <p:nvSpPr>
            <p:cNvPr id="94240" name="Rectangle 3"/>
            <p:cNvSpPr>
              <a:spLocks noChangeArrowheads="1"/>
            </p:cNvSpPr>
            <p:nvPr/>
          </p:nvSpPr>
          <p:spPr bwMode="auto">
            <a:xfrm>
              <a:off x="2444" y="765"/>
              <a:ext cx="1854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72159"/>
                  </a:solidFill>
                  <a:latin typeface="Droid Sans"/>
                </a:rPr>
                <a:t>Blackboard  + Multimedia</a:t>
              </a:r>
            </a:p>
          </p:txBody>
        </p:sp>
        <p:pic>
          <p:nvPicPr>
            <p:cNvPr id="94241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28" y="1227"/>
              <a:ext cx="959" cy="7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94242" name="Group 5"/>
          <p:cNvGrpSpPr>
            <a:grpSpLocks/>
          </p:cNvGrpSpPr>
          <p:nvPr/>
        </p:nvGrpSpPr>
        <p:grpSpPr bwMode="auto">
          <a:xfrm>
            <a:off x="5715000" y="1644650"/>
            <a:ext cx="3503613" cy="4211638"/>
            <a:chOff x="3600" y="1036"/>
            <a:chExt cx="2207" cy="2653"/>
          </a:xfrm>
        </p:grpSpPr>
        <p:sp>
          <p:nvSpPr>
            <p:cNvPr id="94243" name="Rectangle 6"/>
            <p:cNvSpPr>
              <a:spLocks noChangeArrowheads="1"/>
            </p:cNvSpPr>
            <p:nvPr/>
          </p:nvSpPr>
          <p:spPr bwMode="auto">
            <a:xfrm>
              <a:off x="3600" y="3149"/>
              <a:ext cx="2207" cy="5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GB" sz="1800" b="1">
                  <a:solidFill>
                    <a:srgbClr val="072159"/>
                  </a:solidFill>
                  <a:latin typeface="Droid Sans"/>
                </a:rPr>
                <a:t>personalized, automatically corrected home work with  demo + training</a:t>
              </a:r>
            </a:p>
          </p:txBody>
        </p:sp>
        <p:pic>
          <p:nvPicPr>
            <p:cNvPr id="94244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76" y="1470"/>
              <a:ext cx="1487" cy="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4245" name="Rectangle 8"/>
            <p:cNvSpPr>
              <a:spLocks noChangeArrowheads="1"/>
            </p:cNvSpPr>
            <p:nvPr/>
          </p:nvSpPr>
          <p:spPr bwMode="auto">
            <a:xfrm>
              <a:off x="4330" y="1036"/>
              <a:ext cx="1202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72159"/>
                  </a:solidFill>
                  <a:latin typeface="Droid Sans"/>
                </a:rPr>
                <a:t>Teamwork -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72159"/>
                  </a:solidFill>
                  <a:latin typeface="Droid Sans"/>
                </a:rPr>
                <a:t>Tutor  is  Coach</a:t>
              </a:r>
            </a:p>
          </p:txBody>
        </p:sp>
        <p:pic>
          <p:nvPicPr>
            <p:cNvPr id="94246" name="Picture 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84" y="2329"/>
              <a:ext cx="815" cy="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507412" cy="1143000"/>
          </a:xfrm>
        </p:spPr>
        <p:txBody>
          <a:bodyPr/>
          <a:lstStyle/>
          <a:p>
            <a:r>
              <a:rPr lang="en-US" sz="2700" smtClean="0"/>
              <a:t>MUMIE: Integrated in regular teaching</a:t>
            </a:r>
            <a:endParaRPr lang="de-DE" sz="2700" smtClean="0"/>
          </a:p>
        </p:txBody>
      </p:sp>
      <p:sp>
        <p:nvSpPr>
          <p:cNvPr id="96259" name="Inhaltsplatzhalter 2"/>
          <p:cNvSpPr>
            <a:spLocks noGrp="1"/>
          </p:cNvSpPr>
          <p:nvPr>
            <p:ph idx="4294967295"/>
          </p:nvPr>
        </p:nvSpPr>
        <p:spPr>
          <a:xfrm>
            <a:off x="1116013" y="908050"/>
            <a:ext cx="8229600" cy="4525963"/>
          </a:xfrm>
        </p:spPr>
        <p:txBody>
          <a:bodyPr/>
          <a:lstStyle/>
          <a:p>
            <a:r>
              <a:rPr lang="en-US" sz="2200" smtClean="0"/>
              <a:t>Linear Algebra for Engineers: Blended learning</a:t>
            </a:r>
          </a:p>
          <a:p>
            <a:r>
              <a:rPr lang="en-US" sz="2200" smtClean="0"/>
              <a:t>COMA –  Computer oriented Mathematics: Blended learning</a:t>
            </a:r>
          </a:p>
          <a:p>
            <a:r>
              <a:rPr lang="en-US" sz="2200" smtClean="0"/>
              <a:t>GLET   –  Foundations of Electrical Engineering: Supplementary Material</a:t>
            </a:r>
          </a:p>
          <a:p>
            <a:r>
              <a:rPr lang="en-US" sz="2200" smtClean="0"/>
              <a:t>Self Assessment Test</a:t>
            </a:r>
          </a:p>
        </p:txBody>
      </p:sp>
      <p:sp>
        <p:nvSpPr>
          <p:cNvPr id="96260" name="Titel 1"/>
          <p:cNvSpPr>
            <a:spLocks/>
          </p:cNvSpPr>
          <p:nvPr/>
        </p:nvSpPr>
        <p:spPr bwMode="auto">
          <a:xfrm>
            <a:off x="2268538" y="6165850"/>
            <a:ext cx="5683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>
                <a:solidFill>
                  <a:schemeClr val="tx1"/>
                </a:solidFill>
                <a:latin typeface="Droid Sans"/>
              </a:rPr>
              <a:t>March 21, 2013, 3TU HBO schakelprogramma</a:t>
            </a:r>
          </a:p>
        </p:txBody>
      </p:sp>
      <p:pic>
        <p:nvPicPr>
          <p:cNvPr id="962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916113"/>
            <a:ext cx="839788" cy="563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6262" name="Inhaltsplatzhalter 2"/>
          <p:cNvSpPr>
            <a:spLocks/>
          </p:cNvSpPr>
          <p:nvPr/>
        </p:nvSpPr>
        <p:spPr bwMode="auto">
          <a:xfrm>
            <a:off x="3001963" y="3284538"/>
            <a:ext cx="61420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tx1"/>
                </a:solidFill>
                <a:latin typeface="Droid Sans"/>
              </a:rPr>
              <a:t>Linear Algebra  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tx1"/>
                </a:solidFill>
                <a:latin typeface="Droid Sans"/>
              </a:rPr>
              <a:t>Analysis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tx1"/>
                </a:solidFill>
                <a:latin typeface="Droid Sans"/>
              </a:rPr>
              <a:t>Several other courses </a:t>
            </a:r>
          </a:p>
        </p:txBody>
      </p:sp>
      <p:pic>
        <p:nvPicPr>
          <p:cNvPr id="9626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2673350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6264" name="Inhaltsplatzhalter 2"/>
          <p:cNvSpPr>
            <a:spLocks/>
          </p:cNvSpPr>
          <p:nvPr/>
        </p:nvSpPr>
        <p:spPr bwMode="auto">
          <a:xfrm>
            <a:off x="1042988" y="4724400"/>
            <a:ext cx="61420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tx1"/>
                </a:solidFill>
                <a:latin typeface="Droid Sans"/>
              </a:rPr>
              <a:t>Introductory Course 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tx1"/>
                </a:solidFill>
                <a:latin typeface="Droid Sans"/>
              </a:rPr>
              <a:t>Complex Numbers 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chemeClr val="tx1"/>
              </a:solidFill>
              <a:latin typeface="Droid Sans"/>
            </a:endParaRPr>
          </a:p>
        </p:txBody>
      </p:sp>
      <p:pic>
        <p:nvPicPr>
          <p:cNvPr id="9626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797425"/>
            <a:ext cx="533400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2700" smtClean="0"/>
              <a:t>The pedagogical concept TuMult</a:t>
            </a:r>
            <a:br>
              <a:rPr lang="de-DE" sz="2700" smtClean="0"/>
            </a:br>
            <a:endParaRPr lang="de-DE" sz="2700" smtClean="0"/>
          </a:p>
        </p:txBody>
      </p:sp>
      <p:sp>
        <p:nvSpPr>
          <p:cNvPr id="98308" name="Titel 1"/>
          <p:cNvSpPr>
            <a:spLocks/>
          </p:cNvSpPr>
          <p:nvPr/>
        </p:nvSpPr>
        <p:spPr bwMode="auto">
          <a:xfrm>
            <a:off x="2268538" y="6165850"/>
            <a:ext cx="5683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>
                <a:solidFill>
                  <a:schemeClr val="tx1"/>
                </a:solidFill>
                <a:latin typeface="Droid Sans"/>
              </a:rPr>
              <a:t>March 21, 2013, 3TU HBO schakelprogramma</a:t>
            </a:r>
          </a:p>
        </p:txBody>
      </p:sp>
      <p:grpSp>
        <p:nvGrpSpPr>
          <p:cNvPr id="98309" name="Group 1"/>
          <p:cNvGrpSpPr>
            <a:grpSpLocks/>
          </p:cNvGrpSpPr>
          <p:nvPr/>
        </p:nvGrpSpPr>
        <p:grpSpPr bwMode="auto">
          <a:xfrm>
            <a:off x="1646238" y="696913"/>
            <a:ext cx="5472112" cy="5491162"/>
            <a:chOff x="1036" y="720"/>
            <a:chExt cx="3447" cy="3459"/>
          </a:xfrm>
        </p:grpSpPr>
        <p:sp>
          <p:nvSpPr>
            <p:cNvPr id="98310" name="AutoShape 2"/>
            <p:cNvSpPr>
              <a:spLocks noChangeArrowheads="1"/>
            </p:cNvSpPr>
            <p:nvPr/>
          </p:nvSpPr>
          <p:spPr bwMode="auto">
            <a:xfrm rot="1800000">
              <a:off x="3247" y="1805"/>
              <a:ext cx="1236" cy="1539"/>
            </a:xfrm>
            <a:custGeom>
              <a:avLst/>
              <a:gdLst>
                <a:gd name="T0" fmla="*/ 33303 w 644"/>
                <a:gd name="T1" fmla="*/ 634 h 804"/>
                <a:gd name="T2" fmla="*/ 125947 w 644"/>
                <a:gd name="T3" fmla="*/ 149392 h 804"/>
                <a:gd name="T4" fmla="*/ 152322 w 644"/>
                <a:gd name="T5" fmla="*/ 149392 h 804"/>
                <a:gd name="T6" fmla="*/ 88460 w 644"/>
                <a:gd name="T7" fmla="*/ 183999 h 804"/>
                <a:gd name="T8" fmla="*/ 29998 w 644"/>
                <a:gd name="T9" fmla="*/ 149392 h 804"/>
                <a:gd name="T10" fmla="*/ 56428 w 644"/>
                <a:gd name="T11" fmla="*/ 149392 h 804"/>
                <a:gd name="T12" fmla="*/ 0 w 644"/>
                <a:gd name="T13" fmla="*/ 60088 h 804"/>
                <a:gd name="T14" fmla="*/ 33775 w 644"/>
                <a:gd name="T15" fmla="*/ 0 h 8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4"/>
                <a:gd name="T25" fmla="*/ 0 h 804"/>
                <a:gd name="T26" fmla="*/ 644 w 644"/>
                <a:gd name="T27" fmla="*/ 804 h 8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4" h="804">
                  <a:moveTo>
                    <a:pt x="141" y="3"/>
                  </a:moveTo>
                  <a:cubicBezTo>
                    <a:pt x="419" y="170"/>
                    <a:pt x="525" y="398"/>
                    <a:pt x="533" y="653"/>
                  </a:cubicBezTo>
                  <a:lnTo>
                    <a:pt x="644" y="653"/>
                  </a:lnTo>
                  <a:lnTo>
                    <a:pt x="374" y="804"/>
                  </a:lnTo>
                  <a:lnTo>
                    <a:pt x="127" y="653"/>
                  </a:lnTo>
                  <a:lnTo>
                    <a:pt x="239" y="653"/>
                  </a:lnTo>
                  <a:cubicBezTo>
                    <a:pt x="239" y="517"/>
                    <a:pt x="151" y="326"/>
                    <a:pt x="0" y="263"/>
                  </a:cubicBezTo>
                  <a:lnTo>
                    <a:pt x="143" y="0"/>
                  </a:lnTo>
                </a:path>
              </a:pathLst>
            </a:custGeom>
            <a:solidFill>
              <a:srgbClr val="67AFBD"/>
            </a:solidFill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1" name="AutoShape 3"/>
            <p:cNvSpPr>
              <a:spLocks noChangeArrowheads="1"/>
            </p:cNvSpPr>
            <p:nvPr/>
          </p:nvSpPr>
          <p:spPr bwMode="auto">
            <a:xfrm rot="1800000">
              <a:off x="2501" y="1110"/>
              <a:ext cx="1604" cy="958"/>
            </a:xfrm>
            <a:custGeom>
              <a:avLst/>
              <a:gdLst>
                <a:gd name="T0" fmla="*/ 0 w 105"/>
                <a:gd name="T1" fmla="*/ 2147483647 h 63"/>
                <a:gd name="T2" fmla="*/ 2147483647 w 105"/>
                <a:gd name="T3" fmla="*/ 2147483647 h 63"/>
                <a:gd name="T4" fmla="*/ 2147483647 w 105"/>
                <a:gd name="T5" fmla="*/ 2147483647 h 63"/>
                <a:gd name="T6" fmla="*/ 2147483647 w 105"/>
                <a:gd name="T7" fmla="*/ 2147483647 h 63"/>
                <a:gd name="T8" fmla="*/ 2147483647 w 105"/>
                <a:gd name="T9" fmla="*/ 2147483647 h 63"/>
                <a:gd name="T10" fmla="*/ 2147483647 w 105"/>
                <a:gd name="T11" fmla="*/ 2147483647 h 63"/>
                <a:gd name="T12" fmla="*/ 2147483647 w 105"/>
                <a:gd name="T13" fmla="*/ 2147483647 h 63"/>
                <a:gd name="T14" fmla="*/ 0 w 105"/>
                <a:gd name="T15" fmla="*/ 2147483647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63"/>
                <a:gd name="T26" fmla="*/ 105 w 105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63">
                  <a:moveTo>
                    <a:pt x="0" y="22"/>
                  </a:moveTo>
                  <a:cubicBezTo>
                    <a:pt x="30" y="0"/>
                    <a:pt x="72" y="3"/>
                    <a:pt x="98" y="19"/>
                  </a:cubicBezTo>
                  <a:lnTo>
                    <a:pt x="105" y="7"/>
                  </a:lnTo>
                  <a:lnTo>
                    <a:pt x="105" y="45"/>
                  </a:lnTo>
                  <a:lnTo>
                    <a:pt x="73" y="63"/>
                  </a:lnTo>
                  <a:lnTo>
                    <a:pt x="79" y="51"/>
                  </a:lnTo>
                  <a:cubicBezTo>
                    <a:pt x="58" y="38"/>
                    <a:pt x="31" y="43"/>
                    <a:pt x="18" y="54"/>
                  </a:cubicBezTo>
                  <a:lnTo>
                    <a:pt x="0" y="22"/>
                  </a:lnTo>
                </a:path>
              </a:pathLst>
            </a:custGeom>
            <a:solidFill>
              <a:srgbClr val="67AFBD"/>
            </a:solidFill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2" name="AutoShape 4"/>
            <p:cNvSpPr>
              <a:spLocks noChangeArrowheads="1"/>
            </p:cNvSpPr>
            <p:nvPr/>
          </p:nvSpPr>
          <p:spPr bwMode="auto">
            <a:xfrm rot="1800000">
              <a:off x="1791" y="720"/>
              <a:ext cx="1113" cy="1418"/>
            </a:xfrm>
            <a:custGeom>
              <a:avLst/>
              <a:gdLst>
                <a:gd name="T0" fmla="*/ 2147483647 w 73"/>
                <a:gd name="T1" fmla="*/ 2147483647 h 93"/>
                <a:gd name="T2" fmla="*/ 2147483647 w 73"/>
                <a:gd name="T3" fmla="*/ 2147483647 h 93"/>
                <a:gd name="T4" fmla="*/ 2147483647 w 73"/>
                <a:gd name="T5" fmla="*/ 0 h 93"/>
                <a:gd name="T6" fmla="*/ 2147483647 w 73"/>
                <a:gd name="T7" fmla="*/ 2147483647 h 93"/>
                <a:gd name="T8" fmla="*/ 2147483647 w 73"/>
                <a:gd name="T9" fmla="*/ 2147483647 h 93"/>
                <a:gd name="T10" fmla="*/ 2147483647 w 73"/>
                <a:gd name="T11" fmla="*/ 2147483647 h 93"/>
                <a:gd name="T12" fmla="*/ 2147483647 w 73"/>
                <a:gd name="T13" fmla="*/ 2147483647 h 93"/>
                <a:gd name="T14" fmla="*/ 2147483647 w 73"/>
                <a:gd name="T15" fmla="*/ 2147483647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93"/>
                <a:gd name="T26" fmla="*/ 73 w 73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93">
                  <a:moveTo>
                    <a:pt x="3" y="93"/>
                  </a:moveTo>
                  <a:cubicBezTo>
                    <a:pt x="0" y="60"/>
                    <a:pt x="21" y="26"/>
                    <a:pt x="47" y="11"/>
                  </a:cubicBezTo>
                  <a:lnTo>
                    <a:pt x="40" y="0"/>
                  </a:lnTo>
                  <a:lnTo>
                    <a:pt x="71" y="20"/>
                  </a:lnTo>
                  <a:lnTo>
                    <a:pt x="73" y="55"/>
                  </a:lnTo>
                  <a:lnTo>
                    <a:pt x="66" y="43"/>
                  </a:lnTo>
                  <a:cubicBezTo>
                    <a:pt x="48" y="53"/>
                    <a:pt x="37" y="76"/>
                    <a:pt x="39" y="93"/>
                  </a:cubicBezTo>
                  <a:lnTo>
                    <a:pt x="3" y="93"/>
                  </a:lnTo>
                </a:path>
              </a:pathLst>
            </a:custGeom>
            <a:solidFill>
              <a:srgbClr val="67AFBD"/>
            </a:solidFill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3" name="AutoShape 5"/>
            <p:cNvSpPr>
              <a:spLocks noChangeArrowheads="1"/>
            </p:cNvSpPr>
            <p:nvPr/>
          </p:nvSpPr>
          <p:spPr bwMode="auto">
            <a:xfrm rot="1800000">
              <a:off x="1036" y="1645"/>
              <a:ext cx="1253" cy="1476"/>
            </a:xfrm>
            <a:custGeom>
              <a:avLst/>
              <a:gdLst>
                <a:gd name="T0" fmla="*/ 2147483647 w 82"/>
                <a:gd name="T1" fmla="*/ 2147483647 h 97"/>
                <a:gd name="T2" fmla="*/ 2147483647 w 82"/>
                <a:gd name="T3" fmla="*/ 2147483647 h 97"/>
                <a:gd name="T4" fmla="*/ 0 w 82"/>
                <a:gd name="T5" fmla="*/ 2147483647 h 97"/>
                <a:gd name="T6" fmla="*/ 2147483647 w 82"/>
                <a:gd name="T7" fmla="*/ 0 h 97"/>
                <a:gd name="T8" fmla="*/ 2147483647 w 82"/>
                <a:gd name="T9" fmla="*/ 2147483647 h 97"/>
                <a:gd name="T10" fmla="*/ 2147483647 w 82"/>
                <a:gd name="T11" fmla="*/ 2147483647 h 97"/>
                <a:gd name="T12" fmla="*/ 2147483647 w 82"/>
                <a:gd name="T13" fmla="*/ 2147483647 h 97"/>
                <a:gd name="T14" fmla="*/ 2147483647 w 82"/>
                <a:gd name="T15" fmla="*/ 2147483647 h 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"/>
                <a:gd name="T25" fmla="*/ 0 h 97"/>
                <a:gd name="T26" fmla="*/ 82 w 82"/>
                <a:gd name="T27" fmla="*/ 97 h 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" h="97">
                  <a:moveTo>
                    <a:pt x="64" y="97"/>
                  </a:moveTo>
                  <a:cubicBezTo>
                    <a:pt x="30" y="80"/>
                    <a:pt x="13" y="42"/>
                    <a:pt x="15" y="15"/>
                  </a:cubicBezTo>
                  <a:lnTo>
                    <a:pt x="0" y="15"/>
                  </a:lnTo>
                  <a:lnTo>
                    <a:pt x="33" y="0"/>
                  </a:lnTo>
                  <a:lnTo>
                    <a:pt x="65" y="15"/>
                  </a:lnTo>
                  <a:lnTo>
                    <a:pt x="51" y="15"/>
                  </a:lnTo>
                  <a:cubicBezTo>
                    <a:pt x="51" y="34"/>
                    <a:pt x="63" y="57"/>
                    <a:pt x="82" y="64"/>
                  </a:cubicBezTo>
                  <a:lnTo>
                    <a:pt x="64" y="97"/>
                  </a:lnTo>
                </a:path>
              </a:pathLst>
            </a:custGeom>
            <a:solidFill>
              <a:srgbClr val="67AFBD"/>
            </a:solidFill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4" name="AutoShape 6"/>
            <p:cNvSpPr>
              <a:spLocks noChangeArrowheads="1"/>
            </p:cNvSpPr>
            <p:nvPr/>
          </p:nvSpPr>
          <p:spPr bwMode="auto">
            <a:xfrm rot="1800000">
              <a:off x="1434" y="2860"/>
              <a:ext cx="1587" cy="1008"/>
            </a:xfrm>
            <a:custGeom>
              <a:avLst/>
              <a:gdLst>
                <a:gd name="T0" fmla="*/ 2147483647 w 104"/>
                <a:gd name="T1" fmla="*/ 2147483647 h 66"/>
                <a:gd name="T2" fmla="*/ 2147483647 w 104"/>
                <a:gd name="T3" fmla="*/ 2147483647 h 66"/>
                <a:gd name="T4" fmla="*/ 0 w 104"/>
                <a:gd name="T5" fmla="*/ 2147483647 h 66"/>
                <a:gd name="T6" fmla="*/ 2147483647 w 104"/>
                <a:gd name="T7" fmla="*/ 2147483647 h 66"/>
                <a:gd name="T8" fmla="*/ 2147483647 w 104"/>
                <a:gd name="T9" fmla="*/ 0 h 66"/>
                <a:gd name="T10" fmla="*/ 2147483647 w 104"/>
                <a:gd name="T11" fmla="*/ 2147483647 h 66"/>
                <a:gd name="T12" fmla="*/ 2147483647 w 104"/>
                <a:gd name="T13" fmla="*/ 2147483647 h 66"/>
                <a:gd name="T14" fmla="*/ 2147483647 w 104"/>
                <a:gd name="T15" fmla="*/ 2147483647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66"/>
                <a:gd name="T26" fmla="*/ 104 w 104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66">
                  <a:moveTo>
                    <a:pt x="104" y="39"/>
                  </a:moveTo>
                  <a:cubicBezTo>
                    <a:pt x="66" y="66"/>
                    <a:pt x="19" y="52"/>
                    <a:pt x="8" y="43"/>
                  </a:cubicBezTo>
                  <a:lnTo>
                    <a:pt x="0" y="55"/>
                  </a:lnTo>
                  <a:lnTo>
                    <a:pt x="3" y="18"/>
                  </a:lnTo>
                  <a:lnTo>
                    <a:pt x="33" y="0"/>
                  </a:lnTo>
                  <a:lnTo>
                    <a:pt x="26" y="11"/>
                  </a:lnTo>
                  <a:cubicBezTo>
                    <a:pt x="41" y="20"/>
                    <a:pt x="66" y="22"/>
                    <a:pt x="85" y="8"/>
                  </a:cubicBezTo>
                  <a:lnTo>
                    <a:pt x="104" y="39"/>
                  </a:lnTo>
                </a:path>
              </a:pathLst>
            </a:custGeom>
            <a:solidFill>
              <a:srgbClr val="67AFBD"/>
            </a:solidFill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5" name="AutoShape 7"/>
            <p:cNvSpPr>
              <a:spLocks noChangeArrowheads="1"/>
            </p:cNvSpPr>
            <p:nvPr/>
          </p:nvSpPr>
          <p:spPr bwMode="auto">
            <a:xfrm rot="1800000">
              <a:off x="2584" y="2912"/>
              <a:ext cx="1101" cy="1267"/>
            </a:xfrm>
            <a:custGeom>
              <a:avLst/>
              <a:gdLst>
                <a:gd name="T0" fmla="*/ 137485 w 573"/>
                <a:gd name="T1" fmla="*/ 0 h 662"/>
                <a:gd name="T2" fmla="*/ 51574 w 573"/>
                <a:gd name="T3" fmla="*/ 131590 h 662"/>
                <a:gd name="T4" fmla="*/ 65136 w 573"/>
                <a:gd name="T5" fmla="*/ 151799 h 662"/>
                <a:gd name="T6" fmla="*/ 0 w 573"/>
                <a:gd name="T7" fmla="*/ 113393 h 662"/>
                <a:gd name="T8" fmla="*/ 1939 w 573"/>
                <a:gd name="T9" fmla="*/ 51204 h 662"/>
                <a:gd name="T10" fmla="*/ 15118 w 573"/>
                <a:gd name="T11" fmla="*/ 72169 h 662"/>
                <a:gd name="T12" fmla="*/ 67209 w 573"/>
                <a:gd name="T13" fmla="*/ 873 h 662"/>
                <a:gd name="T14" fmla="*/ 99434 w 573"/>
                <a:gd name="T15" fmla="*/ 20065 h 662"/>
                <a:gd name="T16" fmla="*/ 137485 w 573"/>
                <a:gd name="T17" fmla="*/ 0 h 6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3"/>
                <a:gd name="T28" fmla="*/ 0 h 662"/>
                <a:gd name="T29" fmla="*/ 573 w 573"/>
                <a:gd name="T30" fmla="*/ 662 h 6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3" h="662">
                  <a:moveTo>
                    <a:pt x="573" y="0"/>
                  </a:moveTo>
                  <a:cubicBezTo>
                    <a:pt x="541" y="295"/>
                    <a:pt x="358" y="471"/>
                    <a:pt x="215" y="574"/>
                  </a:cubicBezTo>
                  <a:lnTo>
                    <a:pt x="271" y="662"/>
                  </a:lnTo>
                  <a:lnTo>
                    <a:pt x="0" y="495"/>
                  </a:lnTo>
                  <a:lnTo>
                    <a:pt x="8" y="223"/>
                  </a:lnTo>
                  <a:lnTo>
                    <a:pt x="63" y="315"/>
                  </a:lnTo>
                  <a:cubicBezTo>
                    <a:pt x="145" y="264"/>
                    <a:pt x="256" y="156"/>
                    <a:pt x="280" y="4"/>
                  </a:cubicBezTo>
                  <a:cubicBezTo>
                    <a:pt x="347" y="48"/>
                    <a:pt x="414" y="88"/>
                    <a:pt x="414" y="88"/>
                  </a:cubicBezTo>
                  <a:lnTo>
                    <a:pt x="573" y="0"/>
                  </a:lnTo>
                </a:path>
              </a:pathLst>
            </a:custGeom>
            <a:solidFill>
              <a:srgbClr val="67AFBD"/>
            </a:solidFill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6" name="Text Box 8"/>
            <p:cNvSpPr txBox="1">
              <a:spLocks noChangeArrowheads="1"/>
            </p:cNvSpPr>
            <p:nvPr/>
          </p:nvSpPr>
          <p:spPr bwMode="auto">
            <a:xfrm>
              <a:off x="3279" y="1444"/>
              <a:ext cx="618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45720" tIns="46800" rIns="45720" bIns="46800" anchor="ctr" anchorCtr="1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003366"/>
                  </a:solidFill>
                  <a:latin typeface="Droid Sans"/>
                </a:rPr>
                <a:t>pre-</a:t>
              </a:r>
              <a:br>
                <a:rPr lang="en-US" sz="1800" b="1">
                  <a:solidFill>
                    <a:srgbClr val="003366"/>
                  </a:solidFill>
                  <a:latin typeface="Droid Sans"/>
                </a:rPr>
              </a:br>
              <a:r>
                <a:rPr lang="en-US" sz="1800" b="1">
                  <a:solidFill>
                    <a:srgbClr val="003366"/>
                  </a:solidFill>
                  <a:latin typeface="Droid Sans"/>
                </a:rPr>
                <a:t>learning</a:t>
              </a:r>
            </a:p>
          </p:txBody>
        </p:sp>
        <p:sp>
          <p:nvSpPr>
            <p:cNvPr id="98317" name="Text Box 9"/>
            <p:cNvSpPr txBox="1">
              <a:spLocks noChangeArrowheads="1"/>
            </p:cNvSpPr>
            <p:nvPr/>
          </p:nvSpPr>
          <p:spPr bwMode="auto">
            <a:xfrm>
              <a:off x="3594" y="2475"/>
              <a:ext cx="530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45720" tIns="46800" rIns="45720" bIns="46800" anchor="ctr" anchorCtr="1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003366"/>
                  </a:solidFill>
                  <a:latin typeface="Droid Sans"/>
                </a:rPr>
                <a:t>lecture</a:t>
              </a:r>
            </a:p>
          </p:txBody>
        </p:sp>
        <p:sp>
          <p:nvSpPr>
            <p:cNvPr id="98318" name="Text Box 10"/>
            <p:cNvSpPr txBox="1">
              <a:spLocks noChangeArrowheads="1"/>
            </p:cNvSpPr>
            <p:nvPr/>
          </p:nvSpPr>
          <p:spPr bwMode="auto">
            <a:xfrm>
              <a:off x="2060" y="1218"/>
              <a:ext cx="442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45720" tIns="46800" rIns="45720" bIns="46800" anchor="ctr" anchorCtr="1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003366"/>
                  </a:solidFill>
                  <a:latin typeface="Droid Sans"/>
                </a:rPr>
                <a:t>self-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003366"/>
                  </a:solidFill>
                  <a:latin typeface="Droid Sans"/>
                </a:rPr>
                <a:t>study</a:t>
              </a:r>
            </a:p>
          </p:txBody>
        </p:sp>
        <p:sp>
          <p:nvSpPr>
            <p:cNvPr id="98319" name="Text Box 11"/>
            <p:cNvSpPr txBox="1">
              <a:spLocks noChangeArrowheads="1"/>
            </p:cNvSpPr>
            <p:nvPr/>
          </p:nvSpPr>
          <p:spPr bwMode="auto">
            <a:xfrm>
              <a:off x="1461" y="2204"/>
              <a:ext cx="482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45720" tIns="46800" rIns="45720" bIns="46800" anchor="ctr" anchorCtr="1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003366"/>
                  </a:solidFill>
                  <a:latin typeface="Droid Sans"/>
                </a:rPr>
                <a:t>home 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003366"/>
                  </a:solidFill>
                  <a:latin typeface="Droid Sans"/>
                </a:rPr>
                <a:t>work</a:t>
              </a:r>
            </a:p>
          </p:txBody>
        </p:sp>
        <p:sp>
          <p:nvSpPr>
            <p:cNvPr id="98320" name="Text Box 12"/>
            <p:cNvSpPr txBox="1">
              <a:spLocks noChangeArrowheads="1"/>
            </p:cNvSpPr>
            <p:nvPr/>
          </p:nvSpPr>
          <p:spPr bwMode="auto">
            <a:xfrm>
              <a:off x="1811" y="3109"/>
              <a:ext cx="762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45720" tIns="46800" rIns="45720" bIns="46800" anchor="ctr" anchorCtr="1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003366"/>
                  </a:solidFill>
                  <a:latin typeface="Droid Sans"/>
                </a:rPr>
                <a:t>math-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003366"/>
                  </a:solidFill>
                  <a:latin typeface="Droid Sans"/>
                </a:rPr>
                <a:t>laboratory</a:t>
              </a:r>
            </a:p>
          </p:txBody>
        </p:sp>
        <p:sp>
          <p:nvSpPr>
            <p:cNvPr id="98321" name="Text Box 13"/>
            <p:cNvSpPr txBox="1">
              <a:spLocks noChangeArrowheads="1"/>
            </p:cNvSpPr>
            <p:nvPr/>
          </p:nvSpPr>
          <p:spPr bwMode="auto">
            <a:xfrm>
              <a:off x="2857" y="3374"/>
              <a:ext cx="54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45720" tIns="46800" rIns="45720" bIns="46800" anchor="ctr" anchorCtr="1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003366"/>
                  </a:solidFill>
                  <a:latin typeface="Droid Sans"/>
                </a:rPr>
                <a:t>tutorial</a:t>
              </a:r>
            </a:p>
          </p:txBody>
        </p:sp>
      </p:grpSp>
      <p:pic>
        <p:nvPicPr>
          <p:cNvPr id="98322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420938"/>
            <a:ext cx="1041400" cy="696912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</p:pic>
      <p:pic>
        <p:nvPicPr>
          <p:cNvPr id="98323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213100"/>
            <a:ext cx="774700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8324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3860800"/>
            <a:ext cx="1227138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8325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141663"/>
            <a:ext cx="1050925" cy="830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8326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2636838"/>
            <a:ext cx="1123950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8327" name="Text Box 22"/>
          <p:cNvSpPr txBox="1">
            <a:spLocks noChangeArrowheads="1"/>
          </p:cNvSpPr>
          <p:nvPr/>
        </p:nvSpPr>
        <p:spPr bwMode="auto">
          <a:xfrm>
            <a:off x="1116013" y="1196975"/>
            <a:ext cx="2722562" cy="55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US" sz="1800">
                <a:solidFill>
                  <a:srgbClr val="072159"/>
                </a:solidFill>
                <a:latin typeface="Droid Sans"/>
              </a:rPr>
              <a:t>interactive  script 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US" sz="1800">
                <a:solidFill>
                  <a:srgbClr val="072159"/>
                </a:solidFill>
                <a:latin typeface="Droid Sans"/>
              </a:rPr>
              <a:t>forum</a:t>
            </a:r>
          </a:p>
        </p:txBody>
      </p:sp>
      <p:sp>
        <p:nvSpPr>
          <p:cNvPr id="98328" name="Text Box 14"/>
          <p:cNvSpPr txBox="1">
            <a:spLocks noChangeArrowheads="1"/>
          </p:cNvSpPr>
          <p:nvPr/>
        </p:nvSpPr>
        <p:spPr bwMode="auto">
          <a:xfrm>
            <a:off x="0" y="2924175"/>
            <a:ext cx="2471738" cy="117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72159"/>
                </a:solidFill>
                <a:latin typeface="Droid Sans"/>
              </a:rPr>
              <a:t>to broaden competence,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72159"/>
                </a:solidFill>
                <a:latin typeface="Droid Sans"/>
              </a:rPr>
              <a:t>to check achievement: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72159"/>
                </a:solidFill>
                <a:latin typeface="Droid Sans"/>
              </a:rPr>
              <a:t>personalized, automatic correction , demo+training</a:t>
            </a:r>
          </a:p>
        </p:txBody>
      </p:sp>
      <p:sp>
        <p:nvSpPr>
          <p:cNvPr id="98329" name="Text Box 16"/>
          <p:cNvSpPr txBox="1">
            <a:spLocks noChangeArrowheads="1"/>
          </p:cNvSpPr>
          <p:nvPr/>
        </p:nvSpPr>
        <p:spPr bwMode="auto">
          <a:xfrm>
            <a:off x="684213" y="5013325"/>
            <a:ext cx="3214687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US" sz="1800">
                <a:solidFill>
                  <a:srgbClr val="072159"/>
                </a:solidFill>
                <a:latin typeface="Droid Sans"/>
              </a:rPr>
              <a:t>learner centered work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US" sz="1800">
                <a:solidFill>
                  <a:srgbClr val="072159"/>
                </a:solidFill>
                <a:latin typeface="Droid Sans"/>
              </a:rPr>
              <a:t>supported by tutors</a:t>
            </a:r>
          </a:p>
        </p:txBody>
      </p:sp>
      <p:sp>
        <p:nvSpPr>
          <p:cNvPr id="98330" name="Text Box 25"/>
          <p:cNvSpPr txBox="1">
            <a:spLocks noChangeArrowheads="1"/>
          </p:cNvSpPr>
          <p:nvPr/>
        </p:nvSpPr>
        <p:spPr bwMode="auto">
          <a:xfrm>
            <a:off x="6011863" y="1125538"/>
            <a:ext cx="2892425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>
                <a:solidFill>
                  <a:srgbClr val="072159"/>
                </a:solidFill>
                <a:latin typeface="Droid Sans"/>
              </a:rPr>
              <a:t>preparation  for  the lecture: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>
                <a:solidFill>
                  <a:srgbClr val="072159"/>
                </a:solidFill>
                <a:latin typeface="Droid Sans"/>
              </a:rPr>
              <a:t>personalized, automatic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1800">
                <a:solidFill>
                  <a:srgbClr val="072159"/>
                </a:solidFill>
                <a:latin typeface="Droid Sans"/>
              </a:rPr>
              <a:t>correction, demo + training</a:t>
            </a:r>
            <a:r>
              <a:rPr lang="en-US" sz="1800">
                <a:solidFill>
                  <a:srgbClr val="07215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8331" name="Text Box 24"/>
          <p:cNvSpPr txBox="1">
            <a:spLocks noChangeArrowheads="1"/>
          </p:cNvSpPr>
          <p:nvPr/>
        </p:nvSpPr>
        <p:spPr bwMode="auto">
          <a:xfrm>
            <a:off x="6588125" y="3213100"/>
            <a:ext cx="2357438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>
                <a:solidFill>
                  <a:srgbClr val="072159"/>
                </a:solidFill>
                <a:latin typeface="Droid Sans"/>
              </a:rPr>
              <a:t>blackboard  + multimedia components from MUMIE- DB</a:t>
            </a:r>
          </a:p>
        </p:txBody>
      </p:sp>
      <p:sp>
        <p:nvSpPr>
          <p:cNvPr id="98332" name="Text Box 15"/>
          <p:cNvSpPr txBox="1">
            <a:spLocks noChangeArrowheads="1"/>
          </p:cNvSpPr>
          <p:nvPr/>
        </p:nvSpPr>
        <p:spPr bwMode="auto">
          <a:xfrm>
            <a:off x="5508625" y="5373688"/>
            <a:ext cx="3500438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72159"/>
                </a:solidFill>
                <a:latin typeface="Droid Sans"/>
              </a:rPr>
              <a:t>work in groups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72159"/>
                </a:solidFill>
                <a:latin typeface="Droid Sans"/>
              </a:rPr>
              <a:t>lead by tutor as coach</a:t>
            </a:r>
            <a:endParaRPr lang="en-US" sz="1800">
              <a:solidFill>
                <a:srgbClr val="07215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sz="2700" smtClean="0"/>
              <a:t>MUMIE proves: New pedagogical concepts like TuMult</a:t>
            </a:r>
            <a:br>
              <a:rPr lang="en-US" sz="2700" smtClean="0"/>
            </a:br>
            <a:r>
              <a:rPr lang="en-US" sz="2700" smtClean="0"/>
              <a:t>bring qualitative improvement of learning results. </a:t>
            </a:r>
            <a:br>
              <a:rPr lang="en-US" sz="2700" smtClean="0"/>
            </a:br>
            <a:endParaRPr lang="de-DE" sz="2700" smtClean="0"/>
          </a:p>
        </p:txBody>
      </p:sp>
      <p:sp>
        <p:nvSpPr>
          <p:cNvPr id="117764" name="Titel 1"/>
          <p:cNvSpPr>
            <a:spLocks/>
          </p:cNvSpPr>
          <p:nvPr/>
        </p:nvSpPr>
        <p:spPr bwMode="auto">
          <a:xfrm>
            <a:off x="2268538" y="6165850"/>
            <a:ext cx="5683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>
                <a:solidFill>
                  <a:schemeClr val="tx1"/>
                </a:solidFill>
                <a:latin typeface="Droid Sans"/>
              </a:rPr>
              <a:t>March 21, 2013, 3TU HBO schakelprogramma</a:t>
            </a:r>
          </a:p>
        </p:txBody>
      </p:sp>
      <p:pic>
        <p:nvPicPr>
          <p:cNvPr id="1177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2017713"/>
            <a:ext cx="8107363" cy="1030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776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25" y="3273425"/>
            <a:ext cx="8193088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776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" y="4895850"/>
            <a:ext cx="8120063" cy="107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2700" smtClean="0"/>
              <a:t>Online Self Assessment Test Elementary Mathematics</a:t>
            </a:r>
            <a:br>
              <a:rPr lang="en-US" sz="2700" smtClean="0"/>
            </a:br>
            <a:endParaRPr lang="de-DE" sz="2700" smtClean="0"/>
          </a:p>
        </p:txBody>
      </p:sp>
      <p:sp>
        <p:nvSpPr>
          <p:cNvPr id="119811" name="Inhaltsplatzhalter 2"/>
          <p:cNvSpPr>
            <a:spLocks noGrp="1"/>
          </p:cNvSpPr>
          <p:nvPr>
            <p:ph idx="4294967295"/>
          </p:nvPr>
        </p:nvSpPr>
        <p:spPr>
          <a:xfrm>
            <a:off x="3924300" y="1196975"/>
            <a:ext cx="4630738" cy="4679950"/>
          </a:xfrm>
        </p:spPr>
        <p:txBody>
          <a:bodyPr/>
          <a:lstStyle/>
          <a:p>
            <a:r>
              <a:rPr lang="en-US" sz="2200" smtClean="0"/>
              <a:t>math competence among students differ a lot</a:t>
            </a:r>
          </a:p>
          <a:p>
            <a:r>
              <a:rPr lang="en-US" sz="2200" smtClean="0"/>
              <a:t>students and teachers need to know: What are the prerequisites for the upcoming courses</a:t>
            </a:r>
          </a:p>
          <a:p>
            <a:endParaRPr lang="en-US" sz="2200" smtClean="0"/>
          </a:p>
          <a:p>
            <a:pPr>
              <a:buFont typeface="Arial" charset="0"/>
              <a:buNone/>
            </a:pPr>
            <a:r>
              <a:rPr lang="en-US" sz="2200" smtClean="0"/>
              <a:t>Goals:</a:t>
            </a:r>
          </a:p>
          <a:p>
            <a:r>
              <a:rPr lang="en-US" sz="2200" smtClean="0"/>
              <a:t>self assessment of missing pieces of knowledge and competences</a:t>
            </a:r>
          </a:p>
          <a:p>
            <a:r>
              <a:rPr lang="en-US" sz="2200" smtClean="0"/>
              <a:t>first step towards: automated diagnostic testing</a:t>
            </a:r>
          </a:p>
          <a:p>
            <a:endParaRPr lang="en-US" sz="2200" smtClean="0"/>
          </a:p>
        </p:txBody>
      </p:sp>
      <p:sp>
        <p:nvSpPr>
          <p:cNvPr id="119812" name="Titel 1"/>
          <p:cNvSpPr>
            <a:spLocks/>
          </p:cNvSpPr>
          <p:nvPr/>
        </p:nvSpPr>
        <p:spPr bwMode="auto">
          <a:xfrm>
            <a:off x="2268538" y="6165850"/>
            <a:ext cx="5683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>
                <a:solidFill>
                  <a:schemeClr val="tx1"/>
                </a:solidFill>
                <a:latin typeface="Droid Sans"/>
              </a:rPr>
              <a:t>March 21, 2013, 3TU HBO schakelprogramma</a:t>
            </a:r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066800"/>
            <a:ext cx="3724275" cy="484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2700" smtClean="0"/>
              <a:t>Online Self Assessment Test Elementary Mathematics</a:t>
            </a:r>
            <a:br>
              <a:rPr lang="en-US" sz="2700" smtClean="0"/>
            </a:br>
            <a:endParaRPr lang="de-DE" sz="2700" smtClean="0"/>
          </a:p>
        </p:txBody>
      </p:sp>
      <p:sp>
        <p:nvSpPr>
          <p:cNvPr id="121860" name="Titel 1"/>
          <p:cNvSpPr>
            <a:spLocks/>
          </p:cNvSpPr>
          <p:nvPr/>
        </p:nvSpPr>
        <p:spPr bwMode="auto">
          <a:xfrm>
            <a:off x="2268538" y="6165850"/>
            <a:ext cx="5683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>
                <a:solidFill>
                  <a:schemeClr val="tx1"/>
                </a:solidFill>
                <a:latin typeface="Droid Sans"/>
              </a:rPr>
              <a:t>March 21, 2013, 3TU HBO schakelprogramma</a:t>
            </a:r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1195388"/>
            <a:ext cx="4054475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1859" name="Inhaltsplatzhalter 2"/>
          <p:cNvSpPr>
            <a:spLocks noGrp="1"/>
          </p:cNvSpPr>
          <p:nvPr>
            <p:ph idx="4294967295"/>
          </p:nvPr>
        </p:nvSpPr>
        <p:spPr>
          <a:xfrm>
            <a:off x="3635375" y="1412875"/>
            <a:ext cx="58324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200" smtClean="0"/>
              <a:t>Questions from </a:t>
            </a:r>
          </a:p>
          <a:p>
            <a:r>
              <a:rPr lang="en-US" sz="2200" smtClean="0"/>
              <a:t>school mathematics</a:t>
            </a:r>
          </a:p>
          <a:p>
            <a:r>
              <a:rPr lang="en-US" sz="2200" smtClean="0"/>
              <a:t> for the understanding of freshmen courses</a:t>
            </a:r>
          </a:p>
          <a:p>
            <a:endParaRPr lang="en-US" sz="2200" smtClean="0"/>
          </a:p>
          <a:p>
            <a:pPr>
              <a:buFont typeface="Arial" charset="0"/>
              <a:buNone/>
            </a:pPr>
            <a:r>
              <a:rPr lang="en-US" sz="2200" smtClean="0"/>
              <a:t>Multiple Choice</a:t>
            </a:r>
          </a:p>
          <a:p>
            <a:r>
              <a:rPr lang="en-US" sz="2200" smtClean="0"/>
              <a:t>common mistakes among choices</a:t>
            </a:r>
          </a:p>
          <a:p>
            <a:r>
              <a:rPr lang="en-US" sz="2200" smtClean="0"/>
              <a:t>variables randomized</a:t>
            </a:r>
          </a:p>
          <a:p>
            <a:r>
              <a:rPr lang="en-US" sz="2200" smtClean="0"/>
              <a:t>pooled problems</a:t>
            </a:r>
          </a:p>
          <a:p>
            <a:r>
              <a:rPr lang="en-US" sz="2200" smtClean="0"/>
              <a:t>can be repeated indefinitely at all times </a:t>
            </a:r>
          </a:p>
          <a:p>
            <a:r>
              <a:rPr lang="en-US" sz="2200" smtClean="0"/>
              <a:t>immediate automatic feedback</a:t>
            </a:r>
          </a:p>
          <a:p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200" smtClean="0"/>
              <a:t>presently</a:t>
            </a:r>
          </a:p>
          <a:p>
            <a:r>
              <a:rPr lang="en-US" sz="2200" smtClean="0"/>
              <a:t>about 200 problems + variants</a:t>
            </a:r>
          </a:p>
          <a:p>
            <a:r>
              <a:rPr lang="en-US" sz="2200" smtClean="0"/>
              <a:t>large part of syllabus covered</a:t>
            </a:r>
          </a:p>
          <a:p>
            <a:r>
              <a:rPr lang="en-US" sz="2200" smtClean="0"/>
              <a:t>first launch: August 2008 </a:t>
            </a:r>
          </a:p>
          <a:p>
            <a:r>
              <a:rPr lang="en-US" sz="2200" smtClean="0"/>
              <a:t>more than 600 participants</a:t>
            </a:r>
          </a:p>
          <a:p>
            <a:endParaRPr lang="en-US" sz="2200" smtClean="0"/>
          </a:p>
          <a:p>
            <a:pPr>
              <a:buFont typeface="Arial" charset="0"/>
              <a:buNone/>
            </a:pPr>
            <a:r>
              <a:rPr lang="en-US" sz="2200" smtClean="0"/>
              <a:t>perspective</a:t>
            </a:r>
          </a:p>
          <a:p>
            <a:r>
              <a:rPr lang="en-US" sz="2200" smtClean="0"/>
              <a:t>improve feedback</a:t>
            </a:r>
          </a:p>
          <a:p>
            <a:r>
              <a:rPr lang="en-US" sz="2200" smtClean="0"/>
              <a:t>more problems</a:t>
            </a:r>
          </a:p>
          <a:p>
            <a:r>
              <a:rPr lang="en-US" sz="2200" smtClean="0"/>
              <a:t>automated diagnostic testing</a:t>
            </a:r>
          </a:p>
          <a:p>
            <a:endParaRPr lang="en-US" sz="2200" smtClean="0"/>
          </a:p>
        </p:txBody>
      </p:sp>
      <p:sp>
        <p:nvSpPr>
          <p:cNvPr id="123908" name="Titel 1"/>
          <p:cNvSpPr>
            <a:spLocks/>
          </p:cNvSpPr>
          <p:nvPr/>
        </p:nvSpPr>
        <p:spPr bwMode="auto">
          <a:xfrm>
            <a:off x="2268538" y="6165850"/>
            <a:ext cx="56832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>
                <a:solidFill>
                  <a:schemeClr val="tx1"/>
                </a:solidFill>
                <a:latin typeface="Droid Sans"/>
              </a:rPr>
              <a:t>March 21, 2013, 3TU HBO schakelprogramma</a:t>
            </a:r>
          </a:p>
        </p:txBody>
      </p:sp>
      <p:sp>
        <p:nvSpPr>
          <p:cNvPr id="123909" name="Titel 1"/>
          <p:cNvSpPr>
            <a:spLocks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700">
                <a:solidFill>
                  <a:schemeClr val="tx1"/>
                </a:solidFill>
                <a:latin typeface="Droid Sans"/>
              </a:rPr>
              <a:t>Online Self Assessment Test Elementary Mathematics</a:t>
            </a:r>
            <a:br>
              <a:rPr lang="en-US" sz="2700">
                <a:solidFill>
                  <a:schemeClr val="tx1"/>
                </a:solidFill>
                <a:latin typeface="Droid Sans"/>
              </a:rPr>
            </a:br>
            <a:endParaRPr lang="de-DE" sz="2700">
              <a:solidFill>
                <a:schemeClr val="tx1"/>
              </a:solidFill>
              <a:latin typeface="Droid Sans"/>
            </a:endParaRPr>
          </a:p>
        </p:txBody>
      </p:sp>
      <p:pic>
        <p:nvPicPr>
          <p:cNvPr id="1239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8863" y="979488"/>
            <a:ext cx="4198937" cy="5268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mie">
  <a:themeElements>
    <a:clrScheme name="integral-learning">
      <a:dk1>
        <a:srgbClr val="4D5457"/>
      </a:dk1>
      <a:lt1>
        <a:sysClr val="window" lastClr="FFFFFF"/>
      </a:lt1>
      <a:dk2>
        <a:srgbClr val="02808E"/>
      </a:dk2>
      <a:lt2>
        <a:srgbClr val="EEECE1"/>
      </a:lt2>
      <a:accent1>
        <a:srgbClr val="C6D229"/>
      </a:accent1>
      <a:accent2>
        <a:srgbClr val="CF5C36"/>
      </a:accent2>
      <a:accent3>
        <a:srgbClr val="1FA12E"/>
      </a:accent3>
      <a:accent4>
        <a:srgbClr val="57143E"/>
      </a:accent4>
      <a:accent5>
        <a:srgbClr val="20B4C5"/>
      </a:accent5>
      <a:accent6>
        <a:srgbClr val="C6D229"/>
      </a:accent6>
      <a:hlink>
        <a:srgbClr val="20B4C5"/>
      </a:hlink>
      <a:folHlink>
        <a:srgbClr val="02808E"/>
      </a:folHlink>
    </a:clrScheme>
    <a:fontScheme name="Benutzerdefiniert 1">
      <a:majorFont>
        <a:latin typeface="Droid Sans"/>
        <a:ea typeface=""/>
        <a:cs typeface=""/>
      </a:majorFont>
      <a:minorFont>
        <a:latin typeface="Droid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530</Words>
  <Application>Microsoft Office PowerPoint</Application>
  <PresentationFormat>On-screen Show (4:3)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Bradley Hand ITC</vt:lpstr>
      <vt:lpstr>Arial</vt:lpstr>
      <vt:lpstr>Times New Roman</vt:lpstr>
      <vt:lpstr>Droid Sans</vt:lpstr>
      <vt:lpstr>mumie</vt:lpstr>
      <vt:lpstr>E-Learning in University  Math-Education </vt:lpstr>
      <vt:lpstr>Results</vt:lpstr>
      <vt:lpstr>MUMIE supports a broad variety of pedagogical concepts  </vt:lpstr>
      <vt:lpstr>MUMIE: Integrated in regular teaching</vt:lpstr>
      <vt:lpstr>The pedagogical concept TuMult </vt:lpstr>
      <vt:lpstr>MUMIE proves: New pedagogical concepts like TuMult bring qualitative improvement of learning results.  </vt:lpstr>
      <vt:lpstr>Online Self Assessment Test Elementary Mathematics </vt:lpstr>
      <vt:lpstr>Online Self Assessment Test Elementary Mathematics </vt:lpstr>
      <vt:lpstr>Slide 9</vt:lpstr>
      <vt:lpstr>MUMIE based on modern Web-Technology </vt:lpstr>
      <vt:lpstr>MUMIE content: flexible, reusable, sustainable 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</dc:creator>
  <cp:lastModifiedBy>vuik</cp:lastModifiedBy>
  <cp:revision>518</cp:revision>
  <cp:lastPrinted>2010-01-20T08:34:09Z</cp:lastPrinted>
  <dcterms:created xsi:type="dcterms:W3CDTF">2009-01-10T09:58:32Z</dcterms:created>
  <dcterms:modified xsi:type="dcterms:W3CDTF">2013-03-20T15:28:44Z</dcterms:modified>
</cp:coreProperties>
</file>