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48"/>
  </p:handoutMasterIdLst>
  <p:sldIdLst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83" r:id="rId12"/>
    <p:sldId id="273" r:id="rId13"/>
    <p:sldId id="274" r:id="rId14"/>
    <p:sldId id="276" r:id="rId15"/>
    <p:sldId id="278" r:id="rId16"/>
    <p:sldId id="277" r:id="rId17"/>
    <p:sldId id="284" r:id="rId18"/>
    <p:sldId id="292" r:id="rId19"/>
    <p:sldId id="293" r:id="rId20"/>
    <p:sldId id="294" r:id="rId21"/>
    <p:sldId id="295" r:id="rId22"/>
    <p:sldId id="296" r:id="rId23"/>
    <p:sldId id="279" r:id="rId24"/>
    <p:sldId id="280" r:id="rId25"/>
    <p:sldId id="281" r:id="rId26"/>
    <p:sldId id="282" r:id="rId27"/>
    <p:sldId id="285" r:id="rId28"/>
    <p:sldId id="286" r:id="rId29"/>
    <p:sldId id="287" r:id="rId30"/>
    <p:sldId id="288" r:id="rId31"/>
    <p:sldId id="289" r:id="rId32"/>
    <p:sldId id="303" r:id="rId33"/>
    <p:sldId id="291" r:id="rId34"/>
    <p:sldId id="290" r:id="rId35"/>
    <p:sldId id="297" r:id="rId36"/>
    <p:sldId id="298" r:id="rId37"/>
    <p:sldId id="299" r:id="rId38"/>
    <p:sldId id="300" r:id="rId39"/>
    <p:sldId id="301" r:id="rId40"/>
    <p:sldId id="302" r:id="rId41"/>
    <p:sldId id="306" r:id="rId42"/>
    <p:sldId id="275" r:id="rId43"/>
    <p:sldId id="304" r:id="rId44"/>
    <p:sldId id="305" r:id="rId45"/>
    <p:sldId id="307" r:id="rId46"/>
    <p:sldId id="30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1" autoAdjust="0"/>
    <p:restoredTop sz="96654" autoAdjust="0"/>
  </p:normalViewPr>
  <p:slideViewPr>
    <p:cSldViewPr snapToGrid="0" snapToObjects="1">
      <p:cViewPr>
        <p:scale>
          <a:sx n="100" d="100"/>
          <a:sy n="100" d="100"/>
        </p:scale>
        <p:origin x="-46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6/4/2016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822995"/>
            <a:ext cx="7265534" cy="2972717"/>
          </a:xfrm>
        </p:spPr>
        <p:txBody>
          <a:bodyPr>
            <a:noAutofit/>
          </a:bodyPr>
          <a:lstStyle>
            <a:lvl1pPr algn="l">
              <a:defRPr sz="78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4271063"/>
            <a:ext cx="7067378" cy="13677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5582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6/4/2016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74638"/>
            <a:ext cx="710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600200"/>
            <a:ext cx="7106464" cy="46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-1" y="13"/>
            <a:ext cx="1576384" cy="6857987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 dirty="0">
              <a:latin typeface="Tahoma" pitchFamily="34" charset="0"/>
            </a:endParaRP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" y="6108245"/>
            <a:ext cx="1368883" cy="843232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583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Afbeelding 2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675" y="674005"/>
            <a:ext cx="7467599" cy="2926445"/>
          </a:xfrm>
        </p:spPr>
        <p:txBody>
          <a:bodyPr>
            <a:normAutofit/>
          </a:bodyPr>
          <a:lstStyle/>
          <a:p>
            <a:pPr algn="l"/>
            <a:r>
              <a:rPr lang="en-US" sz="2900" smtClean="0">
                <a:latin typeface="Arial"/>
                <a:cs typeface="Arial"/>
              </a:rPr>
              <a:t>Numerical Methods for Power Networks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3733800"/>
            <a:ext cx="7073260" cy="2781300"/>
          </a:xfrm>
        </p:spPr>
        <p:txBody>
          <a:bodyPr/>
          <a:lstStyle/>
          <a:p>
            <a:pPr algn="l"/>
            <a:r>
              <a:rPr lang="en-US" smtClean="0"/>
              <a:t>Kees Vuik, Scientific Computing</a:t>
            </a:r>
          </a:p>
          <a:p>
            <a:pPr algn="l"/>
            <a:r>
              <a:rPr lang="en-US" smtClean="0">
                <a:latin typeface="Arial"/>
                <a:cs typeface="Arial"/>
              </a:rPr>
              <a:t>TU Delft</a:t>
            </a:r>
          </a:p>
          <a:p>
            <a:pPr algn="l"/>
            <a:endParaRPr lang="en-US" smtClean="0"/>
          </a:p>
          <a:p>
            <a:pPr algn="l"/>
            <a:r>
              <a:rPr lang="en-US" smtClean="0"/>
              <a:t>The mathematics of future energy systems</a:t>
            </a:r>
          </a:p>
          <a:p>
            <a:pPr algn="l"/>
            <a:r>
              <a:rPr lang="en-US" smtClean="0">
                <a:latin typeface="Arial"/>
                <a:cs typeface="Arial"/>
              </a:rPr>
              <a:t>CWI, June 6, 2016</a:t>
            </a:r>
          </a:p>
          <a:p>
            <a:pPr algn="l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9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Fast </a:t>
            </a:r>
            <a:r>
              <a:rPr lang="en-US"/>
              <a:t>solvers for load flow problems</a:t>
            </a:r>
            <a:br>
              <a:rPr lang="en-US"/>
            </a:b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endParaRPr lang="en-GB"/>
          </a:p>
          <a:p>
            <a:pPr marL="0" indent="0">
              <a:buNone/>
            </a:pPr>
            <a:r>
              <a:rPr lang="en-GB" smtClean="0"/>
              <a:t>Thesis Reijer Idema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smtClean="0"/>
              <a:t>Collaborators: Reijer Idema, Domenico Lahaye, Lou van der Sluis, Kees Vuik</a:t>
            </a:r>
          </a:p>
        </p:txBody>
      </p:sp>
    </p:spTree>
    <p:extLst>
      <p:ext uri="{BB962C8B-B14F-4D97-AF65-F5344CB8AC3E}">
        <p14:creationId xmlns:p14="http://schemas.microsoft.com/office/powerpoint/2010/main" val="41604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Matlab</a:t>
            </a:r>
          </a:p>
          <a:p>
            <a:endParaRPr lang="en-US"/>
          </a:p>
          <a:p>
            <a:endParaRPr lang="en-US" smtClean="0"/>
          </a:p>
          <a:p>
            <a:r>
              <a:rPr lang="en-US" smtClean="0"/>
              <a:t>Matpower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r>
              <a:rPr lang="en-US" smtClean="0"/>
              <a:t>PETSc </a:t>
            </a:r>
            <a:r>
              <a:rPr lang="en-US" b="1" smtClean="0"/>
              <a:t>(</a:t>
            </a:r>
            <a:r>
              <a:rPr lang="nl-NL" b="1" smtClean="0"/>
              <a:t>Portable</a:t>
            </a:r>
            <a:r>
              <a:rPr lang="nl-NL" b="1"/>
              <a:t>, Extensible Toolkit for</a:t>
            </a:r>
            <a:br>
              <a:rPr lang="nl-NL" b="1"/>
            </a:br>
            <a:r>
              <a:rPr lang="nl-NL" b="1"/>
              <a:t>Scientific </a:t>
            </a:r>
            <a:r>
              <a:rPr lang="nl-NL" b="1" smtClean="0"/>
              <a:t>Computation)</a:t>
            </a:r>
            <a:endParaRPr lang="nl-NL" b="1"/>
          </a:p>
          <a:p>
            <a:endParaRPr lang="en-US" smtClean="0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system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28352" r="4257" b="16136"/>
          <a:stretch/>
        </p:blipFill>
        <p:spPr bwMode="auto">
          <a:xfrm>
            <a:off x="627062" y="1182688"/>
            <a:ext cx="7889875" cy="4943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69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Load Flow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x: voltage amplitude and phase at each node in network</a:t>
            </a:r>
          </a:p>
          <a:p>
            <a:r>
              <a:rPr lang="en-US"/>
              <a:t>F(x) = 0: non-linear system matching generation with demand</a:t>
            </a:r>
          </a:p>
          <a:p>
            <a:r>
              <a:rPr lang="en-US" smtClean="0"/>
              <a:t>Jx= F </a:t>
            </a:r>
            <a:r>
              <a:rPr lang="en-US"/>
              <a:t>: linear system at i-th Newton iteration</a:t>
            </a:r>
          </a:p>
          <a:p>
            <a:r>
              <a:rPr lang="en-US"/>
              <a:t>in the past solved by direct methods</a:t>
            </a:r>
          </a:p>
          <a:p>
            <a:r>
              <a:rPr lang="en-US"/>
              <a:t>currently solved approximately by ILU/GMRES</a:t>
            </a:r>
          </a:p>
          <a:p>
            <a:r>
              <a:rPr lang="nl-NL"/>
              <a:t>implemented </a:t>
            </a:r>
            <a:r>
              <a:rPr lang="nl-NL"/>
              <a:t>in </a:t>
            </a:r>
            <a:r>
              <a:rPr lang="nl-NL" smtClean="0"/>
              <a:t>PETSc</a:t>
            </a:r>
          </a:p>
          <a:p>
            <a:endParaRPr lang="en-GB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flow test cases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42811" t="13861" r="21651" b="70248"/>
          <a:stretch/>
        </p:blipFill>
        <p:spPr bwMode="auto">
          <a:xfrm>
            <a:off x="895350" y="1535633"/>
            <a:ext cx="6981825" cy="4093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05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28927" t="26652" r="14874" b="19216"/>
          <a:stretch/>
        </p:blipFill>
        <p:spPr bwMode="auto">
          <a:xfrm>
            <a:off x="1480479" y="1304925"/>
            <a:ext cx="5873480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05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Monograph</a:t>
            </a:r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35042" t="26239" r="18015" b="14050"/>
          <a:stretch/>
        </p:blipFill>
        <p:spPr bwMode="auto">
          <a:xfrm>
            <a:off x="2412433" y="1600200"/>
            <a:ext cx="4447721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79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Robust transient simulators</a:t>
            </a:r>
            <a:br>
              <a:rPr lang="en-US"/>
            </a:b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pPr marL="0" indent="0">
              <a:buNone/>
            </a:pPr>
            <a:r>
              <a:rPr lang="en-GB" smtClean="0"/>
              <a:t>Thesis Romain Thomas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smtClean="0"/>
              <a:t>Collaborators: Romain Thomas, </a:t>
            </a:r>
            <a:r>
              <a:rPr lang="en-GB"/>
              <a:t>Domenico Lahaye, Lou van der Sluis, Kees Vuik</a:t>
            </a:r>
          </a:p>
          <a:p>
            <a:pPr marL="0" indent="0">
              <a:buNone/>
            </a:pPr>
            <a:r>
              <a:rPr lang="en-US"/>
              <a:t> 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71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2" t="18310" r="4668" b="21922"/>
          <a:stretch/>
        </p:blipFill>
        <p:spPr bwMode="auto">
          <a:xfrm>
            <a:off x="352424" y="514350"/>
            <a:ext cx="8868983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5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t="17678" r="2817" b="17713"/>
          <a:stretch/>
        </p:blipFill>
        <p:spPr bwMode="auto">
          <a:xfrm>
            <a:off x="457200" y="190499"/>
            <a:ext cx="876753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5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Fast solvers for load flow problems</a:t>
            </a:r>
          </a:p>
          <a:p>
            <a:r>
              <a:rPr lang="en-US" smtClean="0"/>
              <a:t>Robust transient simulators</a:t>
            </a:r>
          </a:p>
          <a:p>
            <a:r>
              <a:rPr lang="en-US" smtClean="0"/>
              <a:t>Security assessment</a:t>
            </a:r>
          </a:p>
          <a:p>
            <a:r>
              <a:rPr lang="en-US" smtClean="0"/>
              <a:t>Prediction of stresses in the network</a:t>
            </a:r>
          </a:p>
          <a:p>
            <a:r>
              <a:rPr lang="nl-NL" smtClean="0"/>
              <a:t>Regional </a:t>
            </a:r>
            <a:r>
              <a:rPr lang="nl-NL"/>
              <a:t>Energy Self-Sufficiency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18099" r="1639" b="16029"/>
          <a:stretch/>
        </p:blipFill>
        <p:spPr bwMode="auto">
          <a:xfrm>
            <a:off x="457200" y="274638"/>
            <a:ext cx="8749701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5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18310" r="2648" b="14977"/>
          <a:stretch/>
        </p:blipFill>
        <p:spPr bwMode="auto">
          <a:xfrm>
            <a:off x="457200" y="333143"/>
            <a:ext cx="8358328" cy="579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5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Security </a:t>
            </a:r>
            <a:r>
              <a:rPr lang="en-US"/>
              <a:t>assessment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Thesis Martijn de Jong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Collaborators: Martijn de Jong,</a:t>
            </a:r>
            <a:r>
              <a:rPr lang="en-GB"/>
              <a:t> Domenico Lahaye, Lou van der Sluis, Kees Vuik</a:t>
            </a:r>
          </a:p>
          <a:p>
            <a:pPr mar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Introduction</a:t>
            </a:r>
            <a:br>
              <a:rPr lang="nl-NL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19150"/>
            <a:ext cx="8358329" cy="53070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mtClean="0"/>
              <a:t>Goal </a:t>
            </a:r>
            <a:r>
              <a:rPr lang="en-US"/>
              <a:t>of our work: to develop tools for TSOs to assess </a:t>
            </a:r>
            <a:r>
              <a:rPr lang="en-US"/>
              <a:t>the </a:t>
            </a:r>
            <a:r>
              <a:rPr lang="en-US" smtClean="0"/>
              <a:t>risk in </a:t>
            </a:r>
            <a:r>
              <a:rPr lang="en-US"/>
              <a:t>the future power system (Umbrella Project).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At </a:t>
            </a:r>
            <a:r>
              <a:rPr lang="en-US"/>
              <a:t>TU Delft we develop:</a:t>
            </a:r>
          </a:p>
          <a:p>
            <a:r>
              <a:rPr lang="en-US"/>
              <a:t>Accurate tools based on MC sampling, copula theory and</a:t>
            </a:r>
          </a:p>
          <a:p>
            <a:pPr marL="0" indent="0">
              <a:buNone/>
            </a:pPr>
            <a:r>
              <a:rPr lang="nl-NL" smtClean="0"/>
              <a:t>	full </a:t>
            </a:r>
            <a:r>
              <a:rPr lang="nl-NL"/>
              <a:t>AC </a:t>
            </a:r>
            <a:r>
              <a:rPr lang="nl-NL"/>
              <a:t>power </a:t>
            </a:r>
            <a:r>
              <a:rPr lang="nl-NL" smtClean="0"/>
              <a:t>flow</a:t>
            </a:r>
            <a:r>
              <a:rPr lang="nl-NL"/>
              <a:t>;</a:t>
            </a:r>
          </a:p>
          <a:p>
            <a:r>
              <a:rPr lang="nl-NL"/>
              <a:t>Robust and fast (parallel) iterative solvers.</a:t>
            </a:r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r>
              <a:rPr lang="nl-NL" smtClean="0"/>
              <a:t>We </a:t>
            </a:r>
            <a:r>
              <a:rPr lang="nl-NL"/>
              <a:t>show</a:t>
            </a:r>
            <a:r>
              <a:rPr lang="nl-NL" smtClean="0"/>
              <a:t>:</a:t>
            </a:r>
          </a:p>
          <a:p>
            <a:pPr marL="0" indent="0">
              <a:buNone/>
            </a:pPr>
            <a:endParaRPr lang="nl-NL"/>
          </a:p>
          <a:p>
            <a:r>
              <a:rPr lang="en-US"/>
              <a:t>A detailed modelling of both load forecast uncertainty and</a:t>
            </a:r>
          </a:p>
          <a:p>
            <a:pPr marL="0" indent="0">
              <a:buNone/>
            </a:pPr>
            <a:r>
              <a:rPr lang="en-US" smtClean="0"/>
              <a:t>	correlation </a:t>
            </a:r>
            <a:r>
              <a:rPr lang="en-US"/>
              <a:t>between system inputs is very important;</a:t>
            </a:r>
          </a:p>
          <a:p>
            <a:r>
              <a:rPr lang="en-US"/>
              <a:t>Voltage problems heavily contribute to the system risk;</a:t>
            </a:r>
          </a:p>
          <a:p>
            <a:pPr marL="0" indent="0">
              <a:buNone/>
            </a:pPr>
            <a:r>
              <a:rPr lang="en-US" smtClean="0"/>
              <a:t>	tools </a:t>
            </a:r>
            <a:r>
              <a:rPr lang="en-US"/>
              <a:t>that rely on DC computations are inaccurate;</a:t>
            </a:r>
          </a:p>
          <a:p>
            <a:r>
              <a:rPr lang="en-US"/>
              <a:t>Our tools are fast and can be used by TSOs for online (or</a:t>
            </a:r>
          </a:p>
          <a:p>
            <a:pPr marL="0" indent="0">
              <a:buNone/>
            </a:pPr>
            <a:r>
              <a:rPr lang="nl-NL" smtClean="0"/>
              <a:t>	close-to-online</a:t>
            </a:r>
            <a:r>
              <a:rPr lang="nl-NL"/>
              <a:t>) risk assessment.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38226"/>
            <a:ext cx="8358329" cy="50879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sz="2400" smtClean="0"/>
          </a:p>
          <a:p>
            <a:pPr marL="0" indent="0">
              <a:buNone/>
            </a:pPr>
            <a:r>
              <a:rPr lang="nl-NL" sz="2400" smtClean="0"/>
              <a:t>See flowchart</a:t>
            </a:r>
            <a:r>
              <a:rPr lang="nl-NL" sz="2400"/>
              <a:t>. Properties:</a:t>
            </a:r>
            <a:endParaRPr lang="en-GB" sz="2400" smtClean="0"/>
          </a:p>
          <a:p>
            <a:r>
              <a:rPr lang="en-GB" sz="2400" smtClean="0"/>
              <a:t>Complex </a:t>
            </a:r>
            <a:r>
              <a:rPr lang="en-GB" sz="2400"/>
              <a:t>stochasticity of load</a:t>
            </a:r>
            <a:endParaRPr lang="nl-NL" sz="2400"/>
          </a:p>
          <a:p>
            <a:pPr marL="0" indent="0">
              <a:buNone/>
            </a:pPr>
            <a:r>
              <a:rPr lang="en-GB" sz="2400" smtClean="0"/>
              <a:t>	captured </a:t>
            </a:r>
            <a:r>
              <a:rPr lang="en-GB" sz="2400"/>
              <a:t>by Monte-Carlo</a:t>
            </a:r>
            <a:endParaRPr lang="nl-NL" sz="2400"/>
          </a:p>
          <a:p>
            <a:pPr marL="0" indent="0">
              <a:buNone/>
            </a:pPr>
            <a:r>
              <a:rPr lang="en-GB" sz="2400" smtClean="0"/>
              <a:t>	sampling </a:t>
            </a:r>
            <a:r>
              <a:rPr lang="en-GB" sz="2400"/>
              <a:t>and copula theory;</a:t>
            </a:r>
            <a:endParaRPr lang="nl-NL" sz="2400"/>
          </a:p>
          <a:p>
            <a:r>
              <a:rPr lang="en-GB" sz="2400"/>
              <a:t>Full AC PF computations for</a:t>
            </a:r>
            <a:endParaRPr lang="nl-NL" sz="2400"/>
          </a:p>
          <a:p>
            <a:pPr marL="0" indent="0">
              <a:buNone/>
            </a:pPr>
            <a:r>
              <a:rPr lang="en-GB" sz="2400" smtClean="0"/>
              <a:t>	highest </a:t>
            </a:r>
            <a:r>
              <a:rPr lang="en-GB" sz="2400"/>
              <a:t>accuracy;</a:t>
            </a:r>
            <a:endParaRPr lang="nl-NL" sz="2400"/>
          </a:p>
          <a:p>
            <a:r>
              <a:rPr lang="en-GB" sz="2400"/>
              <a:t>Cascading mechanism;</a:t>
            </a:r>
            <a:endParaRPr lang="nl-NL" sz="2400"/>
          </a:p>
          <a:p>
            <a:r>
              <a:rPr lang="en-GB" sz="2400"/>
              <a:t>Two tools:</a:t>
            </a:r>
            <a:endParaRPr lang="nl-NL" sz="2400"/>
          </a:p>
          <a:p>
            <a:r>
              <a:rPr lang="en-GB" sz="2400"/>
              <a:t>1 Fast screening tool I: based</a:t>
            </a:r>
            <a:endParaRPr lang="nl-NL" sz="2400"/>
          </a:p>
          <a:p>
            <a:pPr marL="0" indent="0">
              <a:buNone/>
            </a:pPr>
            <a:r>
              <a:rPr lang="en-GB" sz="2400" smtClean="0"/>
              <a:t>	on </a:t>
            </a:r>
            <a:r>
              <a:rPr lang="en-GB" sz="2400"/>
              <a:t>"severity functions";</a:t>
            </a:r>
            <a:endParaRPr lang="nl-NL" sz="2400"/>
          </a:p>
          <a:p>
            <a:r>
              <a:rPr lang="en-GB" sz="2400"/>
              <a:t>2 Detailed analysis tool II:</a:t>
            </a:r>
            <a:endParaRPr lang="nl-NL" sz="2400"/>
          </a:p>
          <a:p>
            <a:pPr marL="0" indent="0">
              <a:buNone/>
            </a:pPr>
            <a:r>
              <a:rPr lang="en-GB" sz="2400" smtClean="0"/>
              <a:t>	based </a:t>
            </a:r>
            <a:r>
              <a:rPr lang="en-GB" sz="2400"/>
              <a:t>on extended </a:t>
            </a:r>
            <a:r>
              <a:rPr lang="en-GB" sz="2400"/>
              <a:t>AC </a:t>
            </a:r>
            <a:r>
              <a:rPr lang="en-GB" sz="2400" smtClean="0"/>
              <a:t>OPF</a:t>
            </a:r>
            <a:endParaRPr lang="nl-NL" sz="2400"/>
          </a:p>
          <a:p>
            <a:pPr marL="0" indent="0">
              <a:buNone/>
            </a:pPr>
            <a:r>
              <a:rPr lang="en-GB" sz="2400" smtClean="0"/>
              <a:t>	(re-dispatching </a:t>
            </a:r>
            <a:r>
              <a:rPr lang="en-GB" sz="2400"/>
              <a:t>/ load</a:t>
            </a:r>
            <a:endParaRPr lang="nl-NL" sz="2400"/>
          </a:p>
          <a:p>
            <a:pPr marL="0" indent="0">
              <a:buNone/>
            </a:pPr>
            <a:r>
              <a:rPr lang="nl-NL" sz="2400" smtClean="0"/>
              <a:t>	shedding</a:t>
            </a:r>
            <a:r>
              <a:rPr lang="nl-NL" sz="2400"/>
              <a:t>).</a:t>
            </a:r>
          </a:p>
          <a:p>
            <a:endParaRPr lang="en-US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61323" t="18596" r="2524" b="14669"/>
          <a:stretch/>
        </p:blipFill>
        <p:spPr bwMode="auto">
          <a:xfrm>
            <a:off x="4667250" y="392113"/>
            <a:ext cx="4148278" cy="5734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05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22645" t="17355" r="4295" b="17562"/>
          <a:stretch/>
        </p:blipFill>
        <p:spPr bwMode="auto">
          <a:xfrm>
            <a:off x="981075" y="476250"/>
            <a:ext cx="7496175" cy="5676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05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22976" t="17149" r="4626" b="17356"/>
          <a:stretch/>
        </p:blipFill>
        <p:spPr bwMode="auto">
          <a:xfrm>
            <a:off x="642651" y="495300"/>
            <a:ext cx="7786973" cy="5772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47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22976" t="18182" r="3799" b="18182"/>
          <a:stretch/>
        </p:blipFill>
        <p:spPr bwMode="auto">
          <a:xfrm>
            <a:off x="895351" y="476250"/>
            <a:ext cx="7581900" cy="5819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47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23306" t="17563" r="6113" b="17561"/>
          <a:stretch/>
        </p:blipFill>
        <p:spPr bwMode="auto">
          <a:xfrm>
            <a:off x="771525" y="325437"/>
            <a:ext cx="7510463" cy="5800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47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Prediction of stresses in the network</a:t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Thesis Balja Sereeter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Collaborators: Balja Sereeter,</a:t>
            </a:r>
            <a:r>
              <a:rPr lang="en-US"/>
              <a:t> </a:t>
            </a:r>
            <a:r>
              <a:rPr lang="en-US" smtClean="0"/>
              <a:t>Cees Witteveen, Kees Vuik</a:t>
            </a:r>
          </a:p>
        </p:txBody>
      </p:sp>
    </p:spTree>
    <p:extLst>
      <p:ext uri="{BB962C8B-B14F-4D97-AF65-F5344CB8AC3E}">
        <p14:creationId xmlns:p14="http://schemas.microsoft.com/office/powerpoint/2010/main" val="33547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fachlerio.files.wordpress.com/2012/09/restoration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1912937"/>
            <a:ext cx="431482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9" t="17889" r="5510" b="16451"/>
          <a:stretch/>
        </p:blipFill>
        <p:spPr bwMode="auto">
          <a:xfrm>
            <a:off x="363595" y="341313"/>
            <a:ext cx="7970781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328" cy="592136"/>
          </a:xfrm>
        </p:spPr>
        <p:txBody>
          <a:bodyPr>
            <a:normAutofit fontScale="90000"/>
          </a:bodyPr>
          <a:lstStyle/>
          <a:p>
            <a:r>
              <a:rPr lang="en-US" smtClean="0"/>
              <a:t>Transmission network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8" t="17889" r="3658" b="16029"/>
          <a:stretch/>
        </p:blipFill>
        <p:spPr bwMode="auto">
          <a:xfrm>
            <a:off x="200025" y="866774"/>
            <a:ext cx="8068676" cy="520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0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9" t="18310" r="5510" b="17503"/>
          <a:stretch/>
        </p:blipFill>
        <p:spPr bwMode="auto">
          <a:xfrm>
            <a:off x="704850" y="436563"/>
            <a:ext cx="7851321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17889" r="4669" b="15188"/>
          <a:stretch/>
        </p:blipFill>
        <p:spPr bwMode="auto">
          <a:xfrm>
            <a:off x="314325" y="390524"/>
            <a:ext cx="7724776" cy="57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t="21045" r="5847" b="23587"/>
          <a:stretch/>
        </p:blipFill>
        <p:spPr bwMode="auto">
          <a:xfrm>
            <a:off x="457200" y="1248362"/>
            <a:ext cx="7943850" cy="49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0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328" cy="639762"/>
          </a:xfrm>
        </p:spPr>
        <p:txBody>
          <a:bodyPr>
            <a:normAutofit fontScale="90000"/>
          </a:bodyPr>
          <a:lstStyle/>
          <a:p>
            <a:r>
              <a:rPr lang="en-US" smtClean="0"/>
              <a:t>Distribution network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9" t="17678" r="5510" b="23816"/>
          <a:stretch/>
        </p:blipFill>
        <p:spPr bwMode="auto">
          <a:xfrm>
            <a:off x="124686" y="847725"/>
            <a:ext cx="8880485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0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t="17678" r="4669" b="17503"/>
          <a:stretch/>
        </p:blipFill>
        <p:spPr bwMode="auto">
          <a:xfrm>
            <a:off x="457200" y="361950"/>
            <a:ext cx="7829551" cy="567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0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9" t="18310" r="3153" b="21501"/>
          <a:stretch/>
        </p:blipFill>
        <p:spPr bwMode="auto">
          <a:xfrm>
            <a:off x="457200" y="466724"/>
            <a:ext cx="8020050" cy="527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0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37250" r="5173" b="37496"/>
          <a:stretch/>
        </p:blipFill>
        <p:spPr bwMode="auto">
          <a:xfrm>
            <a:off x="180975" y="2362200"/>
            <a:ext cx="8491677" cy="243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0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Regional </a:t>
            </a:r>
            <a:r>
              <a:rPr lang="nl-NL"/>
              <a:t>Energy Self-Sufficiency </a:t>
            </a:r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  <a:p>
            <a:pPr marL="0" indent="0">
              <a:buNone/>
            </a:pPr>
            <a:r>
              <a:rPr lang="en-US"/>
              <a:t>T</a:t>
            </a:r>
            <a:r>
              <a:rPr lang="en-US" smtClean="0"/>
              <a:t>hesis ??? </a:t>
            </a: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Collaborators: ???  , Johan Romate, Kees Vuik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hitachi.com/environment/showcase/solution/energy/images/img_smartgrid/smartgrid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236787"/>
            <a:ext cx="49720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9" t="37881" r="41034" b="19818"/>
          <a:stretch/>
        </p:blipFill>
        <p:spPr bwMode="auto">
          <a:xfrm>
            <a:off x="1752600" y="790575"/>
            <a:ext cx="5686425" cy="529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8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Formulation of the main goal(s) of the project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9752" t="33266" r="7435" b="14875"/>
          <a:stretch/>
        </p:blipFill>
        <p:spPr bwMode="auto">
          <a:xfrm>
            <a:off x="457200" y="1769562"/>
            <a:ext cx="8358188" cy="418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69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24795" t="19008" r="22973" b="40910"/>
          <a:stretch/>
        </p:blipFill>
        <p:spPr bwMode="auto">
          <a:xfrm>
            <a:off x="390194" y="93663"/>
            <a:ext cx="8753806" cy="5907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78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26117" t="6405" r="29750" b="58264"/>
          <a:stretch/>
        </p:blipFill>
        <p:spPr bwMode="auto">
          <a:xfrm>
            <a:off x="260161" y="349458"/>
            <a:ext cx="8555367" cy="5432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78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2" t="27392" r="4837" b="27815"/>
          <a:stretch/>
        </p:blipFill>
        <p:spPr bwMode="auto">
          <a:xfrm>
            <a:off x="581025" y="752474"/>
            <a:ext cx="8353425" cy="5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8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sp>
        <p:nvSpPr>
          <p:cNvPr id="4" name="AutoShape 2" descr="Afbeeldingsresultaat voor work in progress\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t="36713" r="40851" b="20555"/>
          <a:stretch/>
        </p:blipFill>
        <p:spPr bwMode="auto">
          <a:xfrm>
            <a:off x="2324100" y="1247775"/>
            <a:ext cx="4686300" cy="430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8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smart grid?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Energy flow in two directions</a:t>
            </a:r>
          </a:p>
          <a:p>
            <a:endParaRPr lang="en-US"/>
          </a:p>
          <a:p>
            <a:r>
              <a:rPr lang="en-US" smtClean="0"/>
              <a:t>Information flow in two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 grid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48764" t="23142" r="18538" b="53371"/>
          <a:stretch/>
        </p:blipFill>
        <p:spPr bwMode="auto">
          <a:xfrm>
            <a:off x="609600" y="1114425"/>
            <a:ext cx="7987044" cy="4895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69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Distribution grid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51385" t="46905" r="18372" b="28715"/>
          <a:stretch/>
        </p:blipFill>
        <p:spPr bwMode="auto">
          <a:xfrm>
            <a:off x="1133475" y="1219201"/>
            <a:ext cx="7439026" cy="5143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69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Combined grid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47605" t="23553" r="18014" b="27686"/>
          <a:stretch/>
        </p:blipFill>
        <p:spPr bwMode="auto">
          <a:xfrm>
            <a:off x="2641781" y="1600200"/>
            <a:ext cx="3989026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69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</a:t>
            </a:r>
            <a:r>
              <a:rPr lang="en-US"/>
              <a:t>arge: European study (UCTE) model with 10,000+ nodes</a:t>
            </a:r>
          </a:p>
          <a:p>
            <a:r>
              <a:rPr lang="nl-NL"/>
              <a:t>bi-directional: market mechanisms</a:t>
            </a:r>
          </a:p>
          <a:p>
            <a:r>
              <a:rPr lang="en-US"/>
              <a:t>uncertainty: time-variable production by renewables</a:t>
            </a:r>
          </a:p>
          <a:p>
            <a:r>
              <a:rPr lang="en-US"/>
              <a:t>operated closer to limits: electrical vehicle charging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328</Words>
  <Application>Microsoft Office PowerPoint</Application>
  <PresentationFormat>Diavoorstelling (4:3)</PresentationFormat>
  <Paragraphs>120</Paragraphs>
  <Slides>45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45</vt:i4>
      </vt:variant>
    </vt:vector>
  </HeadingPairs>
  <TitlesOfParts>
    <vt:vector size="47" baseType="lpstr">
      <vt:lpstr>Office Theme</vt:lpstr>
      <vt:lpstr>Custom Design</vt:lpstr>
      <vt:lpstr>Numerical Methods for Power Networks</vt:lpstr>
      <vt:lpstr>Content</vt:lpstr>
      <vt:lpstr>Motivation</vt:lpstr>
      <vt:lpstr>Future</vt:lpstr>
      <vt:lpstr>What is a smart grid?</vt:lpstr>
      <vt:lpstr>Transport grid</vt:lpstr>
      <vt:lpstr>Distribution grid</vt:lpstr>
      <vt:lpstr>Combined grid</vt:lpstr>
      <vt:lpstr>Future system</vt:lpstr>
      <vt:lpstr> Fast solvers for load flow problems </vt:lpstr>
      <vt:lpstr>Software used</vt:lpstr>
      <vt:lpstr>Power system failure</vt:lpstr>
      <vt:lpstr>Load Flow Equations</vt:lpstr>
      <vt:lpstr>Power flow test cases</vt:lpstr>
      <vt:lpstr>Results</vt:lpstr>
      <vt:lpstr>Monograph</vt:lpstr>
      <vt:lpstr>Robust transient simulators </vt:lpstr>
      <vt:lpstr>PowerPoint-presentatie</vt:lpstr>
      <vt:lpstr>PowerPoint-presentatie</vt:lpstr>
      <vt:lpstr>PowerPoint-presentatie</vt:lpstr>
      <vt:lpstr>PowerPoint-presentatie</vt:lpstr>
      <vt:lpstr>  Security assessment  </vt:lpstr>
      <vt:lpstr>Introduction </vt:lpstr>
      <vt:lpstr>Methodology</vt:lpstr>
      <vt:lpstr>PowerPoint-presentatie</vt:lpstr>
      <vt:lpstr>PowerPoint-presentatie</vt:lpstr>
      <vt:lpstr>PowerPoint-presentatie</vt:lpstr>
      <vt:lpstr>PowerPoint-presentatie</vt:lpstr>
      <vt:lpstr>Prediction of stresses in the network </vt:lpstr>
      <vt:lpstr>PowerPoint-presentatie</vt:lpstr>
      <vt:lpstr>Transmission network</vt:lpstr>
      <vt:lpstr>PowerPoint-presentatie</vt:lpstr>
      <vt:lpstr>PowerPoint-presentatie</vt:lpstr>
      <vt:lpstr>Results</vt:lpstr>
      <vt:lpstr>Distribution network</vt:lpstr>
      <vt:lpstr>PowerPoint-presentatie</vt:lpstr>
      <vt:lpstr>PowerPoint-presentatie</vt:lpstr>
      <vt:lpstr>Results</vt:lpstr>
      <vt:lpstr> Regional Energy Self-Sufficiency  </vt:lpstr>
      <vt:lpstr>PowerPoint-presentatie</vt:lpstr>
      <vt:lpstr>Formulation of the main goal(s) of the project</vt:lpstr>
      <vt:lpstr>PowerPoint-presentatie</vt:lpstr>
      <vt:lpstr>PowerPoint-presentatie</vt:lpstr>
      <vt:lpstr>PowerPoint-presentatie</vt:lpstr>
      <vt:lpstr>Questions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Vuik</cp:lastModifiedBy>
  <cp:revision>31</cp:revision>
  <dcterms:created xsi:type="dcterms:W3CDTF">2015-07-09T11:57:30Z</dcterms:created>
  <dcterms:modified xsi:type="dcterms:W3CDTF">2016-06-04T14:44:10Z</dcterms:modified>
</cp:coreProperties>
</file>