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69" r:id="rId2"/>
    <p:sldId id="275" r:id="rId3"/>
    <p:sldId id="312" r:id="rId4"/>
    <p:sldId id="313" r:id="rId5"/>
    <p:sldId id="277" r:id="rId6"/>
    <p:sldId id="319" r:id="rId7"/>
    <p:sldId id="278" r:id="rId8"/>
    <p:sldId id="285" r:id="rId9"/>
    <p:sldId id="272" r:id="rId10"/>
    <p:sldId id="286" r:id="rId11"/>
    <p:sldId id="293" r:id="rId12"/>
    <p:sldId id="287" r:id="rId13"/>
    <p:sldId id="320" r:id="rId14"/>
    <p:sldId id="300" r:id="rId15"/>
    <p:sldId id="299" r:id="rId16"/>
    <p:sldId id="298" r:id="rId17"/>
    <p:sldId id="291" r:id="rId18"/>
    <p:sldId id="306" r:id="rId19"/>
    <p:sldId id="307" r:id="rId20"/>
    <p:sldId id="305" r:id="rId21"/>
    <p:sldId id="309" r:id="rId22"/>
    <p:sldId id="310" r:id="rId23"/>
    <p:sldId id="314" r:id="rId24"/>
    <p:sldId id="315" r:id="rId25"/>
    <p:sldId id="316" r:id="rId26"/>
    <p:sldId id="317" r:id="rId27"/>
    <p:sldId id="292" r:id="rId28"/>
    <p:sldId id="289" r:id="rId29"/>
    <p:sldId id="290" r:id="rId30"/>
    <p:sldId id="321" r:id="rId31"/>
    <p:sldId id="32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171" autoAdjust="0"/>
  </p:normalViewPr>
  <p:slideViewPr>
    <p:cSldViewPr snapToGrid="0" snapToObjects="1">
      <p:cViewPr varScale="1">
        <p:scale>
          <a:sx n="64" d="100"/>
          <a:sy n="64" d="100"/>
        </p:scale>
        <p:origin x="736"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29-Aug-20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2DF97-AEE3-4BD0-B8C9-944669A8B6B4}" type="datetimeFigureOut">
              <a:rPr lang="en-US" smtClean="0"/>
              <a:t>29-Aug-20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F6E1E-E4B1-4987-BBCD-85C052BC7B84}" type="slidenum">
              <a:rPr lang="en-US" smtClean="0"/>
              <a:t>‹#›</a:t>
            </a:fld>
            <a:endParaRPr lang="en-US"/>
          </a:p>
        </p:txBody>
      </p:sp>
    </p:spTree>
    <p:extLst>
      <p:ext uri="{BB962C8B-B14F-4D97-AF65-F5344CB8AC3E}">
        <p14:creationId xmlns:p14="http://schemas.microsoft.com/office/powerpoint/2010/main" val="124599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3</a:t>
            </a:r>
            <a:r>
              <a:rPr lang="en-US" sz="1200" b="0" i="0" kern="1200" baseline="0" dirty="0" smtClean="0">
                <a:solidFill>
                  <a:schemeClr val="tx1"/>
                </a:solidFill>
                <a:effectLst/>
                <a:latin typeface="+mn-lt"/>
                <a:ea typeface="+mn-ea"/>
                <a:cs typeface="+mn-cs"/>
              </a:rPr>
              <a:t> times </a:t>
            </a:r>
            <a:r>
              <a:rPr lang="en-US" sz="1200" b="0" i="0" kern="1200" baseline="0" dirty="0" smtClean="0">
                <a:solidFill>
                  <a:schemeClr val="tx1"/>
                </a:solidFill>
                <a:effectLst/>
                <a:latin typeface="+mn-lt"/>
                <a:ea typeface="+mn-ea"/>
                <a:cs typeface="+mn-cs"/>
              </a:rPr>
              <a:t>amplification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occultation of a distant star by Triton, Neptune's largest moon, as observed on 5 October 2017 from </a:t>
            </a:r>
            <a:r>
              <a:rPr lang="en-US" sz="1200" b="0" i="0" kern="1200" dirty="0" err="1" smtClean="0">
                <a:solidFill>
                  <a:schemeClr val="tx1"/>
                </a:solidFill>
                <a:effectLst/>
                <a:latin typeface="+mn-lt"/>
                <a:ea typeface="+mn-ea"/>
                <a:cs typeface="+mn-cs"/>
              </a:rPr>
              <a:t>Constancia</a:t>
            </a:r>
            <a:r>
              <a:rPr lang="en-US" sz="1200" b="0" i="0" kern="1200" dirty="0" smtClean="0">
                <a:solidFill>
                  <a:schemeClr val="tx1"/>
                </a:solidFill>
                <a:effectLst/>
                <a:latin typeface="+mn-lt"/>
                <a:ea typeface="+mn-ea"/>
                <a:cs typeface="+mn-cs"/>
              </a:rPr>
              <a:t>, Portugal.</a:t>
            </a:r>
          </a:p>
          <a:p>
            <a:r>
              <a:rPr lang="en-US" sz="1200" b="0" i="0" kern="1200" dirty="0" smtClean="0">
                <a:solidFill>
                  <a:schemeClr val="tx1"/>
                </a:solidFill>
                <a:effectLst/>
                <a:latin typeface="+mn-lt"/>
                <a:ea typeface="+mn-ea"/>
                <a:cs typeface="+mn-cs"/>
              </a:rPr>
              <a:t>The large object in this view is Neptune, while the fainter source to its upper left is the star occulted by Triton. The star was first seen to dim, as Triton passed in front of it, then underwent the so-called central flash, appearing even brighter than before or after the event, before dimming again and eventually returning to its usual brightness.</a:t>
            </a:r>
          </a:p>
          <a:p>
            <a:r>
              <a:rPr lang="en-US" sz="1200" b="0" i="0" kern="1200" dirty="0" smtClean="0">
                <a:solidFill>
                  <a:schemeClr val="tx1"/>
                </a:solidFill>
                <a:effectLst/>
                <a:latin typeface="+mn-lt"/>
                <a:ea typeface="+mn-ea"/>
                <a:cs typeface="+mn-cs"/>
              </a:rPr>
              <a:t>The central flash, caused by focusing of the starlight by deep layers in the moon's atmosphere – about 10 km above surface, can be seen half way through the occultation under the right observing conditions.</a:t>
            </a:r>
          </a:p>
          <a:p>
            <a:endParaRPr lang="en-US" dirty="0" smtClean="0"/>
          </a:p>
          <a:p>
            <a:r>
              <a:rPr lang="en-US" sz="1200" b="0" i="0" kern="1200" dirty="0" smtClean="0">
                <a:solidFill>
                  <a:schemeClr val="tx1"/>
                </a:solidFill>
                <a:effectLst/>
                <a:latin typeface="+mn-lt"/>
                <a:ea typeface="+mn-ea"/>
                <a:cs typeface="+mn-cs"/>
              </a:rPr>
              <a:t>The astronomers are now busy </a:t>
            </a:r>
            <a:r>
              <a:rPr lang="en-US" sz="1200" b="0" i="0" kern="1200" dirty="0" err="1" smtClean="0">
                <a:solidFill>
                  <a:schemeClr val="tx1"/>
                </a:solidFill>
                <a:effectLst/>
                <a:latin typeface="+mn-lt"/>
                <a:ea typeface="+mn-ea"/>
                <a:cs typeface="+mn-cs"/>
              </a:rPr>
              <a:t>analysing</a:t>
            </a:r>
            <a:r>
              <a:rPr lang="en-US" sz="1200" b="0" i="0" kern="1200" dirty="0" smtClean="0">
                <a:solidFill>
                  <a:schemeClr val="tx1"/>
                </a:solidFill>
                <a:effectLst/>
                <a:latin typeface="+mn-lt"/>
                <a:ea typeface="+mn-ea"/>
                <a:cs typeface="+mn-cs"/>
              </a:rPr>
              <a:t> the data collected during this campaign to learn more about the atmosphere of Triton.</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a:t>
            </a:fld>
            <a:endParaRPr lang="en-US"/>
          </a:p>
        </p:txBody>
      </p:sp>
    </p:spTree>
    <p:extLst>
      <p:ext uri="{BB962C8B-B14F-4D97-AF65-F5344CB8AC3E}">
        <p14:creationId xmlns:p14="http://schemas.microsoft.com/office/powerpoint/2010/main" val="35727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a backwards propagation scheme because the final angle of the light entering the detector can be determined geometrically and then used to calculate all intermediate positions in the atmosphere</a:t>
            </a:r>
          </a:p>
          <a:p>
            <a:pPr marL="171450" indent="-171450">
              <a:buFontTx/>
              <a:buChar char="-"/>
            </a:pPr>
            <a:r>
              <a:rPr lang="en-US" dirty="0" smtClean="0"/>
              <a:t>computationally cheaper to do than begin with parallel rays, pass them through the atmosphere, and end with only a fraction hitting the detector</a:t>
            </a:r>
          </a:p>
          <a:p>
            <a:pPr marL="171450" indent="-171450">
              <a:buFontTx/>
              <a:buChar char="-"/>
            </a:pPr>
            <a:r>
              <a:rPr lang="en-US" dirty="0" smtClean="0"/>
              <a:t>we ensure that we only analyze rays that hit the detector, which are those of importance for determining the usefulness of the </a:t>
            </a:r>
            <a:r>
              <a:rPr lang="en-US" dirty="0" err="1" smtClean="0"/>
              <a:t>Terrascope</a:t>
            </a:r>
            <a:r>
              <a:rPr lang="en-US" dirty="0" smtClean="0"/>
              <a:t>.</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12</a:t>
            </a:fld>
            <a:endParaRPr lang="en-US"/>
          </a:p>
        </p:txBody>
      </p:sp>
    </p:spTree>
    <p:extLst>
      <p:ext uri="{BB962C8B-B14F-4D97-AF65-F5344CB8AC3E}">
        <p14:creationId xmlns:p14="http://schemas.microsoft.com/office/powerpoint/2010/main" val="180169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first wrote, N=1e3</a:t>
            </a:r>
            <a:r>
              <a:rPr lang="en-US" baseline="0" dirty="0" smtClean="0"/>
              <a:t> was standard, took about 10 seconds</a:t>
            </a:r>
          </a:p>
          <a:p>
            <a:r>
              <a:rPr lang="en-US" baseline="0" dirty="0" smtClean="0"/>
              <a:t>Ring model enabled N=1e5 in same time, but need 1e6 for accuracy and that can take 4 hours</a:t>
            </a:r>
          </a:p>
          <a:p>
            <a:r>
              <a:rPr lang="en-US" baseline="0" dirty="0" smtClean="0"/>
              <a:t>Single ray done in1-10 seconds, depending if have h0 analytically or numerically</a:t>
            </a:r>
          </a:p>
        </p:txBody>
      </p:sp>
      <p:sp>
        <p:nvSpPr>
          <p:cNvPr id="4" name="Slide Number Placeholder 3"/>
          <p:cNvSpPr>
            <a:spLocks noGrp="1"/>
          </p:cNvSpPr>
          <p:nvPr>
            <p:ph type="sldNum" sz="quarter" idx="10"/>
          </p:nvPr>
        </p:nvSpPr>
        <p:spPr/>
        <p:txBody>
          <a:bodyPr/>
          <a:lstStyle/>
          <a:p>
            <a:fld id="{9C3F6E1E-E4B1-4987-BBCD-85C052BC7B84}" type="slidenum">
              <a:rPr lang="en-US" smtClean="0"/>
              <a:t>13</a:t>
            </a:fld>
            <a:endParaRPr lang="en-US"/>
          </a:p>
        </p:txBody>
      </p:sp>
    </p:spTree>
    <p:extLst>
      <p:ext uri="{BB962C8B-B14F-4D97-AF65-F5344CB8AC3E}">
        <p14:creationId xmlns:p14="http://schemas.microsoft.com/office/powerpoint/2010/main" val="332183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ray </a:t>
            </a:r>
            <a:r>
              <a:rPr lang="en-US" dirty="0" smtClean="0"/>
              <a:t>model</a:t>
            </a:r>
          </a:p>
          <a:p>
            <a:r>
              <a:rPr lang="en-US" dirty="0" smtClean="0"/>
              <a:t>Emphasize what</a:t>
            </a:r>
            <a:r>
              <a:rPr lang="en-US" baseline="0" dirty="0" smtClean="0"/>
              <a:t> L represents and its relationship to h0</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14</a:t>
            </a:fld>
            <a:endParaRPr lang="en-US"/>
          </a:p>
        </p:txBody>
      </p:sp>
    </p:spTree>
    <p:extLst>
      <p:ext uri="{BB962C8B-B14F-4D97-AF65-F5344CB8AC3E}">
        <p14:creationId xmlns:p14="http://schemas.microsoft.com/office/powerpoint/2010/main" val="166310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 model</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15</a:t>
            </a:fld>
            <a:endParaRPr lang="en-US"/>
          </a:p>
        </p:txBody>
      </p:sp>
    </p:spTree>
    <p:extLst>
      <p:ext uri="{BB962C8B-B14F-4D97-AF65-F5344CB8AC3E}">
        <p14:creationId xmlns:p14="http://schemas.microsoft.com/office/powerpoint/2010/main" val="6151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Turbulence</a:t>
            </a:r>
            <a:r>
              <a:rPr lang="en-US" dirty="0" smtClean="0"/>
              <a:t>: talk about how</a:t>
            </a:r>
            <a:r>
              <a:rPr lang="en-US" baseline="0" dirty="0" smtClean="0"/>
              <a:t> it leads to scattering &amp; diffraction of light</a:t>
            </a:r>
          </a:p>
          <a:p>
            <a:r>
              <a:rPr lang="en-US" b="1" dirty="0" smtClean="0"/>
              <a:t>Rayleigh</a:t>
            </a:r>
            <a:r>
              <a:rPr lang="en-US" b="1" baseline="0" dirty="0" smtClean="0"/>
              <a:t> Scattering</a:t>
            </a:r>
            <a:r>
              <a:rPr lang="en-US" baseline="0" dirty="0" smtClean="0"/>
              <a:t>: chose this kind of scattering because (1) less localized and weather variable; (2) used for when wavelengths are longer than particle size; (3) can calculate scattering for abundant molecules mentioned here rather than the cloud, dust, pollen, smoke particles</a:t>
            </a:r>
          </a:p>
          <a:p>
            <a:r>
              <a:rPr lang="en-US" b="1" baseline="0" dirty="0" smtClean="0"/>
              <a:t>Ozone Absorption:</a:t>
            </a:r>
            <a:r>
              <a:rPr lang="en-US" baseline="0" dirty="0" smtClean="0"/>
              <a:t> chose this particle because abundant in one layer, so we hope to see the effects there</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16</a:t>
            </a:fld>
            <a:endParaRPr lang="en-US"/>
          </a:p>
        </p:txBody>
      </p:sp>
    </p:spTree>
    <p:extLst>
      <p:ext uri="{BB962C8B-B14F-4D97-AF65-F5344CB8AC3E}">
        <p14:creationId xmlns:p14="http://schemas.microsoft.com/office/powerpoint/2010/main" val="146813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Rayleigh</a:t>
            </a:r>
            <a:r>
              <a:rPr lang="en-US" baseline="0" dirty="0" smtClean="0"/>
              <a:t> scattering: when light wavelength is much larger than particles (small particles)</a:t>
            </a:r>
            <a:endParaRPr lang="en-US" dirty="0" smtClean="0"/>
          </a:p>
          <a:p>
            <a:r>
              <a:rPr lang="en-US" dirty="0" smtClean="0"/>
              <a:t>Optical</a:t>
            </a:r>
            <a:r>
              <a:rPr lang="en-US" baseline="0" dirty="0" smtClean="0"/>
              <a:t> </a:t>
            </a:r>
            <a:r>
              <a:rPr lang="en-US" baseline="0" dirty="0" smtClean="0"/>
              <a:t>depth:  </a:t>
            </a:r>
            <a:r>
              <a:rPr lang="en-US" baseline="0" dirty="0" smtClean="0"/>
              <a:t>measures </a:t>
            </a:r>
            <a:r>
              <a:rPr lang="en-US" baseline="0" dirty="0" smtClean="0"/>
              <a:t>the ability of a substance to block or let through light</a:t>
            </a:r>
            <a:r>
              <a:rPr lang="en-US" baseline="0" dirty="0" smtClean="0"/>
              <a:t>.</a:t>
            </a:r>
          </a:p>
          <a:p>
            <a:r>
              <a:rPr lang="en-US" baseline="0" dirty="0" smtClean="0"/>
              <a:t>Cross section : </a:t>
            </a:r>
            <a:r>
              <a:rPr lang="en-US" sz="1200" b="0" i="0" kern="1200" dirty="0" smtClean="0">
                <a:solidFill>
                  <a:schemeClr val="tx1"/>
                </a:solidFill>
                <a:effectLst/>
                <a:latin typeface="+mn-lt"/>
                <a:ea typeface="+mn-ea"/>
                <a:cs typeface="+mn-cs"/>
              </a:rPr>
              <a:t>measure of probability that scattering will take place in a collision of two particles. </a:t>
            </a:r>
            <a:r>
              <a:rPr lang="en-US" baseline="0" dirty="0" smtClean="0"/>
              <a:t>higher means more likely to scatter light </a:t>
            </a:r>
          </a:p>
          <a:p>
            <a:r>
              <a:rPr lang="en-US" baseline="0" dirty="0" smtClean="0"/>
              <a:t>Survival Probability: survival function, </a:t>
            </a:r>
            <a:r>
              <a:rPr lang="en-US" dirty="0" smtClean="0"/>
              <a:t>probability of surviving to duration t as a function of the hazard at all durations up to t:</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17</a:t>
            </a:fld>
            <a:endParaRPr lang="en-US"/>
          </a:p>
        </p:txBody>
      </p:sp>
    </p:spTree>
    <p:extLst>
      <p:ext uri="{BB962C8B-B14F-4D97-AF65-F5344CB8AC3E}">
        <p14:creationId xmlns:p14="http://schemas.microsoft.com/office/powerpoint/2010/main" val="327151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18</a:t>
            </a:fld>
            <a:endParaRPr lang="en-US"/>
          </a:p>
        </p:txBody>
      </p:sp>
    </p:spTree>
    <p:extLst>
      <p:ext uri="{BB962C8B-B14F-4D97-AF65-F5344CB8AC3E}">
        <p14:creationId xmlns:p14="http://schemas.microsoft.com/office/powerpoint/2010/main" val="330137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look</a:t>
            </a:r>
            <a:r>
              <a:rPr lang="en-US" baseline="0" dirty="0" smtClean="0"/>
              <a:t> at L because that’s the variable we can change</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19</a:t>
            </a:fld>
            <a:endParaRPr lang="en-US"/>
          </a:p>
        </p:txBody>
      </p:sp>
    </p:spTree>
    <p:extLst>
      <p:ext uri="{BB962C8B-B14F-4D97-AF65-F5344CB8AC3E}">
        <p14:creationId xmlns:p14="http://schemas.microsoft.com/office/powerpoint/2010/main" val="423585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Optical</a:t>
            </a:r>
            <a:r>
              <a:rPr lang="en-US" baseline="0" dirty="0" smtClean="0"/>
              <a:t> depth:  measures the ability of a substance to block or let through light.</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20</a:t>
            </a:fld>
            <a:endParaRPr lang="en-US"/>
          </a:p>
        </p:txBody>
      </p:sp>
    </p:spTree>
    <p:extLst>
      <p:ext uri="{BB962C8B-B14F-4D97-AF65-F5344CB8AC3E}">
        <p14:creationId xmlns:p14="http://schemas.microsoft.com/office/powerpoint/2010/main" val="122593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21</a:t>
            </a:fld>
            <a:endParaRPr lang="en-US"/>
          </a:p>
        </p:txBody>
      </p:sp>
    </p:spTree>
    <p:extLst>
      <p:ext uri="{BB962C8B-B14F-4D97-AF65-F5344CB8AC3E}">
        <p14:creationId xmlns:p14="http://schemas.microsoft.com/office/powerpoint/2010/main" val="357003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Mars</a:t>
            </a:r>
            <a:r>
              <a:rPr lang="en-US" dirty="0" smtClean="0"/>
              <a:t>: Elliot 1976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NASA’s G. P. Kuiper Airborne Observatory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aseline="0" dirty="0" smtClean="0"/>
              <a:t>450 nm</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Neptune</a:t>
            </a:r>
            <a:r>
              <a:rPr lang="en-US" dirty="0" smtClean="0"/>
              <a:t>: French 1998 (observed in 1985)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ESO in Chile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Pluto</a:t>
            </a:r>
            <a:r>
              <a:rPr lang="en-US" dirty="0" smtClean="0"/>
              <a:t>: </a:t>
            </a:r>
            <a:r>
              <a:rPr lang="en-US" dirty="0" err="1" smtClean="0"/>
              <a:t>Olkin</a:t>
            </a:r>
            <a:r>
              <a:rPr lang="en-US" dirty="0" smtClean="0"/>
              <a:t> 2011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smtClean="0"/>
              <a:t>mt.</a:t>
            </a:r>
            <a:r>
              <a:rPr lang="en-US" dirty="0" smtClean="0"/>
              <a:t> john observatory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Red = 760 nm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blue = 510</a:t>
            </a:r>
            <a:r>
              <a:rPr lang="en-US" baseline="0" dirty="0" smtClean="0"/>
              <a:t> nm</a:t>
            </a:r>
            <a:endParaRPr lang="en-US" dirty="0" smtClean="0"/>
          </a:p>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3</a:t>
            </a:fld>
            <a:endParaRPr lang="en-US"/>
          </a:p>
        </p:txBody>
      </p:sp>
    </p:spTree>
    <p:extLst>
      <p:ext uri="{BB962C8B-B14F-4D97-AF65-F5344CB8AC3E}">
        <p14:creationId xmlns:p14="http://schemas.microsoft.com/office/powerpoint/2010/main" val="291901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22</a:t>
            </a:fld>
            <a:endParaRPr lang="en-US"/>
          </a:p>
        </p:txBody>
      </p:sp>
    </p:spTree>
    <p:extLst>
      <p:ext uri="{BB962C8B-B14F-4D97-AF65-F5344CB8AC3E}">
        <p14:creationId xmlns:p14="http://schemas.microsoft.com/office/powerpoint/2010/main" val="1307549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23</a:t>
            </a:fld>
            <a:endParaRPr lang="en-US"/>
          </a:p>
        </p:txBody>
      </p:sp>
    </p:spTree>
    <p:extLst>
      <p:ext uri="{BB962C8B-B14F-4D97-AF65-F5344CB8AC3E}">
        <p14:creationId xmlns:p14="http://schemas.microsoft.com/office/powerpoint/2010/main" val="297019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U Delft-UltraLight" panose="02000000000000000000" pitchFamily="2" charset="0"/>
                <a:sym typeface="Wingdings" panose="05000000000000000000" pitchFamily="2" charset="2"/>
              </a:rPr>
              <a:t>Refractive Index Structure Constant, __, defines: strength of atmospheric turbulence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U Delft-UltraLight" panose="02000000000000000000" pitchFamily="2" charset="0"/>
                <a:sym typeface="Wingdings" panose="05000000000000000000" pitchFamily="2" charset="2"/>
              </a:rPr>
              <a:t>- Structure function describes</a:t>
            </a:r>
            <a:r>
              <a:rPr lang="en-US" baseline="0" dirty="0" smtClean="0">
                <a:latin typeface="TU Delft-UltraLight" panose="02000000000000000000" pitchFamily="2" charset="0"/>
                <a:sym typeface="Wingdings" panose="05000000000000000000" pitchFamily="2" charset="2"/>
              </a:rPr>
              <a:t> </a:t>
            </a:r>
            <a:r>
              <a:rPr lang="en-US" dirty="0" smtClean="0">
                <a:latin typeface="TU Delft-UltraLight" panose="02000000000000000000" pitchFamily="2" charset="0"/>
                <a:sym typeface="Wingdings" panose="05000000000000000000" pitchFamily="2" charset="2"/>
              </a:rPr>
              <a:t>the spatial structure of a random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U Delft-UltraLight" panose="02000000000000000000" pitchFamily="2"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U Delft-UltraLight" panose="02000000000000000000" pitchFamily="2" charset="0"/>
                <a:sym typeface="Wingdings" panose="05000000000000000000" pitchFamily="2" charset="2"/>
              </a:rPr>
              <a:t>Fried Parameter = Coherence Length, __, defines:</a:t>
            </a:r>
            <a:r>
              <a:rPr lang="en-US" baseline="0" dirty="0" smtClean="0">
                <a:latin typeface="TU Delft-UltraLight" panose="02000000000000000000" pitchFamily="2" charset="0"/>
                <a:sym typeface="Wingdings" panose="05000000000000000000" pitchFamily="2" charset="2"/>
              </a:rPr>
              <a:t> length for which errors in the wave phase are on the order of 1 radian. </a:t>
            </a:r>
            <a:r>
              <a:rPr lang="en-US" baseline="0" dirty="0" smtClean="0">
                <a:latin typeface="TU Delft-UltraLight" panose="02000000000000000000" pitchFamily="2" charset="0"/>
                <a:sym typeface="Wingdings" panose="05000000000000000000" pitchFamily="2" charset="2"/>
              </a:rPr>
              <a:t>If seeing </a:t>
            </a:r>
            <a:r>
              <a:rPr lang="en-US" baseline="0" dirty="0" smtClean="0">
                <a:latin typeface="TU Delft-UltraLight" panose="02000000000000000000" pitchFamily="2" charset="0"/>
                <a:sym typeface="Wingdings" panose="05000000000000000000" pitchFamily="2" charset="2"/>
              </a:rPr>
              <a:t>conditions </a:t>
            </a:r>
            <a:r>
              <a:rPr lang="en-US" baseline="0" dirty="0" smtClean="0">
                <a:latin typeface="TU Delft-UltraLight" panose="02000000000000000000" pitchFamily="2" charset="0"/>
                <a:sym typeface="Wingdings" panose="05000000000000000000" pitchFamily="2" charset="2"/>
              </a:rPr>
              <a:t>are characterized </a:t>
            </a:r>
            <a:r>
              <a:rPr lang="en-US" baseline="0" dirty="0" smtClean="0">
                <a:latin typeface="TU Delft-UltraLight" panose="02000000000000000000" pitchFamily="2" charset="0"/>
                <a:sym typeface="Wingdings" panose="05000000000000000000" pitchFamily="2" charset="2"/>
              </a:rPr>
              <a:t>by Fried </a:t>
            </a:r>
            <a:r>
              <a:rPr lang="en-US" baseline="0" dirty="0" err="1" smtClean="0">
                <a:latin typeface="TU Delft-UltraLight" panose="02000000000000000000" pitchFamily="2" charset="0"/>
                <a:sym typeface="Wingdings" panose="05000000000000000000" pitchFamily="2" charset="2"/>
              </a:rPr>
              <a:t>param</a:t>
            </a:r>
            <a:r>
              <a:rPr lang="en-US" baseline="0" dirty="0" smtClean="0">
                <a:latin typeface="TU Delft-UltraLight" panose="02000000000000000000" pitchFamily="2" charset="0"/>
                <a:sym typeface="Wingdings" panose="05000000000000000000" pitchFamily="2" charset="2"/>
              </a:rPr>
              <a:t> and long exposure image taken, image quality is approx. equal to the image taken by a telescope with </a:t>
            </a:r>
            <a:r>
              <a:rPr lang="en-US" baseline="0" dirty="0" err="1" smtClean="0">
                <a:latin typeface="TU Delft-UltraLight" panose="02000000000000000000" pitchFamily="2" charset="0"/>
                <a:sym typeface="Wingdings" panose="05000000000000000000" pitchFamily="2" charset="2"/>
              </a:rPr>
              <a:t>diam</a:t>
            </a:r>
            <a:r>
              <a:rPr lang="en-US" baseline="0" dirty="0" smtClean="0">
                <a:latin typeface="TU Delft-UltraLight" panose="02000000000000000000" pitchFamily="2" charset="0"/>
                <a:sym typeface="Wingdings" panose="05000000000000000000" pitchFamily="2" charset="2"/>
              </a:rPr>
              <a:t> = Fried </a:t>
            </a:r>
            <a:r>
              <a:rPr lang="en-US" baseline="0" dirty="0" err="1" smtClean="0">
                <a:latin typeface="TU Delft-UltraLight" panose="02000000000000000000" pitchFamily="2" charset="0"/>
                <a:sym typeface="Wingdings" panose="05000000000000000000" pitchFamily="2" charset="2"/>
              </a:rPr>
              <a:t>param</a:t>
            </a:r>
            <a:endParaRPr lang="en-US" dirty="0" smtClean="0">
              <a:latin typeface="TU Delft-UltraLight"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24</a:t>
            </a:fld>
            <a:endParaRPr lang="en-US"/>
          </a:p>
        </p:txBody>
      </p:sp>
    </p:spTree>
    <p:extLst>
      <p:ext uri="{BB962C8B-B14F-4D97-AF65-F5344CB8AC3E}">
        <p14:creationId xmlns:p14="http://schemas.microsoft.com/office/powerpoint/2010/main" val="424810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25</a:t>
            </a:fld>
            <a:endParaRPr lang="en-US"/>
          </a:p>
        </p:txBody>
      </p:sp>
    </p:spTree>
    <p:extLst>
      <p:ext uri="{BB962C8B-B14F-4D97-AF65-F5344CB8AC3E}">
        <p14:creationId xmlns:p14="http://schemas.microsoft.com/office/powerpoint/2010/main" val="9370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26</a:t>
            </a:fld>
            <a:endParaRPr lang="en-US"/>
          </a:p>
        </p:txBody>
      </p:sp>
    </p:spTree>
    <p:extLst>
      <p:ext uri="{BB962C8B-B14F-4D97-AF65-F5344CB8AC3E}">
        <p14:creationId xmlns:p14="http://schemas.microsoft.com/office/powerpoint/2010/main" val="4001777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know how we calculated the </a:t>
            </a:r>
            <a:r>
              <a:rPr lang="en-US" dirty="0" err="1" smtClean="0"/>
              <a:t>arcseconds</a:t>
            </a:r>
            <a:r>
              <a:rPr lang="en-US" dirty="0" smtClean="0"/>
              <a:t> range</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27</a:t>
            </a:fld>
            <a:endParaRPr lang="en-US"/>
          </a:p>
        </p:txBody>
      </p:sp>
    </p:spTree>
    <p:extLst>
      <p:ext uri="{BB962C8B-B14F-4D97-AF65-F5344CB8AC3E}">
        <p14:creationId xmlns:p14="http://schemas.microsoft.com/office/powerpoint/2010/main" val="846963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values are for 1000nm and L=</a:t>
            </a:r>
            <a:r>
              <a:rPr lang="en-US" dirty="0" err="1" smtClean="0"/>
              <a:t>Rhill</a:t>
            </a:r>
            <a:r>
              <a:rPr lang="en-US" dirty="0" smtClean="0"/>
              <a:t>:</a:t>
            </a:r>
          </a:p>
          <a:p>
            <a:r>
              <a:rPr lang="en-US" dirty="0" smtClean="0"/>
              <a:t> </a:t>
            </a:r>
            <a:r>
              <a:rPr lang="en-US" dirty="0" smtClean="0"/>
              <a:t>- we use</a:t>
            </a:r>
            <a:r>
              <a:rPr lang="en-US" baseline="0" dirty="0" smtClean="0"/>
              <a:t> M value to calculate our effective aperture (1,700). Plug our effective aperture into Kipping’s equation for amplification, get 40 which matches our 35.</a:t>
            </a:r>
          </a:p>
          <a:p>
            <a:r>
              <a:rPr lang="en-US" baseline="0" dirty="0" smtClean="0"/>
              <a:t>- calculate by what amount the reduced coherence length causes the light ray to diffract (bend). We consider diffraction in terms of the how much the original light spreads out, which is measured as a cone of angular size (2pi/lambda/</a:t>
            </a:r>
            <a:r>
              <a:rPr lang="en-US" baseline="0" dirty="0" err="1" smtClean="0"/>
              <a:t>alpha_diffrac</a:t>
            </a:r>
            <a:r>
              <a:rPr lang="en-US" baseline="0" dirty="0" smtClean="0"/>
              <a:t>). To see how this spreading affects the total intensity of light reaching the detector, we broaden the light of the ray by a two-dimensional Gaussian. The two dimensions are for the x and y direction and we call the resulting broadening the deflection angles.</a:t>
            </a:r>
          </a:p>
          <a:p>
            <a:endParaRPr lang="en-US" baseline="0" dirty="0" smtClean="0"/>
          </a:p>
          <a:p>
            <a:r>
              <a:rPr lang="en-US" baseline="0" dirty="0" smtClean="0"/>
              <a:t>Amplification at center is proportional to (coherence length) / (wavelength)</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28</a:t>
            </a:fld>
            <a:endParaRPr lang="en-US"/>
          </a:p>
        </p:txBody>
      </p:sp>
    </p:spTree>
    <p:extLst>
      <p:ext uri="{BB962C8B-B14F-4D97-AF65-F5344CB8AC3E}">
        <p14:creationId xmlns:p14="http://schemas.microsoft.com/office/powerpoint/2010/main" val="46030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29</a:t>
            </a:fld>
            <a:endParaRPr lang="en-US"/>
          </a:p>
        </p:txBody>
      </p:sp>
    </p:spTree>
    <p:extLst>
      <p:ext uri="{BB962C8B-B14F-4D97-AF65-F5344CB8AC3E}">
        <p14:creationId xmlns:p14="http://schemas.microsoft.com/office/powerpoint/2010/main" val="265088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U Delft-UltraLight" panose="02000000000000000000" pitchFamily="2" charset="0"/>
              </a:rPr>
              <a:t>Study other effects</a:t>
            </a:r>
          </a:p>
          <a:p>
            <a:pPr marL="628650" lvl="1" indent="-171450">
              <a:buFont typeface="Arial" panose="020B0604020202020204" pitchFamily="34" charset="0"/>
              <a:buChar char="•"/>
            </a:pPr>
            <a:r>
              <a:rPr lang="en-US" dirty="0" smtClean="0">
                <a:latin typeface="TU Delft-UltraLight" panose="02000000000000000000" pitchFamily="2" charset="0"/>
              </a:rPr>
              <a:t>Reflected Sunlight</a:t>
            </a:r>
          </a:p>
          <a:p>
            <a:pPr marL="628650" lvl="1" indent="-171450">
              <a:buFont typeface="Arial" panose="020B0604020202020204" pitchFamily="34" charset="0"/>
              <a:buChar char="•"/>
            </a:pPr>
            <a:r>
              <a:rPr lang="en-US" dirty="0" err="1" smtClean="0">
                <a:latin typeface="TU Delft-UltraLight" panose="02000000000000000000" pitchFamily="2" charset="0"/>
              </a:rPr>
              <a:t>Oblateness</a:t>
            </a:r>
            <a:endParaRPr lang="en-US" dirty="0" smtClean="0">
              <a:latin typeface="TU Delft-UltraLight" panose="02000000000000000000" pitchFamily="2" charset="0"/>
            </a:endParaRPr>
          </a:p>
          <a:p>
            <a:pPr marL="628650" lvl="1" indent="-171450">
              <a:buFont typeface="Arial" panose="020B0604020202020204" pitchFamily="34" charset="0"/>
              <a:buChar char="•"/>
            </a:pPr>
            <a:r>
              <a:rPr lang="en-US" dirty="0" smtClean="0">
                <a:latin typeface="TU Delft-UltraLight" panose="02000000000000000000" pitchFamily="2" charset="0"/>
              </a:rPr>
              <a:t>Temporal fluctuations</a:t>
            </a:r>
          </a:p>
          <a:p>
            <a:r>
              <a:rPr lang="en-US" dirty="0" smtClean="0">
                <a:latin typeface="TU Delft-UltraLight" panose="02000000000000000000" pitchFamily="2" charset="0"/>
              </a:rPr>
              <a:t>Understand central flash dependence on variables</a:t>
            </a:r>
          </a:p>
          <a:p>
            <a:pPr marL="628650" lvl="1" indent="-171450">
              <a:buFont typeface="Arial" panose="020B0604020202020204" pitchFamily="34" charset="0"/>
              <a:buChar char="•"/>
            </a:pPr>
            <a:r>
              <a:rPr lang="en-US" dirty="0" smtClean="0">
                <a:latin typeface="TU Delft-UltraLight" panose="02000000000000000000" pitchFamily="2" charset="0"/>
              </a:rPr>
              <a:t>Distance to detector</a:t>
            </a:r>
          </a:p>
          <a:p>
            <a:pPr marL="628650" lvl="1" indent="-171450">
              <a:buFont typeface="Arial" panose="020B0604020202020204" pitchFamily="34" charset="0"/>
              <a:buChar char="•"/>
            </a:pPr>
            <a:r>
              <a:rPr lang="en-US" dirty="0" smtClean="0">
                <a:latin typeface="TU Delft-UltraLight" panose="02000000000000000000" pitchFamily="2" charset="0"/>
              </a:rPr>
              <a:t>Wavelength</a:t>
            </a:r>
          </a:p>
          <a:p>
            <a:pPr marL="628650" lvl="1" indent="-171450">
              <a:buFont typeface="Arial" panose="020B0604020202020204" pitchFamily="34" charset="0"/>
              <a:buChar char="•"/>
            </a:pPr>
            <a:r>
              <a:rPr lang="en-US" dirty="0" smtClean="0">
                <a:latin typeface="TU Delft-UltraLight" panose="02000000000000000000" pitchFamily="2" charset="0"/>
              </a:rPr>
              <a:t>Atmosphere</a:t>
            </a:r>
            <a:endParaRPr lang="en-US" dirty="0" smtClean="0">
              <a:latin typeface="TU Delft-UltraLight" panose="02000000000000000000" pitchFamily="2" charset="0"/>
            </a:endParaRPr>
          </a:p>
        </p:txBody>
      </p:sp>
      <p:sp>
        <p:nvSpPr>
          <p:cNvPr id="4" name="Slide Number Placeholder 3"/>
          <p:cNvSpPr>
            <a:spLocks noGrp="1"/>
          </p:cNvSpPr>
          <p:nvPr>
            <p:ph type="sldNum" sz="quarter" idx="10"/>
          </p:nvPr>
        </p:nvSpPr>
        <p:spPr/>
        <p:txBody>
          <a:bodyPr/>
          <a:lstStyle/>
          <a:p>
            <a:fld id="{9C3F6E1E-E4B1-4987-BBCD-85C052BC7B84}" type="slidenum">
              <a:rPr lang="en-US" smtClean="0"/>
              <a:t>30</a:t>
            </a:fld>
            <a:endParaRPr lang="en-US"/>
          </a:p>
        </p:txBody>
      </p:sp>
    </p:spTree>
    <p:extLst>
      <p:ext uri="{BB962C8B-B14F-4D97-AF65-F5344CB8AC3E}">
        <p14:creationId xmlns:p14="http://schemas.microsoft.com/office/powerpoint/2010/main" val="3815125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 to sun= 1.51e11</a:t>
            </a:r>
          </a:p>
          <a:p>
            <a:r>
              <a:rPr lang="en-US" dirty="0" smtClean="0"/>
              <a:t>Distance to </a:t>
            </a:r>
            <a:r>
              <a:rPr lang="en-US" dirty="0" err="1" smtClean="0"/>
              <a:t>pluto</a:t>
            </a:r>
            <a:r>
              <a:rPr lang="en-US" dirty="0" smtClean="0"/>
              <a:t> = 5e12m</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31</a:t>
            </a:fld>
            <a:endParaRPr lang="en-US"/>
          </a:p>
        </p:txBody>
      </p:sp>
    </p:spTree>
    <p:extLst>
      <p:ext uri="{BB962C8B-B14F-4D97-AF65-F5344CB8AC3E}">
        <p14:creationId xmlns:p14="http://schemas.microsoft.com/office/powerpoint/2010/main" val="232103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TO SCALE</a:t>
            </a:r>
            <a:endParaRPr lang="en-US" dirty="0" smtClean="0"/>
          </a:p>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4</a:t>
            </a:fld>
            <a:endParaRPr lang="en-US"/>
          </a:p>
        </p:txBody>
      </p:sp>
    </p:spTree>
    <p:extLst>
      <p:ext uri="{BB962C8B-B14F-4D97-AF65-F5344CB8AC3E}">
        <p14:creationId xmlns:p14="http://schemas.microsoft.com/office/powerpoint/2010/main" val="89294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viewer with eye from left to right</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5</a:t>
            </a:fld>
            <a:endParaRPr lang="en-US"/>
          </a:p>
        </p:txBody>
      </p:sp>
    </p:spTree>
    <p:extLst>
      <p:ext uri="{BB962C8B-B14F-4D97-AF65-F5344CB8AC3E}">
        <p14:creationId xmlns:p14="http://schemas.microsoft.com/office/powerpoint/2010/main" val="321828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Kipping's work: what did he do and what didn't he do in his paper? Try to emphasize that the latter is not critique on his work, but just a more in-depth study.  Also provide the strength of the amplification as computed by Kipping: if it were only a tiny effect, it would not have been interesting for you to study .... and you come back to this at your conclusions</a:t>
            </a:r>
            <a:r>
              <a:rPr lang="en-US" sz="1200" b="0" i="0" u="none" strike="noStrike" kern="1200" dirty="0" smtClean="0">
                <a:solidFill>
                  <a:schemeClr val="tx1"/>
                </a:solidFill>
                <a:effectLst/>
                <a:latin typeface="+mn-lt"/>
                <a:ea typeface="+mn-ea"/>
                <a:cs typeface="+mn-cs"/>
              </a:rPr>
              <a: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Talk about</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Rhill</a:t>
            </a:r>
            <a:r>
              <a:rPr lang="en-US" sz="1200" b="0" i="0" u="none" strike="noStrike" kern="1200" baseline="0" dirty="0" smtClean="0">
                <a:solidFill>
                  <a:schemeClr val="tx1"/>
                </a:solidFill>
                <a:effectLst/>
                <a:latin typeface="+mn-lt"/>
                <a:ea typeface="+mn-ea"/>
                <a:cs typeface="+mn-cs"/>
              </a:rPr>
              <a:t> being even point between Earth and Sun</a:t>
            </a:r>
            <a:endParaRPr lang="en-US" sz="1200" b="0" i="0" u="none" strike="noStrike" kern="1200" dirty="0" smtClean="0">
              <a:solidFill>
                <a:schemeClr val="tx1"/>
              </a:solidFill>
              <a:effectLst/>
              <a:latin typeface="+mn-lt"/>
              <a:ea typeface="+mn-ea"/>
              <a:cs typeface="+mn-cs"/>
            </a:endParaRPr>
          </a:p>
          <a:p>
            <a:pPr rtl="0"/>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6</a:t>
            </a:fld>
            <a:endParaRPr lang="en-US"/>
          </a:p>
        </p:txBody>
      </p:sp>
    </p:spTree>
    <p:extLst>
      <p:ext uri="{BB962C8B-B14F-4D97-AF65-F5344CB8AC3E}">
        <p14:creationId xmlns:p14="http://schemas.microsoft.com/office/powerpoint/2010/main" val="207589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7</a:t>
            </a:fld>
            <a:endParaRPr lang="en-US"/>
          </a:p>
        </p:txBody>
      </p:sp>
    </p:spTree>
    <p:extLst>
      <p:ext uri="{BB962C8B-B14F-4D97-AF65-F5344CB8AC3E}">
        <p14:creationId xmlns:p14="http://schemas.microsoft.com/office/powerpoint/2010/main" val="163602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9</a:t>
            </a:fld>
            <a:endParaRPr lang="en-US"/>
          </a:p>
        </p:txBody>
      </p:sp>
    </p:spTree>
    <p:extLst>
      <p:ext uri="{BB962C8B-B14F-4D97-AF65-F5344CB8AC3E}">
        <p14:creationId xmlns:p14="http://schemas.microsoft.com/office/powerpoint/2010/main" val="115000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10</a:t>
            </a:fld>
            <a:endParaRPr lang="en-US"/>
          </a:p>
        </p:txBody>
      </p:sp>
    </p:spTree>
    <p:extLst>
      <p:ext uri="{BB962C8B-B14F-4D97-AF65-F5344CB8AC3E}">
        <p14:creationId xmlns:p14="http://schemas.microsoft.com/office/powerpoint/2010/main" val="156816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height: </a:t>
            </a:r>
            <a:r>
              <a:rPr lang="en-US" sz="1200" b="0" i="0" kern="1200" dirty="0" smtClean="0">
                <a:solidFill>
                  <a:schemeClr val="tx1"/>
                </a:solidFill>
                <a:effectLst/>
                <a:latin typeface="+mn-lt"/>
                <a:ea typeface="+mn-ea"/>
                <a:cs typeface="+mn-cs"/>
              </a:rPr>
              <a:t>is a distance over which density and pressure decrease by a factor of e.</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hus, it describes the degree to which the atmosphere “hugs” the planet..</a:t>
            </a:r>
            <a:endParaRPr lang="en-US" dirty="0"/>
          </a:p>
        </p:txBody>
      </p:sp>
      <p:sp>
        <p:nvSpPr>
          <p:cNvPr id="4" name="Slide Number Placeholder 3"/>
          <p:cNvSpPr>
            <a:spLocks noGrp="1"/>
          </p:cNvSpPr>
          <p:nvPr>
            <p:ph type="sldNum" sz="quarter" idx="10"/>
          </p:nvPr>
        </p:nvSpPr>
        <p:spPr/>
        <p:txBody>
          <a:bodyPr/>
          <a:lstStyle/>
          <a:p>
            <a:fld id="{9C3F6E1E-E4B1-4987-BBCD-85C052BC7B84}" type="slidenum">
              <a:rPr lang="en-US" smtClean="0"/>
              <a:t>11</a:t>
            </a:fld>
            <a:endParaRPr lang="en-US"/>
          </a:p>
        </p:txBody>
      </p:sp>
    </p:spTree>
    <p:extLst>
      <p:ext uri="{BB962C8B-B14F-4D97-AF65-F5344CB8AC3E}">
        <p14:creationId xmlns:p14="http://schemas.microsoft.com/office/powerpoint/2010/main" val="112661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1435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4663753"/>
            <a:ext cx="1104294" cy="323006"/>
          </a:xfrm>
          <a:prstGeom prst="rect">
            <a:avLst/>
          </a:prstGeom>
        </p:spPr>
      </p:pic>
      <p:sp>
        <p:nvSpPr>
          <p:cNvPr id="13"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41865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62A2416-1570-3849-86F9-07F78746E1B2}" type="datetimeFigureOut">
              <a:rPr lang="en-US" smtClean="0"/>
              <a:t>29-Aug-20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2404" y="205979"/>
            <a:ext cx="7090513"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72404" y="1200150"/>
            <a:ext cx="7090513" cy="3615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624" y="4515071"/>
            <a:ext cx="1104294" cy="430675"/>
          </a:xfrm>
          <a:prstGeom prst="rect">
            <a:avLst/>
          </a:prstGeom>
        </p:spPr>
      </p:pic>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364"/>
            <a:ext cx="9143999" cy="5141136"/>
          </a:xfrm>
          <a:prstGeom prst="rect">
            <a:avLst/>
          </a:prstGeom>
          <a:blipFill dpi="0" rotWithShape="1">
            <a:blip r:embed="rId2">
              <a:alphaModFix amt="56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2364"/>
            <a:ext cx="9143999" cy="2194834"/>
          </a:xfrm>
          <a:prstGeom prst="rect">
            <a:avLst/>
          </a:prstGeom>
        </p:spPr>
        <p:txBody>
          <a:bodyPr>
            <a:noAutofit/>
          </a:bodyPr>
          <a:lstStyle>
            <a:lvl1pPr algn="l" defTabSz="457200" rtl="0" eaLnBrk="1" latinLnBrk="0" hangingPunct="1">
              <a:spcBef>
                <a:spcPct val="0"/>
              </a:spcBef>
              <a:buNone/>
              <a:defRPr sz="3600" kern="1200">
                <a:solidFill>
                  <a:srgbClr val="00A6D6"/>
                </a:solidFill>
                <a:latin typeface="Arial"/>
                <a:ea typeface="+mj-ea"/>
                <a:cs typeface="Arial"/>
              </a:defRPr>
            </a:lvl1pPr>
          </a:lstStyle>
          <a:p>
            <a:r>
              <a:rPr lang="en-US" sz="5500" b="1" dirty="0" smtClean="0">
                <a:latin typeface="TU Delft-UltraLight" panose="02000000000000000000" pitchFamily="2" charset="0"/>
              </a:rPr>
              <a:t>The Terrascope: Earth’s Atmosphere as a Telescopic Lens</a:t>
            </a:r>
            <a:endParaRPr lang="en-US" sz="5500" b="1" dirty="0">
              <a:latin typeface="TU Delft-UltraLight" panose="02000000000000000000" pitchFamily="2" charset="0"/>
            </a:endParaRPr>
          </a:p>
        </p:txBody>
      </p:sp>
      <p:sp>
        <p:nvSpPr>
          <p:cNvPr id="10" name="Subtitle 2"/>
          <p:cNvSpPr txBox="1">
            <a:spLocks/>
          </p:cNvSpPr>
          <p:nvPr/>
        </p:nvSpPr>
        <p:spPr>
          <a:xfrm>
            <a:off x="1435486" y="4474784"/>
            <a:ext cx="8122523" cy="768904"/>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Clr>
                <a:srgbClr val="00A6D6"/>
              </a:buClr>
              <a:buFont typeface="Arial"/>
              <a:buNone/>
              <a:defRPr sz="3200" kern="1200">
                <a:solidFill>
                  <a:schemeClr val="tx1"/>
                </a:solidFill>
                <a:latin typeface="Arial"/>
                <a:ea typeface="+mn-ea"/>
                <a:cs typeface="Arial"/>
              </a:defRPr>
            </a:lvl1pPr>
            <a:lvl2pPr marL="457200" indent="0" algn="l" defTabSz="457200" rtl="0" eaLnBrk="1" latinLnBrk="0" hangingPunct="1">
              <a:spcBef>
                <a:spcPct val="20000"/>
              </a:spcBef>
              <a:buClr>
                <a:srgbClr val="00A6D6"/>
              </a:buClr>
              <a:buFont typeface="Arial"/>
              <a:buNone/>
              <a:defRPr sz="2800" kern="1200">
                <a:solidFill>
                  <a:schemeClr val="tx1"/>
                </a:solidFill>
                <a:latin typeface="Arial"/>
                <a:ea typeface="+mn-ea"/>
                <a:cs typeface="Arial"/>
              </a:defRPr>
            </a:lvl2pPr>
            <a:lvl3pPr marL="914400" indent="0" algn="l" defTabSz="457200" rtl="0" eaLnBrk="1" latinLnBrk="0" hangingPunct="1">
              <a:spcBef>
                <a:spcPct val="20000"/>
              </a:spcBef>
              <a:buClr>
                <a:srgbClr val="00A6D6"/>
              </a:buClr>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b="1" dirty="0" smtClean="0">
                <a:solidFill>
                  <a:schemeClr val="bg1"/>
                </a:solidFill>
                <a:latin typeface="TU Delft-UltraLight" panose="02000000000000000000" pitchFamily="2" charset="0"/>
              </a:rPr>
              <a:t>Computer Simulations for Science and Engineering (COSSE)</a:t>
            </a:r>
          </a:p>
          <a:p>
            <a:r>
              <a:rPr lang="en-US" b="1" dirty="0" smtClean="0">
                <a:solidFill>
                  <a:schemeClr val="bg1"/>
                </a:solidFill>
                <a:latin typeface="TU Delft-UltraLight" panose="02000000000000000000" pitchFamily="2" charset="0"/>
              </a:rPr>
              <a:t>Advisors: P. M. Visser &amp; D. M. Stam</a:t>
            </a:r>
            <a:endParaRPr lang="en-US" b="1" dirty="0">
              <a:solidFill>
                <a:schemeClr val="bg1"/>
              </a:solidFill>
              <a:latin typeface="TU Delft-UltraLight" panose="02000000000000000000" pitchFamily="2" charset="0"/>
            </a:endParaRPr>
          </a:p>
        </p:txBody>
      </p:sp>
      <p:sp>
        <p:nvSpPr>
          <p:cNvPr id="11" name="Subtitle 2"/>
          <p:cNvSpPr txBox="1">
            <a:spLocks/>
          </p:cNvSpPr>
          <p:nvPr/>
        </p:nvSpPr>
        <p:spPr>
          <a:xfrm>
            <a:off x="-136983" y="2528602"/>
            <a:ext cx="2956561" cy="748515"/>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A6D6"/>
              </a:buClr>
              <a:buFont typeface="Arial"/>
              <a:buNone/>
              <a:defRPr sz="3200" kern="1200">
                <a:solidFill>
                  <a:schemeClr val="tx1"/>
                </a:solidFill>
                <a:latin typeface="Arial"/>
                <a:ea typeface="+mn-ea"/>
                <a:cs typeface="Arial"/>
              </a:defRPr>
            </a:lvl1pPr>
            <a:lvl2pPr marL="457200" indent="0" algn="l" defTabSz="457200" rtl="0" eaLnBrk="1" latinLnBrk="0" hangingPunct="1">
              <a:spcBef>
                <a:spcPct val="20000"/>
              </a:spcBef>
              <a:buClr>
                <a:srgbClr val="00A6D6"/>
              </a:buClr>
              <a:buFont typeface="Arial"/>
              <a:buNone/>
              <a:defRPr sz="2800" kern="1200">
                <a:solidFill>
                  <a:schemeClr val="tx1"/>
                </a:solidFill>
                <a:latin typeface="Arial"/>
                <a:ea typeface="+mn-ea"/>
                <a:cs typeface="Arial"/>
              </a:defRPr>
            </a:lvl2pPr>
            <a:lvl3pPr marL="914400" indent="0" algn="l" defTabSz="457200" rtl="0" eaLnBrk="1" latinLnBrk="0" hangingPunct="1">
              <a:spcBef>
                <a:spcPct val="20000"/>
              </a:spcBef>
              <a:buClr>
                <a:srgbClr val="00A6D6"/>
              </a:buClr>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r"/>
            <a:r>
              <a:rPr lang="en-US" sz="4000" b="1" dirty="0" smtClean="0">
                <a:solidFill>
                  <a:schemeClr val="bg1"/>
                </a:solidFill>
                <a:latin typeface="TU Delft-UltraLight" panose="02000000000000000000" pitchFamily="2" charset="0"/>
              </a:rPr>
              <a:t>Shane Alpert</a:t>
            </a:r>
            <a:endParaRPr lang="en-US" sz="4000" b="1" dirty="0">
              <a:solidFill>
                <a:schemeClr val="bg1"/>
              </a:solidFill>
              <a:latin typeface="TU Delft-UltraLight" panose="02000000000000000000" pitchFamily="2" charset="0"/>
            </a:endParaRPr>
          </a:p>
        </p:txBody>
      </p:sp>
      <p:pic>
        <p:nvPicPr>
          <p:cNvPr id="12" name="Picture 3" descr="TU_P5#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580" y="4415910"/>
            <a:ext cx="1368883" cy="843232"/>
          </a:xfrm>
          <a:prstGeom prst="rect">
            <a:avLst/>
          </a:prstGeom>
        </p:spPr>
      </p:pic>
    </p:spTree>
    <p:extLst>
      <p:ext uri="{BB962C8B-B14F-4D97-AF65-F5344CB8AC3E}">
        <p14:creationId xmlns:p14="http://schemas.microsoft.com/office/powerpoint/2010/main" val="1217921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Optics</a:t>
            </a:r>
            <a:endParaRPr lang="en-US" b="1" dirty="0">
              <a:latin typeface="TU Delft-UltraLight"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8748" y="330959"/>
            <a:ext cx="2284270" cy="1999171"/>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21" y="323022"/>
            <a:ext cx="1804674" cy="20071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178" y="195675"/>
            <a:ext cx="2839196" cy="213445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9053" y="2610910"/>
            <a:ext cx="5238987" cy="2412166"/>
          </a:xfrm>
          <a:prstGeom prst="rect">
            <a:avLst/>
          </a:prstGeom>
        </p:spPr>
      </p:pic>
    </p:spTree>
    <p:extLst>
      <p:ext uri="{BB962C8B-B14F-4D97-AF65-F5344CB8AC3E}">
        <p14:creationId xmlns:p14="http://schemas.microsoft.com/office/powerpoint/2010/main" val="25547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Model</a:t>
            </a:r>
            <a:endParaRPr lang="en-US" b="1" dirty="0">
              <a:latin typeface="TU Delft-UltraLight"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4151"/>
            <a:ext cx="9144000" cy="3495197"/>
          </a:xfrm>
          <a:prstGeom prst="rect">
            <a:avLst/>
          </a:prstGeom>
        </p:spPr>
      </p:pic>
    </p:spTree>
    <p:extLst>
      <p:ext uri="{BB962C8B-B14F-4D97-AF65-F5344CB8AC3E}">
        <p14:creationId xmlns:p14="http://schemas.microsoft.com/office/powerpoint/2010/main" val="3528621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Model</a:t>
            </a:r>
            <a:endParaRPr lang="en-US" b="1" dirty="0">
              <a:latin typeface="TU Delft-UltraLight" panose="02000000000000000000" pitchFamily="2" charset="0"/>
            </a:endParaRPr>
          </a:p>
        </p:txBody>
      </p:sp>
      <p:sp>
        <p:nvSpPr>
          <p:cNvPr id="4" name="TextBox 3"/>
          <p:cNvSpPr txBox="1"/>
          <p:nvPr/>
        </p:nvSpPr>
        <p:spPr>
          <a:xfrm>
            <a:off x="4718304" y="1211242"/>
            <a:ext cx="3549370" cy="523220"/>
          </a:xfrm>
          <a:prstGeom prst="rect">
            <a:avLst/>
          </a:prstGeom>
          <a:noFill/>
        </p:spPr>
        <p:txBody>
          <a:bodyPr wrap="none" rtlCol="0">
            <a:spAutoFit/>
          </a:bodyPr>
          <a:lstStyle/>
          <a:p>
            <a:r>
              <a:rPr lang="en-US" sz="2800" dirty="0">
                <a:latin typeface="TU Delft-UltraLight" panose="02000000000000000000" pitchFamily="2" charset="0"/>
              </a:rPr>
              <a:t>…later the atmosphere</a:t>
            </a: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72" y="1695451"/>
            <a:ext cx="7431004" cy="2840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770" y="1652042"/>
            <a:ext cx="7410006" cy="2840422"/>
          </a:xfrm>
          <a:prstGeom prst="rect">
            <a:avLst/>
          </a:prstGeom>
        </p:spPr>
      </p:pic>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Starting point at the </a:t>
            </a:r>
            <a:r>
              <a:rPr lang="en-US" dirty="0" smtClean="0">
                <a:latin typeface="TU Delft-UltraLight" panose="02000000000000000000" pitchFamily="2" charset="0"/>
              </a:rPr>
              <a:t>detector</a:t>
            </a:r>
            <a:endParaRPr lang="en-US" dirty="0" smtClean="0">
              <a:latin typeface="TU Delft-UltraLight" panose="02000000000000000000" pitchFamily="2" charset="0"/>
            </a:endParaRPr>
          </a:p>
        </p:txBody>
      </p:sp>
    </p:spTree>
    <p:extLst>
      <p:ext uri="{BB962C8B-B14F-4D97-AF65-F5344CB8AC3E}">
        <p14:creationId xmlns:p14="http://schemas.microsoft.com/office/powerpoint/2010/main" val="10061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Model</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MATLAB</a:t>
            </a:r>
          </a:p>
          <a:p>
            <a:r>
              <a:rPr lang="en-US" dirty="0" smtClean="0">
                <a:latin typeface="TU Delft-UltraLight" panose="02000000000000000000" pitchFamily="2" charset="0"/>
              </a:rPr>
              <a:t>Speed dependent on number of </a:t>
            </a:r>
            <a:r>
              <a:rPr lang="en-US" dirty="0" smtClean="0">
                <a:latin typeface="TU Delft-UltraLight" panose="02000000000000000000" pitchFamily="2" charset="0"/>
              </a:rPr>
              <a:t>light rays</a:t>
            </a:r>
            <a:endParaRPr lang="en-US" dirty="0" smtClean="0">
              <a:latin typeface="TU Delft-UltraLight" panose="02000000000000000000" pitchFamily="2" charset="0"/>
            </a:endParaRPr>
          </a:p>
          <a:p>
            <a:r>
              <a:rPr lang="en-US" dirty="0" smtClean="0">
                <a:latin typeface="TU Delft-UltraLight" panose="02000000000000000000" pitchFamily="2" charset="0"/>
              </a:rPr>
              <a:t>Codes for different purposes</a:t>
            </a:r>
          </a:p>
        </p:txBody>
      </p:sp>
    </p:spTree>
    <p:extLst>
      <p:ext uri="{BB962C8B-B14F-4D97-AF65-F5344CB8AC3E}">
        <p14:creationId xmlns:p14="http://schemas.microsoft.com/office/powerpoint/2010/main" val="39528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Model</a:t>
            </a:r>
            <a:endParaRPr lang="en-US" b="1" dirty="0">
              <a:latin typeface="TU Delft-UltraLight" panose="02000000000000000000" pitchFamily="2" charset="0"/>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087" t="28205" r="2971" b="25751"/>
          <a:stretch/>
        </p:blipFill>
        <p:spPr>
          <a:xfrm>
            <a:off x="291993" y="1389887"/>
            <a:ext cx="8558784" cy="2964639"/>
          </a:xfrm>
        </p:spPr>
      </p:pic>
    </p:spTree>
    <p:extLst>
      <p:ext uri="{BB962C8B-B14F-4D97-AF65-F5344CB8AC3E}">
        <p14:creationId xmlns:p14="http://schemas.microsoft.com/office/powerpoint/2010/main" val="445213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Model</a:t>
            </a:r>
            <a:endParaRPr lang="en-US" b="1" dirty="0">
              <a:latin typeface="TU Delft-UltraLight" panose="02000000000000000000" pitchFamily="2" charset="0"/>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7974" t="30279" r="21202" b="29770"/>
          <a:stretch/>
        </p:blipFill>
        <p:spPr>
          <a:xfrm>
            <a:off x="2075688" y="541433"/>
            <a:ext cx="4690872" cy="4359752"/>
          </a:xfrm>
        </p:spPr>
      </p:pic>
    </p:spTree>
    <p:extLst>
      <p:ext uri="{BB962C8B-B14F-4D97-AF65-F5344CB8AC3E}">
        <p14:creationId xmlns:p14="http://schemas.microsoft.com/office/powerpoint/2010/main" val="192777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Overview</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Rayleigh Scattering (N</a:t>
            </a:r>
            <a:r>
              <a:rPr lang="en-US" baseline="-25000" dirty="0" smtClean="0">
                <a:latin typeface="TU Delft-UltraLight" panose="02000000000000000000" pitchFamily="2" charset="0"/>
              </a:rPr>
              <a:t>2</a:t>
            </a:r>
            <a:r>
              <a:rPr lang="en-US" dirty="0" smtClean="0">
                <a:latin typeface="TU Delft-UltraLight" panose="02000000000000000000" pitchFamily="2" charset="0"/>
              </a:rPr>
              <a:t>, O</a:t>
            </a:r>
            <a:r>
              <a:rPr lang="en-US" baseline="-25000" dirty="0" smtClean="0">
                <a:latin typeface="TU Delft-UltraLight" panose="02000000000000000000" pitchFamily="2" charset="0"/>
              </a:rPr>
              <a:t>2</a:t>
            </a:r>
            <a:r>
              <a:rPr lang="en-US" dirty="0" smtClean="0">
                <a:latin typeface="TU Delft-UltraLight" panose="02000000000000000000" pitchFamily="2" charset="0"/>
              </a:rPr>
              <a:t>, </a:t>
            </a:r>
            <a:r>
              <a:rPr lang="en-US" dirty="0" err="1" smtClean="0">
                <a:latin typeface="TU Delft-UltraLight" panose="02000000000000000000" pitchFamily="2" charset="0"/>
              </a:rPr>
              <a:t>Ar</a:t>
            </a:r>
            <a:r>
              <a:rPr lang="en-US" dirty="0">
                <a:latin typeface="TU Delft-UltraLight" panose="02000000000000000000" pitchFamily="2" charset="0"/>
              </a:rPr>
              <a:t>)</a:t>
            </a:r>
            <a:endParaRPr lang="en-US" dirty="0" smtClean="0">
              <a:latin typeface="TU Delft-UltraLight" panose="02000000000000000000" pitchFamily="2" charset="0"/>
            </a:endParaRPr>
          </a:p>
          <a:p>
            <a:r>
              <a:rPr lang="en-US" dirty="0" smtClean="0">
                <a:latin typeface="TU Delft-UltraLight" panose="02000000000000000000" pitchFamily="2" charset="0"/>
              </a:rPr>
              <a:t>Absorption </a:t>
            </a:r>
            <a:r>
              <a:rPr lang="en-US" dirty="0">
                <a:latin typeface="TU Delft-UltraLight" panose="02000000000000000000" pitchFamily="2" charset="0"/>
              </a:rPr>
              <a:t>by ozone </a:t>
            </a:r>
            <a:r>
              <a:rPr lang="en-US" dirty="0" smtClean="0">
                <a:latin typeface="TU Delft-UltraLight" panose="02000000000000000000" pitchFamily="2" charset="0"/>
              </a:rPr>
              <a:t>(</a:t>
            </a:r>
            <a:r>
              <a:rPr lang="en-US" dirty="0">
                <a:latin typeface="TU Delft-UltraLight" panose="02000000000000000000" pitchFamily="2" charset="0"/>
              </a:rPr>
              <a:t>O</a:t>
            </a:r>
            <a:r>
              <a:rPr lang="en-US" baseline="-25000" dirty="0">
                <a:latin typeface="TU Delft-UltraLight" panose="02000000000000000000" pitchFamily="2" charset="0"/>
              </a:rPr>
              <a:t>3</a:t>
            </a:r>
            <a:r>
              <a:rPr lang="en-US" dirty="0">
                <a:latin typeface="TU Delft-UltraLight" panose="02000000000000000000" pitchFamily="2" charset="0"/>
              </a:rPr>
              <a:t>) </a:t>
            </a:r>
            <a:endParaRPr lang="en-US" dirty="0" smtClean="0">
              <a:latin typeface="TU Delft-UltraLight" panose="02000000000000000000" pitchFamily="2" charset="0"/>
            </a:endParaRPr>
          </a:p>
          <a:p>
            <a:r>
              <a:rPr lang="en-US" dirty="0">
                <a:latin typeface="TU Delft-UltraLight" panose="02000000000000000000" pitchFamily="2" charset="0"/>
              </a:rPr>
              <a:t>Turbulence</a:t>
            </a:r>
          </a:p>
          <a:p>
            <a:endParaRPr lang="en-US" dirty="0" smtClean="0">
              <a:latin typeface="TU Delft-UltraLight"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986" y="980933"/>
            <a:ext cx="3177558" cy="3943350"/>
          </a:xfrm>
          <a:prstGeom prst="rect">
            <a:avLst/>
          </a:prstGeom>
        </p:spPr>
      </p:pic>
    </p:spTree>
    <p:extLst>
      <p:ext uri="{BB962C8B-B14F-4D97-AF65-F5344CB8AC3E}">
        <p14:creationId xmlns:p14="http://schemas.microsoft.com/office/powerpoint/2010/main" val="25877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Rayleigh Scattering</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Optical depth,</a:t>
            </a:r>
          </a:p>
          <a:p>
            <a:endParaRPr lang="en-US" dirty="0" smtClean="0">
              <a:latin typeface="TU Delft-UltraLight" panose="02000000000000000000" pitchFamily="2" charset="0"/>
            </a:endParaRPr>
          </a:p>
          <a:p>
            <a:r>
              <a:rPr lang="en-US" dirty="0" smtClean="0">
                <a:latin typeface="TU Delft-UltraLight" panose="02000000000000000000" pitchFamily="2" charset="0"/>
              </a:rPr>
              <a:t>Survival Probability,</a:t>
            </a:r>
          </a:p>
          <a:p>
            <a:pPr marL="0" indent="0">
              <a:buNone/>
            </a:pPr>
            <a:endParaRPr lang="en-US" dirty="0" smtClean="0">
              <a:latin typeface="TU Delft-UltraLight" panose="02000000000000000000" pitchFamily="2" charset="0"/>
            </a:endParaRPr>
          </a:p>
        </p:txBody>
      </p:sp>
      <p:pic>
        <p:nvPicPr>
          <p:cNvPr id="6" name="Picture 5"/>
          <p:cNvPicPr>
            <a:picLocks noChangeAspect="1"/>
          </p:cNvPicPr>
          <p:nvPr/>
        </p:nvPicPr>
        <p:blipFill rotWithShape="1">
          <a:blip r:embed="rId3"/>
          <a:srcRect l="44309" t="-6331" r="44770" b="34175"/>
          <a:stretch/>
        </p:blipFill>
        <p:spPr>
          <a:xfrm>
            <a:off x="3300293" y="2247756"/>
            <a:ext cx="1436832" cy="44716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621" t="29867" r="18232" b="29600"/>
          <a:stretch/>
        </p:blipFill>
        <p:spPr>
          <a:xfrm>
            <a:off x="4737125" y="1805645"/>
            <a:ext cx="3977640" cy="3204600"/>
          </a:xfrm>
          <a:prstGeom prst="rect">
            <a:avLst/>
          </a:prstGeom>
        </p:spPr>
      </p:pic>
      <p:pic>
        <p:nvPicPr>
          <p:cNvPr id="8" name="Picture 7"/>
          <p:cNvPicPr>
            <a:picLocks noChangeAspect="1"/>
          </p:cNvPicPr>
          <p:nvPr/>
        </p:nvPicPr>
        <p:blipFill rotWithShape="1">
          <a:blip r:embed="rId5"/>
          <a:srcRect l="40149" r="40223" b="13354"/>
          <a:stretch/>
        </p:blipFill>
        <p:spPr>
          <a:xfrm>
            <a:off x="2761488" y="948395"/>
            <a:ext cx="2322576" cy="1118052"/>
          </a:xfrm>
          <a:prstGeom prst="rect">
            <a:avLst/>
          </a:prstGeom>
        </p:spPr>
      </p:pic>
    </p:spTree>
    <p:extLst>
      <p:ext uri="{BB962C8B-B14F-4D97-AF65-F5344CB8AC3E}">
        <p14:creationId xmlns:p14="http://schemas.microsoft.com/office/powerpoint/2010/main" val="15052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Rayleigh Scattering</a:t>
            </a:r>
            <a:endParaRPr lang="en-US" b="1" dirty="0">
              <a:latin typeface="TU Delft-UltraLight"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541" t="30756" r="19613" b="30133"/>
          <a:stretch/>
        </p:blipFill>
        <p:spPr>
          <a:xfrm>
            <a:off x="2100993" y="905256"/>
            <a:ext cx="4866252" cy="3921522"/>
          </a:xfrm>
          <a:prstGeom prst="rect">
            <a:avLst/>
          </a:prstGeom>
        </p:spPr>
      </p:pic>
    </p:spTree>
    <p:extLst>
      <p:ext uri="{BB962C8B-B14F-4D97-AF65-F5344CB8AC3E}">
        <p14:creationId xmlns:p14="http://schemas.microsoft.com/office/powerpoint/2010/main" val="65708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851" t="30850" r="19382" b="29434"/>
          <a:stretch/>
        </p:blipFill>
        <p:spPr>
          <a:xfrm>
            <a:off x="2010611" y="919970"/>
            <a:ext cx="4965778" cy="4015647"/>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Rayleigh Scattering</a:t>
            </a:r>
            <a:endParaRPr lang="en-US" b="1" dirty="0">
              <a:latin typeface="TU Delft-UltraLight" panose="02000000000000000000" pitchFamily="2" charset="0"/>
            </a:endParaRPr>
          </a:p>
        </p:txBody>
      </p:sp>
    </p:spTree>
    <p:extLst>
      <p:ext uri="{BB962C8B-B14F-4D97-AF65-F5344CB8AC3E}">
        <p14:creationId xmlns:p14="http://schemas.microsoft.com/office/powerpoint/2010/main" val="293546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4" y="205979"/>
            <a:ext cx="8570924" cy="857250"/>
          </a:xfrm>
        </p:spPr>
        <p:txBody>
          <a:bodyPr/>
          <a:lstStyle/>
          <a:p>
            <a:r>
              <a:rPr lang="en-US" b="1" dirty="0" smtClean="0">
                <a:latin typeface="TU Delft-UltraLight" panose="02000000000000000000" pitchFamily="2" charset="0"/>
              </a:rPr>
              <a:t>Central Flash</a:t>
            </a:r>
            <a:endParaRPr lang="en-US" b="1" dirty="0">
              <a:latin typeface="TU Delft-UltraLight" panose="02000000000000000000" pitchFamily="2" charset="0"/>
            </a:endParaRPr>
          </a:p>
        </p:txBody>
      </p:sp>
      <p:pic>
        <p:nvPicPr>
          <p:cNvPr id="4" name="tritonOccultation_centralFlash">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222500" y="1200150"/>
            <a:ext cx="4711700" cy="3249613"/>
          </a:xfrm>
        </p:spPr>
      </p:pic>
    </p:spTree>
    <p:extLst>
      <p:ext uri="{BB962C8B-B14F-4D97-AF65-F5344CB8AC3E}">
        <p14:creationId xmlns:p14="http://schemas.microsoft.com/office/powerpoint/2010/main" val="1246399833"/>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a:t>
            </a:r>
            <a:r>
              <a:rPr lang="en-US" b="1" dirty="0">
                <a:latin typeface="TU Delft-UltraLight" panose="02000000000000000000" pitchFamily="2" charset="0"/>
              </a:rPr>
              <a:t>Ozone Absorption</a:t>
            </a: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Optical depth,</a:t>
            </a:r>
          </a:p>
          <a:p>
            <a:endParaRPr lang="en-US" dirty="0" smtClean="0">
              <a:latin typeface="TU Delft-UltraLight" panose="02000000000000000000" pitchFamily="2" charset="0"/>
            </a:endParaRPr>
          </a:p>
          <a:p>
            <a:r>
              <a:rPr lang="en-US" dirty="0" smtClean="0">
                <a:latin typeface="TU Delft-UltraLight" panose="02000000000000000000" pitchFamily="2" charset="0"/>
              </a:rPr>
              <a:t>Survival Probability,</a:t>
            </a:r>
          </a:p>
          <a:p>
            <a:pPr marL="0" indent="0">
              <a:buNone/>
            </a:pPr>
            <a:endParaRPr lang="en-US" dirty="0" smtClean="0">
              <a:latin typeface="TU Delft-UltraLight" panose="02000000000000000000" pitchFamily="2" charset="0"/>
            </a:endParaRPr>
          </a:p>
        </p:txBody>
      </p:sp>
      <p:pic>
        <p:nvPicPr>
          <p:cNvPr id="6" name="Picture 5"/>
          <p:cNvPicPr>
            <a:picLocks noChangeAspect="1"/>
          </p:cNvPicPr>
          <p:nvPr/>
        </p:nvPicPr>
        <p:blipFill rotWithShape="1">
          <a:blip r:embed="rId3"/>
          <a:srcRect l="44309" t="-6331" r="44770" b="34175"/>
          <a:stretch/>
        </p:blipFill>
        <p:spPr>
          <a:xfrm>
            <a:off x="3300293" y="2247756"/>
            <a:ext cx="1436832" cy="447162"/>
          </a:xfrm>
          <a:prstGeom prst="rect">
            <a:avLst/>
          </a:prstGeom>
        </p:spPr>
      </p:pic>
      <p:pic>
        <p:nvPicPr>
          <p:cNvPr id="4" name="Picture 3"/>
          <p:cNvPicPr>
            <a:picLocks noChangeAspect="1"/>
          </p:cNvPicPr>
          <p:nvPr/>
        </p:nvPicPr>
        <p:blipFill rotWithShape="1">
          <a:blip r:embed="rId4"/>
          <a:srcRect l="38359" r="38142" b="13060"/>
          <a:stretch/>
        </p:blipFill>
        <p:spPr>
          <a:xfrm>
            <a:off x="2734054" y="960067"/>
            <a:ext cx="2761594" cy="111419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7082" t="30222" r="19613" b="29778"/>
          <a:stretch/>
        </p:blipFill>
        <p:spPr>
          <a:xfrm>
            <a:off x="4776640" y="2676630"/>
            <a:ext cx="2959183" cy="242115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754" t="31576" r="20092" b="30652"/>
          <a:stretch/>
        </p:blipFill>
        <p:spPr>
          <a:xfrm>
            <a:off x="1425151" y="2745486"/>
            <a:ext cx="2854171" cy="2281375"/>
          </a:xfrm>
          <a:prstGeom prst="rect">
            <a:avLst/>
          </a:prstGeom>
        </p:spPr>
      </p:pic>
    </p:spTree>
    <p:extLst>
      <p:ext uri="{BB962C8B-B14F-4D97-AF65-F5344CB8AC3E}">
        <p14:creationId xmlns:p14="http://schemas.microsoft.com/office/powerpoint/2010/main" val="6761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a:t>
            </a:r>
            <a:r>
              <a:rPr lang="en-US" b="1" dirty="0">
                <a:latin typeface="TU Delft-UltraLight" panose="02000000000000000000" pitchFamily="2" charset="0"/>
              </a:rPr>
              <a:t>Ozone Absorption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771" t="31822" r="19153" b="30667"/>
          <a:stretch/>
        </p:blipFill>
        <p:spPr>
          <a:xfrm>
            <a:off x="2100993" y="1063228"/>
            <a:ext cx="4866252" cy="3747369"/>
          </a:xfrm>
          <a:prstGeom prst="rect">
            <a:avLst/>
          </a:prstGeom>
        </p:spPr>
      </p:pic>
    </p:spTree>
    <p:extLst>
      <p:ext uri="{BB962C8B-B14F-4D97-AF65-F5344CB8AC3E}">
        <p14:creationId xmlns:p14="http://schemas.microsoft.com/office/powerpoint/2010/main" val="162832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231" t="31644" r="19613" b="29423"/>
          <a:stretch/>
        </p:blipFill>
        <p:spPr>
          <a:xfrm>
            <a:off x="2119241" y="1008365"/>
            <a:ext cx="4857148" cy="3939687"/>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a:t>
            </a:r>
            <a:r>
              <a:rPr lang="en-US" b="1" dirty="0">
                <a:latin typeface="TU Delft-UltraLight" panose="02000000000000000000" pitchFamily="2" charset="0"/>
              </a:rPr>
              <a:t>Ozone Absorption</a:t>
            </a:r>
          </a:p>
        </p:txBody>
      </p:sp>
    </p:spTree>
    <p:extLst>
      <p:ext uri="{BB962C8B-B14F-4D97-AF65-F5344CB8AC3E}">
        <p14:creationId xmlns:p14="http://schemas.microsoft.com/office/powerpoint/2010/main" val="1167560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Turbulence</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normAutofit/>
          </a:bodyPr>
          <a:lstStyle/>
          <a:p>
            <a:r>
              <a:rPr lang="en-US" dirty="0" smtClean="0">
                <a:latin typeface="TU Delft-UltraLight" panose="02000000000000000000" pitchFamily="2" charset="0"/>
              </a:rPr>
              <a:t>Instability in a fluid flow </a:t>
            </a:r>
          </a:p>
          <a:p>
            <a:r>
              <a:rPr lang="en-US" dirty="0" smtClean="0">
                <a:latin typeface="TU Delft-UltraLight" panose="02000000000000000000" pitchFamily="2" charset="0"/>
              </a:rPr>
              <a:t>Eddies and turbulent cascades</a:t>
            </a:r>
          </a:p>
          <a:p>
            <a:r>
              <a:rPr lang="en-US" dirty="0" smtClean="0">
                <a:latin typeface="TU Delft-UltraLight" panose="02000000000000000000" pitchFamily="2" charset="0"/>
              </a:rPr>
              <a:t>Variations: temperature </a:t>
            </a:r>
            <a:r>
              <a:rPr lang="en-US" dirty="0" smtClean="0">
                <a:latin typeface="TU Delft-UltraLight" panose="02000000000000000000" pitchFamily="2" charset="0"/>
                <a:sym typeface="Wingdings" panose="05000000000000000000" pitchFamily="2" charset="2"/>
              </a:rPr>
              <a:t> </a:t>
            </a:r>
          </a:p>
          <a:p>
            <a:pPr marL="0" indent="0">
              <a:buNone/>
            </a:pPr>
            <a:r>
              <a:rPr lang="en-US" dirty="0">
                <a:latin typeface="TU Delft-UltraLight" panose="02000000000000000000" pitchFamily="2" charset="0"/>
                <a:sym typeface="Wingdings" panose="05000000000000000000" pitchFamily="2" charset="2"/>
              </a:rPr>
              <a:t> </a:t>
            </a:r>
            <a:r>
              <a:rPr lang="en-US" dirty="0" smtClean="0">
                <a:latin typeface="TU Delft-UltraLight" panose="02000000000000000000" pitchFamily="2" charset="0"/>
                <a:sym typeface="Wingdings" panose="05000000000000000000" pitchFamily="2" charset="2"/>
              </a:rPr>
              <a:t>   density  refractive index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455" y="2423160"/>
            <a:ext cx="4444587" cy="2162816"/>
          </a:xfrm>
          <a:prstGeom prst="rect">
            <a:avLst/>
          </a:prstGeom>
        </p:spPr>
      </p:pic>
    </p:spTree>
    <p:extLst>
      <p:ext uri="{BB962C8B-B14F-4D97-AF65-F5344CB8AC3E}">
        <p14:creationId xmlns:p14="http://schemas.microsoft.com/office/powerpoint/2010/main" val="17725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828" t="32503" r="18458" b="30845"/>
          <a:stretch/>
        </p:blipFill>
        <p:spPr>
          <a:xfrm>
            <a:off x="4221616" y="1815344"/>
            <a:ext cx="4136004" cy="3314700"/>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Turbulence</a:t>
            </a:r>
            <a:endParaRPr lang="en-US" b="1" dirty="0">
              <a:latin typeface="TU Delft-UltraLight" panose="02000000000000000000" pitchFamily="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1994" y="1200150"/>
                <a:ext cx="8570923" cy="3248905"/>
              </a:xfrm>
            </p:spPr>
            <p:txBody>
              <a:bodyPr>
                <a:normAutofit/>
              </a:bodyPr>
              <a:lstStyle/>
              <a:p>
                <a:r>
                  <a:rPr lang="en-US" dirty="0" smtClean="0">
                    <a:latin typeface="TU Delft-UltraLight" panose="02000000000000000000" pitchFamily="2" charset="0"/>
                    <a:sym typeface="Wingdings" panose="05000000000000000000" pitchFamily="2" charset="2"/>
                  </a:rPr>
                  <a:t>Refractive Index Structure Constant,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𝑛</m:t>
                        </m:r>
                      </m:sub>
                      <m:sup>
                        <m:r>
                          <a:rPr lang="en-US" i="1">
                            <a:latin typeface="Cambria Math" panose="02040503050406030204" pitchFamily="18" charset="0"/>
                          </a:rPr>
                          <m:t>2</m:t>
                        </m:r>
                      </m:sup>
                    </m:sSubSup>
                  </m:oMath>
                </a14:m>
                <a:endParaRPr lang="en-US" dirty="0" smtClean="0">
                  <a:latin typeface="TU Delft-UltraLight" panose="02000000000000000000" pitchFamily="2" charset="0"/>
                  <a:sym typeface="Wingdings" panose="05000000000000000000" pitchFamily="2" charset="2"/>
                </a:endParaRPr>
              </a:p>
              <a:p>
                <a:pPr marL="457200" lvl="1" indent="0">
                  <a:buNone/>
                </a:pPr>
                <a:r>
                  <a:rPr lang="en-US" dirty="0" smtClean="0">
                    <a:latin typeface="TU Delft-UltraLight" panose="02000000000000000000" pitchFamily="2" charset="0"/>
                    <a:sym typeface="Wingdings" panose="05000000000000000000" pitchFamily="2" charset="2"/>
                  </a:rPr>
                  <a:t>Clear I Night Model</a:t>
                </a:r>
              </a:p>
              <a:p>
                <a:pPr marL="0" indent="0">
                  <a:buNone/>
                </a:pPr>
                <a:endParaRPr lang="en-US" dirty="0">
                  <a:latin typeface="TU Delft-UltraLight" panose="02000000000000000000" pitchFamily="2" charset="0"/>
                  <a:sym typeface="Wingdings" panose="05000000000000000000" pitchFamily="2" charset="2"/>
                </a:endParaRPr>
              </a:p>
              <a:p>
                <a:r>
                  <a:rPr lang="en-US" dirty="0" smtClean="0">
                    <a:latin typeface="TU Delft-UltraLight" panose="02000000000000000000" pitchFamily="2" charset="0"/>
                    <a:sym typeface="Wingdings" panose="05000000000000000000" pitchFamily="2" charset="2"/>
                  </a:rPr>
                  <a:t>Coherence Length,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oMath>
                </a14:m>
                <a:r>
                  <a:rPr lang="en-US" dirty="0" smtClean="0">
                    <a:latin typeface="TU Delft-UltraLight" panose="02000000000000000000" pitchFamily="2" charset="0"/>
                    <a:sym typeface="Wingdings" panose="05000000000000000000" pitchFamily="2" charset="2"/>
                  </a:rPr>
                  <a:t>  </a:t>
                </a:r>
              </a:p>
              <a:p>
                <a:pPr lvl="1"/>
                <a:endParaRPr lang="en-US" dirty="0">
                  <a:latin typeface="TU Delft-UltraLight" panose="02000000000000000000" pitchFamily="2" charset="0"/>
                  <a:sym typeface="Wingdings" panose="05000000000000000000" pitchFamily="2" charset="2"/>
                </a:endParaRPr>
              </a:p>
              <a:p>
                <a:pPr marL="0" indent="0">
                  <a:buNone/>
                </a:pPr>
                <a:endParaRPr lang="en-US" dirty="0" smtClean="0">
                  <a:latin typeface="TU Delft-UltraLight" panose="02000000000000000000" pitchFamily="2" charset="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1994" y="1200150"/>
                <a:ext cx="8570923" cy="3248905"/>
              </a:xfrm>
              <a:blipFill rotWithShape="0">
                <a:blip r:embed="rId4"/>
                <a:stretch>
                  <a:fillRect l="-1280" t="-938"/>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757" y="3218688"/>
            <a:ext cx="2823562" cy="764023"/>
          </a:xfrm>
          <a:prstGeom prst="rect">
            <a:avLst/>
          </a:prstGeom>
        </p:spPr>
      </p:pic>
    </p:spTree>
    <p:extLst>
      <p:ext uri="{BB962C8B-B14F-4D97-AF65-F5344CB8AC3E}">
        <p14:creationId xmlns:p14="http://schemas.microsoft.com/office/powerpoint/2010/main" val="32143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Turbulence</a:t>
            </a:r>
            <a:endParaRPr lang="en-US" b="1" dirty="0">
              <a:latin typeface="TU Delft-UltraLight" panose="02000000000000000000" pitchFamily="2" charset="0"/>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8979" t="30532" r="19504" b="30275"/>
          <a:stretch/>
        </p:blipFill>
        <p:spPr>
          <a:xfrm>
            <a:off x="2182976" y="840343"/>
            <a:ext cx="4793413" cy="3952015"/>
          </a:xfrm>
        </p:spPr>
      </p:pic>
    </p:spTree>
    <p:extLst>
      <p:ext uri="{BB962C8B-B14F-4D97-AF65-F5344CB8AC3E}">
        <p14:creationId xmlns:p14="http://schemas.microsoft.com/office/powerpoint/2010/main" val="257913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870" t="31288" r="19861" b="29245"/>
          <a:stretch/>
        </p:blipFill>
        <p:spPr>
          <a:xfrm>
            <a:off x="2002053" y="919970"/>
            <a:ext cx="4974336" cy="4015647"/>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Atmospheric Effects: Turbulence</a:t>
            </a:r>
            <a:endParaRPr lang="en-US" b="1" dirty="0">
              <a:latin typeface="TU Delft-UltraLight" panose="02000000000000000000" pitchFamily="2" charset="0"/>
            </a:endParaRPr>
          </a:p>
        </p:txBody>
      </p:sp>
    </p:spTree>
    <p:extLst>
      <p:ext uri="{BB962C8B-B14F-4D97-AF65-F5344CB8AC3E}">
        <p14:creationId xmlns:p14="http://schemas.microsoft.com/office/powerpoint/2010/main" val="4236356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621" t="31163" r="18886" b="31141"/>
          <a:stretch/>
        </p:blipFill>
        <p:spPr>
          <a:xfrm>
            <a:off x="61932" y="1063229"/>
            <a:ext cx="4517751" cy="3419319"/>
          </a:xfr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Amplification</a:t>
            </a:r>
            <a:endParaRPr lang="en-US" b="1" dirty="0">
              <a:latin typeface="TU Delft-UltraLight" panose="02000000000000000000" pitchFamily="2"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462" t="31465" r="19843" b="30134"/>
          <a:stretch/>
        </p:blipFill>
        <p:spPr>
          <a:xfrm>
            <a:off x="4536343" y="1080756"/>
            <a:ext cx="4331031" cy="3490682"/>
          </a:xfrm>
          <a:prstGeom prst="rect">
            <a:avLst/>
          </a:prstGeom>
        </p:spPr>
      </p:pic>
    </p:spTree>
    <p:extLst>
      <p:ext uri="{BB962C8B-B14F-4D97-AF65-F5344CB8AC3E}">
        <p14:creationId xmlns:p14="http://schemas.microsoft.com/office/powerpoint/2010/main" val="158787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Amplification</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Without effects, matches Kipping’s (55,000)</a:t>
            </a:r>
          </a:p>
          <a:p>
            <a:r>
              <a:rPr lang="en-US" dirty="0" smtClean="0">
                <a:latin typeface="TU Delft-UltraLight" panose="02000000000000000000" pitchFamily="2" charset="0"/>
              </a:rPr>
              <a:t>Scattering and Absorption decrease by 14% (Kipping had 20%)</a:t>
            </a:r>
          </a:p>
          <a:p>
            <a:r>
              <a:rPr lang="en-US" dirty="0" smtClean="0">
                <a:latin typeface="TU Delft-UltraLight" panose="02000000000000000000" pitchFamily="2" charset="0"/>
              </a:rPr>
              <a:t>Including turbulence brings it down to </a:t>
            </a:r>
            <a:r>
              <a:rPr lang="en-US" dirty="0" smtClean="0">
                <a:latin typeface="TU Delft-UltraLight" panose="02000000000000000000" pitchFamily="2" charset="0"/>
              </a:rPr>
              <a:t>10</a:t>
            </a:r>
            <a:endParaRPr lang="en-US" dirty="0" smtClean="0">
              <a:latin typeface="TU Delft-UltraLight" panose="02000000000000000000" pitchFamily="2" charset="0"/>
            </a:endParaRPr>
          </a:p>
          <a:p>
            <a:pPr lvl="1"/>
            <a:r>
              <a:rPr lang="en-US" dirty="0" smtClean="0">
                <a:latin typeface="TU Delft-UltraLight" panose="02000000000000000000" pitchFamily="2" charset="0"/>
              </a:rPr>
              <a:t>Spreading of light</a:t>
            </a:r>
          </a:p>
        </p:txBody>
      </p:sp>
    </p:spTree>
    <p:extLst>
      <p:ext uri="{BB962C8B-B14F-4D97-AF65-F5344CB8AC3E}">
        <p14:creationId xmlns:p14="http://schemas.microsoft.com/office/powerpoint/2010/main" val="22866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Conclusions</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normAutofit/>
          </a:bodyPr>
          <a:lstStyle/>
          <a:p>
            <a:r>
              <a:rPr lang="en-US" dirty="0" smtClean="0">
                <a:latin typeface="TU Delft-UltraLight" panose="02000000000000000000" pitchFamily="2" charset="0"/>
              </a:rPr>
              <a:t>Turbulence is largest effect, must be accounted for</a:t>
            </a:r>
          </a:p>
          <a:p>
            <a:r>
              <a:rPr lang="en-US" dirty="0" smtClean="0">
                <a:latin typeface="TU Delft-UltraLight" panose="02000000000000000000" pitchFamily="2" charset="0"/>
              </a:rPr>
              <a:t>Amplification decreases when farther off-axis</a:t>
            </a:r>
          </a:p>
          <a:p>
            <a:r>
              <a:rPr lang="en-US" dirty="0" smtClean="0">
                <a:latin typeface="TU Delft-UltraLight" panose="02000000000000000000" pitchFamily="2" charset="0"/>
              </a:rPr>
              <a:t>For improvement, adjust variables</a:t>
            </a:r>
          </a:p>
          <a:p>
            <a:pPr lvl="1"/>
            <a:r>
              <a:rPr lang="en-US" dirty="0" smtClean="0">
                <a:latin typeface="TU Delft-UltraLight" panose="02000000000000000000" pitchFamily="2" charset="0"/>
              </a:rPr>
              <a:t>Distance to detector</a:t>
            </a:r>
          </a:p>
          <a:p>
            <a:pPr lvl="1"/>
            <a:r>
              <a:rPr lang="en-US" dirty="0" smtClean="0">
                <a:latin typeface="TU Delft-UltraLight" panose="02000000000000000000" pitchFamily="2" charset="0"/>
              </a:rPr>
              <a:t>Wavelength</a:t>
            </a:r>
          </a:p>
          <a:p>
            <a:pPr lvl="1"/>
            <a:r>
              <a:rPr lang="en-US" dirty="0">
                <a:latin typeface="TU Delft-UltraLight" panose="02000000000000000000" pitchFamily="2" charset="0"/>
              </a:rPr>
              <a:t>A</a:t>
            </a:r>
            <a:r>
              <a:rPr lang="en-US" dirty="0" smtClean="0">
                <a:latin typeface="TU Delft-UltraLight" panose="02000000000000000000" pitchFamily="2" charset="0"/>
              </a:rPr>
              <a:t>tmosphere</a:t>
            </a:r>
          </a:p>
          <a:p>
            <a:endParaRPr lang="en-US" dirty="0" smtClean="0">
              <a:latin typeface="TU Delft-UltraLight" panose="02000000000000000000" pitchFamily="2" charset="0"/>
            </a:endParaRPr>
          </a:p>
          <a:p>
            <a:endParaRPr lang="en-US" dirty="0" smtClean="0">
              <a:latin typeface="TU Delft-UltraLight" panose="02000000000000000000" pitchFamily="2" charset="0"/>
            </a:endParaRPr>
          </a:p>
        </p:txBody>
      </p:sp>
    </p:spTree>
    <p:extLst>
      <p:ext uri="{BB962C8B-B14F-4D97-AF65-F5344CB8AC3E}">
        <p14:creationId xmlns:p14="http://schemas.microsoft.com/office/powerpoint/2010/main" val="15252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Central Flash</a:t>
            </a:r>
            <a:endParaRPr lang="en-US" b="1" dirty="0">
              <a:latin typeface="TU Delft-UltraLight" panose="02000000000000000000" pitchFamily="2"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8291"/>
          <a:stretch/>
        </p:blipFill>
        <p:spPr>
          <a:xfrm>
            <a:off x="3979742" y="342400"/>
            <a:ext cx="3744836" cy="2025896"/>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460" y="2720248"/>
            <a:ext cx="5162439" cy="2423252"/>
          </a:xfrm>
          <a:prstGeom prst="rect">
            <a:avLst/>
          </a:prstGeom>
        </p:spPr>
      </p:pic>
      <p:pic>
        <p:nvPicPr>
          <p:cNvPr id="6" name="Content Placeholder 3"/>
          <p:cNvPicPr>
            <a:picLocks noChangeAspect="1"/>
          </p:cNvPicPr>
          <p:nvPr/>
        </p:nvPicPr>
        <p:blipFill rotWithShape="1">
          <a:blip r:embed="rId5">
            <a:extLst>
              <a:ext uri="{28A0092B-C50C-407E-A947-70E740481C1C}">
                <a14:useLocalDpi xmlns:a14="http://schemas.microsoft.com/office/drawing/2010/main" val="0"/>
              </a:ext>
            </a:extLst>
          </a:blip>
          <a:srcRect b="34017"/>
          <a:stretch/>
        </p:blipFill>
        <p:spPr>
          <a:xfrm>
            <a:off x="120269" y="1606607"/>
            <a:ext cx="3232889" cy="1954972"/>
          </a:xfrm>
          <a:prstGeom prst="rect">
            <a:avLst/>
          </a:prstGeom>
        </p:spPr>
      </p:pic>
      <p:sp>
        <p:nvSpPr>
          <p:cNvPr id="3" name="Rectangle 2"/>
          <p:cNvSpPr/>
          <p:nvPr/>
        </p:nvSpPr>
        <p:spPr>
          <a:xfrm>
            <a:off x="5680142" y="37179"/>
            <a:ext cx="569387" cy="323165"/>
          </a:xfrm>
          <a:prstGeom prst="rect">
            <a:avLst/>
          </a:prstGeom>
        </p:spPr>
        <p:txBody>
          <a:bodyPr wrap="none">
            <a:spAutoFit/>
          </a:bodyPr>
          <a:lstStyle/>
          <a:p>
            <a:r>
              <a:rPr lang="en-US" sz="1500" b="1" dirty="0" smtClean="0">
                <a:solidFill>
                  <a:srgbClr val="00A6D6"/>
                </a:solidFill>
                <a:latin typeface="TU Delft-UltraLight" panose="02000000000000000000" pitchFamily="2" charset="0"/>
              </a:rPr>
              <a:t>Mars</a:t>
            </a:r>
            <a:endParaRPr lang="en-US" sz="1500" dirty="0">
              <a:solidFill>
                <a:srgbClr val="00A6D6"/>
              </a:solidFill>
            </a:endParaRPr>
          </a:p>
        </p:txBody>
      </p:sp>
      <p:sp>
        <p:nvSpPr>
          <p:cNvPr id="7" name="Rectangle 6"/>
          <p:cNvSpPr/>
          <p:nvPr/>
        </p:nvSpPr>
        <p:spPr>
          <a:xfrm>
            <a:off x="5510516" y="2533160"/>
            <a:ext cx="835485" cy="323165"/>
          </a:xfrm>
          <a:prstGeom prst="rect">
            <a:avLst/>
          </a:prstGeom>
        </p:spPr>
        <p:txBody>
          <a:bodyPr wrap="none">
            <a:spAutoFit/>
          </a:bodyPr>
          <a:lstStyle/>
          <a:p>
            <a:r>
              <a:rPr lang="en-US" sz="1500" b="1" dirty="0" smtClean="0">
                <a:solidFill>
                  <a:srgbClr val="00A6D6"/>
                </a:solidFill>
                <a:latin typeface="TU Delft-UltraLight" panose="02000000000000000000" pitchFamily="2" charset="0"/>
              </a:rPr>
              <a:t>Neptune</a:t>
            </a:r>
            <a:endParaRPr lang="en-US" sz="1500" dirty="0">
              <a:solidFill>
                <a:srgbClr val="00A6D6"/>
              </a:solidFill>
            </a:endParaRPr>
          </a:p>
        </p:txBody>
      </p:sp>
      <p:sp>
        <p:nvSpPr>
          <p:cNvPr id="8" name="Rectangle 7"/>
          <p:cNvSpPr/>
          <p:nvPr/>
        </p:nvSpPr>
        <p:spPr>
          <a:xfrm>
            <a:off x="1549796" y="1392597"/>
            <a:ext cx="567784" cy="323165"/>
          </a:xfrm>
          <a:prstGeom prst="rect">
            <a:avLst/>
          </a:prstGeom>
        </p:spPr>
        <p:txBody>
          <a:bodyPr wrap="none">
            <a:spAutoFit/>
          </a:bodyPr>
          <a:lstStyle/>
          <a:p>
            <a:r>
              <a:rPr lang="en-US" sz="1500" b="1" dirty="0" smtClean="0">
                <a:solidFill>
                  <a:srgbClr val="00A6D6"/>
                </a:solidFill>
                <a:latin typeface="TU Delft-UltraLight" panose="02000000000000000000" pitchFamily="2" charset="0"/>
              </a:rPr>
              <a:t>Pluto</a:t>
            </a:r>
            <a:endParaRPr lang="en-US" sz="1500" dirty="0">
              <a:solidFill>
                <a:srgbClr val="00A6D6"/>
              </a:solidFill>
            </a:endParaRPr>
          </a:p>
        </p:txBody>
      </p:sp>
    </p:spTree>
    <p:extLst>
      <p:ext uri="{BB962C8B-B14F-4D97-AF65-F5344CB8AC3E}">
        <p14:creationId xmlns:p14="http://schemas.microsoft.com/office/powerpoint/2010/main" val="12552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Future Work</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normAutofit lnSpcReduction="10000"/>
          </a:bodyPr>
          <a:lstStyle/>
          <a:p>
            <a:r>
              <a:rPr lang="en-US" dirty="0">
                <a:latin typeface="TU Delft-UltraLight" panose="02000000000000000000" pitchFamily="2" charset="0"/>
              </a:rPr>
              <a:t>Understand </a:t>
            </a:r>
            <a:r>
              <a:rPr lang="en-US" dirty="0" smtClean="0">
                <a:latin typeface="TU Delft-UltraLight" panose="02000000000000000000" pitchFamily="2" charset="0"/>
              </a:rPr>
              <a:t>dependence </a:t>
            </a:r>
            <a:r>
              <a:rPr lang="en-US" dirty="0">
                <a:latin typeface="TU Delft-UltraLight" panose="02000000000000000000" pitchFamily="2" charset="0"/>
              </a:rPr>
              <a:t>on </a:t>
            </a:r>
            <a:r>
              <a:rPr lang="en-US" dirty="0" smtClean="0">
                <a:latin typeface="TU Delft-UltraLight" panose="02000000000000000000" pitchFamily="2" charset="0"/>
              </a:rPr>
              <a:t>variables</a:t>
            </a:r>
          </a:p>
          <a:p>
            <a:r>
              <a:rPr lang="en-US" dirty="0">
                <a:latin typeface="TU Delft-UltraLight" panose="02000000000000000000" pitchFamily="2" charset="0"/>
              </a:rPr>
              <a:t>Study other </a:t>
            </a:r>
            <a:r>
              <a:rPr lang="en-US" dirty="0" smtClean="0">
                <a:latin typeface="TU Delft-UltraLight" panose="02000000000000000000" pitchFamily="2" charset="0"/>
              </a:rPr>
              <a:t>effects</a:t>
            </a:r>
            <a:endParaRPr lang="en-US" dirty="0" smtClean="0">
              <a:latin typeface="TU Delft-UltraLight" panose="02000000000000000000" pitchFamily="2" charset="0"/>
            </a:endParaRPr>
          </a:p>
          <a:p>
            <a:r>
              <a:rPr lang="en-US" dirty="0" smtClean="0">
                <a:latin typeface="TU Delft-UltraLight" panose="02000000000000000000" pitchFamily="2" charset="0"/>
              </a:rPr>
              <a:t>Faster </a:t>
            </a:r>
            <a:r>
              <a:rPr lang="en-US" dirty="0" smtClean="0">
                <a:latin typeface="TU Delft-UltraLight" panose="02000000000000000000" pitchFamily="2" charset="0"/>
              </a:rPr>
              <a:t>model</a:t>
            </a:r>
          </a:p>
          <a:p>
            <a:pPr lvl="1"/>
            <a:r>
              <a:rPr lang="en-US" dirty="0" smtClean="0">
                <a:latin typeface="TU Delft-UltraLight" panose="02000000000000000000" pitchFamily="2" charset="0"/>
              </a:rPr>
              <a:t>Parallelization</a:t>
            </a:r>
          </a:p>
          <a:p>
            <a:pPr lvl="1"/>
            <a:r>
              <a:rPr lang="en-US" dirty="0" smtClean="0">
                <a:latin typeface="TU Delft-UltraLight" panose="02000000000000000000" pitchFamily="2" charset="0"/>
              </a:rPr>
              <a:t>Precompiled solver</a:t>
            </a:r>
          </a:p>
          <a:p>
            <a:r>
              <a:rPr lang="en-US" dirty="0" smtClean="0">
                <a:latin typeface="TU Delft-UltraLight" panose="02000000000000000000" pitchFamily="2" charset="0"/>
              </a:rPr>
              <a:t>Fit </a:t>
            </a:r>
            <a:r>
              <a:rPr lang="en-US" dirty="0" smtClean="0">
                <a:latin typeface="TU Delft-UltraLight" panose="02000000000000000000" pitchFamily="2" charset="0"/>
              </a:rPr>
              <a:t>model to </a:t>
            </a:r>
            <a:r>
              <a:rPr lang="en-US" dirty="0" smtClean="0">
                <a:latin typeface="TU Delft-UltraLight" panose="02000000000000000000" pitchFamily="2" charset="0"/>
              </a:rPr>
              <a:t>observations</a:t>
            </a:r>
            <a:endParaRPr lang="en-US" dirty="0" smtClean="0">
              <a:latin typeface="TU Delft-UltraLight" panose="02000000000000000000" pitchFamily="2" charset="0"/>
            </a:endParaRPr>
          </a:p>
          <a:p>
            <a:r>
              <a:rPr lang="en-US" dirty="0" smtClean="0">
                <a:latin typeface="TU Delft-UltraLight" panose="02000000000000000000" pitchFamily="2" charset="0"/>
              </a:rPr>
              <a:t>Observe objects at long </a:t>
            </a:r>
            <a:r>
              <a:rPr lang="en-US" dirty="0" smtClean="0">
                <a:latin typeface="TU Delft-UltraLight" panose="02000000000000000000" pitchFamily="2" charset="0"/>
              </a:rPr>
              <a:t>wavelength</a:t>
            </a:r>
            <a:endParaRPr lang="en-US" dirty="0" smtClean="0">
              <a:latin typeface="TU Delft-UltraLight" panose="02000000000000000000" pitchFamily="2" charset="0"/>
            </a:endParaRPr>
          </a:p>
          <a:p>
            <a:pPr lvl="1"/>
            <a:endParaRPr lang="en-US" dirty="0" smtClean="0">
              <a:latin typeface="TU Delft-UltraLight" panose="02000000000000000000" pitchFamily="2" charset="0"/>
            </a:endParaRPr>
          </a:p>
          <a:p>
            <a:endParaRPr lang="en-US" dirty="0" smtClean="0">
              <a:latin typeface="TU Delft-UltraLight" panose="02000000000000000000" pitchFamily="2" charset="0"/>
            </a:endParaRPr>
          </a:p>
          <a:p>
            <a:endParaRPr lang="en-US" dirty="0" smtClean="0">
              <a:latin typeface="TU Delft-UltraLight" panose="02000000000000000000" pitchFamily="2" charset="0"/>
            </a:endParaRPr>
          </a:p>
        </p:txBody>
      </p:sp>
    </p:spTree>
    <p:extLst>
      <p:ext uri="{BB962C8B-B14F-4D97-AF65-F5344CB8AC3E}">
        <p14:creationId xmlns:p14="http://schemas.microsoft.com/office/powerpoint/2010/main" val="3142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491" t="31497" r="18741" b="29856"/>
          <a:stretch/>
        </p:blipFill>
        <p:spPr>
          <a:xfrm>
            <a:off x="268956" y="1083926"/>
            <a:ext cx="4398824" cy="3505039"/>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Bonus!</a:t>
            </a:r>
            <a:endParaRPr lang="en-US" b="1" dirty="0">
              <a:latin typeface="TU Delft-UltraLight" panose="02000000000000000000"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7991" t="31497" r="19741" b="29083"/>
          <a:stretch/>
        </p:blipFill>
        <p:spPr>
          <a:xfrm>
            <a:off x="4576098" y="1078266"/>
            <a:ext cx="4360849" cy="3572744"/>
          </a:xfrm>
          <a:prstGeom prst="rect">
            <a:avLst/>
          </a:prstGeom>
        </p:spPr>
      </p:pic>
    </p:spTree>
    <p:extLst>
      <p:ext uri="{BB962C8B-B14F-4D97-AF65-F5344CB8AC3E}">
        <p14:creationId xmlns:p14="http://schemas.microsoft.com/office/powerpoint/2010/main" val="210200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Central Flash</a:t>
            </a:r>
            <a:endParaRPr lang="en-US" b="1" dirty="0">
              <a:latin typeface="TU Delft-UltraLight"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9" r="416"/>
          <a:stretch/>
        </p:blipFill>
        <p:spPr>
          <a:xfrm>
            <a:off x="2750018" y="205979"/>
            <a:ext cx="6291832" cy="20891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096" y="2614072"/>
            <a:ext cx="6089904" cy="2255147"/>
          </a:xfrm>
          <a:prstGeom prst="rect">
            <a:avLst/>
          </a:prstGeom>
        </p:spPr>
      </p:pic>
      <p:sp>
        <p:nvSpPr>
          <p:cNvPr id="6" name="Title 1"/>
          <p:cNvSpPr txBox="1">
            <a:spLocks/>
          </p:cNvSpPr>
          <p:nvPr/>
        </p:nvSpPr>
        <p:spPr>
          <a:xfrm>
            <a:off x="291993" y="2687224"/>
            <a:ext cx="5006652" cy="4643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A6D6"/>
                </a:solidFill>
                <a:latin typeface="Arial"/>
                <a:ea typeface="+mj-ea"/>
                <a:cs typeface="Arial"/>
              </a:defRPr>
            </a:lvl1pPr>
          </a:lstStyle>
          <a:p>
            <a:r>
              <a:rPr lang="en-US" b="1" dirty="0" smtClean="0">
                <a:latin typeface="TU Delft-UltraLight" panose="02000000000000000000" pitchFamily="2" charset="0"/>
                <a:sym typeface="Wingdings" panose="05000000000000000000" pitchFamily="2" charset="2"/>
              </a:rPr>
              <a:t>The </a:t>
            </a:r>
            <a:r>
              <a:rPr lang="en-US" b="1" dirty="0" err="1" smtClean="0">
                <a:latin typeface="TU Delft-UltraLight" panose="02000000000000000000" pitchFamily="2" charset="0"/>
                <a:sym typeface="Wingdings" panose="05000000000000000000" pitchFamily="2" charset="2"/>
              </a:rPr>
              <a:t>Terrascope</a:t>
            </a:r>
            <a:endParaRPr lang="en-US" b="1" dirty="0">
              <a:latin typeface="TU Delft-UltraLight" panose="02000000000000000000" pitchFamily="2" charset="0"/>
            </a:endParaRPr>
          </a:p>
        </p:txBody>
      </p:sp>
    </p:spTree>
    <p:extLst>
      <p:ext uri="{BB962C8B-B14F-4D97-AF65-F5344CB8AC3E}">
        <p14:creationId xmlns:p14="http://schemas.microsoft.com/office/powerpoint/2010/main" val="132558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000" y="1075312"/>
            <a:ext cx="5850700" cy="3517575"/>
          </a:xfrm>
          <a:prstGeom prst="rect">
            <a:avLst/>
          </a:prstGeom>
        </p:spPr>
      </p:pic>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sym typeface="Wingdings" panose="05000000000000000000" pitchFamily="2" charset="2"/>
              </a:rPr>
              <a:t>The </a:t>
            </a:r>
            <a:r>
              <a:rPr lang="en-US" b="1" dirty="0" err="1" smtClean="0">
                <a:latin typeface="TU Delft-UltraLight" panose="02000000000000000000" pitchFamily="2" charset="0"/>
                <a:sym typeface="Wingdings" panose="05000000000000000000" pitchFamily="2" charset="2"/>
              </a:rPr>
              <a:t>Terrascope</a:t>
            </a:r>
            <a:endParaRPr lang="en-US" b="1" dirty="0">
              <a:latin typeface="TU Delft-UltraLight" panose="02000000000000000000" pitchFamily="2" charset="0"/>
            </a:endParaRPr>
          </a:p>
        </p:txBody>
      </p:sp>
      <p:pic>
        <p:nvPicPr>
          <p:cNvPr id="6" name="terrascope_201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742654" y="1240265"/>
            <a:ext cx="5671391" cy="3187667"/>
          </a:xfrm>
          <a:prstGeom prst="rect">
            <a:avLst/>
          </a:prstGeom>
        </p:spPr>
      </p:pic>
    </p:spTree>
    <p:extLst>
      <p:ext uri="{BB962C8B-B14F-4D97-AF65-F5344CB8AC3E}">
        <p14:creationId xmlns:p14="http://schemas.microsoft.com/office/powerpoint/2010/main" val="37674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md type="call" cmd="stop">
                                      <p:cBhvr>
                                        <p:cTn id="9" dur="1">
                                          <p:stCondLst>
                                            <p:cond delay="0"/>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The </a:t>
            </a:r>
            <a:r>
              <a:rPr lang="en-US" b="1" dirty="0" err="1" smtClean="0">
                <a:latin typeface="TU Delft-UltraLight" panose="02000000000000000000" pitchFamily="2" charset="0"/>
              </a:rPr>
              <a:t>Terrascope</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normAutofit/>
          </a:bodyPr>
          <a:lstStyle/>
          <a:p>
            <a:r>
              <a:rPr lang="en-US" dirty="0" smtClean="0">
                <a:latin typeface="TU Delft-UltraLight" panose="02000000000000000000" pitchFamily="2" charset="0"/>
              </a:rPr>
              <a:t>Effects: </a:t>
            </a:r>
          </a:p>
          <a:p>
            <a:pPr lvl="1"/>
            <a:r>
              <a:rPr lang="en-US" dirty="0" smtClean="0">
                <a:latin typeface="TU Delft-UltraLight" panose="02000000000000000000" pitchFamily="2" charset="0"/>
              </a:rPr>
              <a:t>scattering, absorption, cloud cover, Earthshine</a:t>
            </a:r>
          </a:p>
          <a:p>
            <a:r>
              <a:rPr lang="en-US" dirty="0" smtClean="0">
                <a:latin typeface="TU Delft-UltraLight" panose="02000000000000000000" pitchFamily="2" charset="0"/>
              </a:rPr>
              <a:t>Set-Up: </a:t>
            </a:r>
          </a:p>
          <a:p>
            <a:pPr lvl="1"/>
            <a:r>
              <a:rPr lang="en-US" dirty="0" smtClean="0">
                <a:latin typeface="TU Delft-UltraLight" panose="02000000000000000000" pitchFamily="2" charset="0"/>
              </a:rPr>
              <a:t>1m detector at Hill radius (4 times moon distance)</a:t>
            </a:r>
          </a:p>
          <a:p>
            <a:r>
              <a:rPr lang="en-US" dirty="0" smtClean="0">
                <a:latin typeface="TU Delft-UltraLight" panose="02000000000000000000" pitchFamily="2" charset="0"/>
              </a:rPr>
              <a:t>Results: </a:t>
            </a:r>
          </a:p>
          <a:p>
            <a:pPr lvl="1"/>
            <a:r>
              <a:rPr lang="en-US" dirty="0" smtClean="0">
                <a:latin typeface="TU Delft-UltraLight" panose="02000000000000000000" pitchFamily="2" charset="0"/>
              </a:rPr>
              <a:t>Amplification of 22,500 (=150m telescope)</a:t>
            </a:r>
          </a:p>
          <a:p>
            <a:endParaRPr lang="en-US" dirty="0" smtClean="0">
              <a:latin typeface="TU Delft-UltraLight" panose="02000000000000000000" pitchFamily="2" charset="0"/>
            </a:endParaRPr>
          </a:p>
        </p:txBody>
      </p:sp>
    </p:spTree>
    <p:extLst>
      <p:ext uri="{BB962C8B-B14F-4D97-AF65-F5344CB8AC3E}">
        <p14:creationId xmlns:p14="http://schemas.microsoft.com/office/powerpoint/2010/main" val="42184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Motivation</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smtClean="0">
                <a:latin typeface="TU Delft-UltraLight" panose="02000000000000000000" pitchFamily="2" charset="0"/>
              </a:rPr>
              <a:t>Before: studying planetary atmospheres</a:t>
            </a:r>
          </a:p>
          <a:p>
            <a:endParaRPr lang="en-US" dirty="0" smtClean="0">
              <a:latin typeface="TU Delft-UltraLight" panose="02000000000000000000" pitchFamily="2" charset="0"/>
            </a:endParaRPr>
          </a:p>
          <a:p>
            <a:r>
              <a:rPr lang="en-US" dirty="0" smtClean="0">
                <a:latin typeface="TU Delft-UltraLight" panose="02000000000000000000" pitchFamily="2" charset="0"/>
              </a:rPr>
              <a:t>Now: observing far-away celestial objects</a:t>
            </a:r>
          </a:p>
        </p:txBody>
      </p:sp>
    </p:spTree>
    <p:extLst>
      <p:ext uri="{BB962C8B-B14F-4D97-AF65-F5344CB8AC3E}">
        <p14:creationId xmlns:p14="http://schemas.microsoft.com/office/powerpoint/2010/main" val="30686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3" y="205979"/>
            <a:ext cx="8575381" cy="857250"/>
          </a:xfrm>
        </p:spPr>
        <p:txBody>
          <a:bodyPr/>
          <a:lstStyle/>
          <a:p>
            <a:r>
              <a:rPr lang="en-US" b="1" dirty="0" smtClean="0">
                <a:latin typeface="TU Delft-UltraLight" panose="02000000000000000000" pitchFamily="2" charset="0"/>
              </a:rPr>
              <a:t>Research Questions</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48905"/>
          </a:xfrm>
        </p:spPr>
        <p:txBody>
          <a:bodyPr/>
          <a:lstStyle/>
          <a:p>
            <a:r>
              <a:rPr lang="en-US" dirty="0">
                <a:latin typeface="TU Delft-UltraLight" panose="02000000000000000000" pitchFamily="2" charset="0"/>
              </a:rPr>
              <a:t>Can the Terrascope be a useful telescope, and if so, to what extent</a:t>
            </a:r>
            <a:r>
              <a:rPr lang="en-US" dirty="0" smtClean="0">
                <a:latin typeface="TU Delft-UltraLight" panose="02000000000000000000" pitchFamily="2" charset="0"/>
              </a:rPr>
              <a:t>?</a:t>
            </a:r>
          </a:p>
          <a:p>
            <a:pPr lvl="1"/>
            <a:r>
              <a:rPr lang="en-US" dirty="0">
                <a:latin typeface="TU Delft-UltraLight" panose="02000000000000000000" pitchFamily="2" charset="0"/>
              </a:rPr>
              <a:t>What kind of </a:t>
            </a:r>
            <a:r>
              <a:rPr lang="en-US" b="1" dirty="0">
                <a:latin typeface="TU Delft-UltraLight" panose="02000000000000000000" pitchFamily="2" charset="0"/>
              </a:rPr>
              <a:t>numerical model</a:t>
            </a:r>
            <a:r>
              <a:rPr lang="en-US" dirty="0">
                <a:latin typeface="TU Delft-UltraLight" panose="02000000000000000000" pitchFamily="2" charset="0"/>
              </a:rPr>
              <a:t> is suitable for studying the Terrascope</a:t>
            </a:r>
            <a:r>
              <a:rPr lang="en-US" dirty="0" smtClean="0">
                <a:latin typeface="TU Delft-UltraLight" panose="02000000000000000000" pitchFamily="2" charset="0"/>
              </a:rPr>
              <a:t>?</a:t>
            </a:r>
          </a:p>
          <a:p>
            <a:pPr lvl="1"/>
            <a:r>
              <a:rPr lang="en-US" dirty="0">
                <a:latin typeface="TU Delft-UltraLight" panose="02000000000000000000" pitchFamily="2" charset="0"/>
              </a:rPr>
              <a:t>What </a:t>
            </a:r>
            <a:r>
              <a:rPr lang="en-US" b="1" dirty="0">
                <a:latin typeface="TU Delft-UltraLight" panose="02000000000000000000" pitchFamily="2" charset="0"/>
              </a:rPr>
              <a:t>physical effects </a:t>
            </a:r>
            <a:r>
              <a:rPr lang="en-US" dirty="0">
                <a:latin typeface="TU Delft-UltraLight" panose="02000000000000000000" pitchFamily="2" charset="0"/>
              </a:rPr>
              <a:t>will diminish the quality of the Terrascope?</a:t>
            </a:r>
            <a:endParaRPr lang="en-US" dirty="0" smtClean="0">
              <a:latin typeface="TU Delft-UltraLight" panose="02000000000000000000" pitchFamily="2" charset="0"/>
            </a:endParaRPr>
          </a:p>
        </p:txBody>
      </p:sp>
    </p:spTree>
    <p:extLst>
      <p:ext uri="{BB962C8B-B14F-4D97-AF65-F5344CB8AC3E}">
        <p14:creationId xmlns:p14="http://schemas.microsoft.com/office/powerpoint/2010/main" val="269549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4" y="205979"/>
            <a:ext cx="8570924" cy="857250"/>
          </a:xfrm>
        </p:spPr>
        <p:txBody>
          <a:bodyPr/>
          <a:lstStyle/>
          <a:p>
            <a:r>
              <a:rPr lang="en-US" b="1" dirty="0" smtClean="0">
                <a:latin typeface="TU Delft-UltraLight" panose="02000000000000000000" pitchFamily="2" charset="0"/>
              </a:rPr>
              <a:t>Outline</a:t>
            </a:r>
            <a:endParaRPr lang="en-US" b="1" dirty="0">
              <a:latin typeface="TU Delft-UltraLight" panose="02000000000000000000" pitchFamily="2" charset="0"/>
            </a:endParaRPr>
          </a:p>
        </p:txBody>
      </p:sp>
      <p:sp>
        <p:nvSpPr>
          <p:cNvPr id="3" name="Content Placeholder 2"/>
          <p:cNvSpPr>
            <a:spLocks noGrp="1"/>
          </p:cNvSpPr>
          <p:nvPr>
            <p:ph idx="1"/>
          </p:nvPr>
        </p:nvSpPr>
        <p:spPr>
          <a:xfrm>
            <a:off x="291994" y="1200150"/>
            <a:ext cx="8570923" cy="3298698"/>
          </a:xfrm>
        </p:spPr>
        <p:txBody>
          <a:bodyPr>
            <a:normAutofit fontScale="55000" lnSpcReduction="20000"/>
          </a:bodyPr>
          <a:lstStyle/>
          <a:p>
            <a:pPr>
              <a:lnSpc>
                <a:spcPct val="120000"/>
              </a:lnSpc>
              <a:buFont typeface="Wingdings" panose="05000000000000000000" pitchFamily="2" charset="2"/>
              <a:buChar char="ü"/>
            </a:pPr>
            <a:r>
              <a:rPr lang="en-US" sz="3100" dirty="0" smtClean="0">
                <a:latin typeface="TU Delft-UltraLight" panose="02000000000000000000" pitchFamily="2" charset="0"/>
              </a:rPr>
              <a:t>Introduction</a:t>
            </a:r>
          </a:p>
          <a:p>
            <a:pPr lvl="1">
              <a:lnSpc>
                <a:spcPct val="120000"/>
              </a:lnSpc>
              <a:buFont typeface="Wingdings" panose="05000000000000000000" pitchFamily="2" charset="2"/>
              <a:buChar char="ü"/>
            </a:pPr>
            <a:r>
              <a:rPr lang="en-US" sz="2700" dirty="0" smtClean="0">
                <a:latin typeface="TU Delft-UltraLight" panose="02000000000000000000" pitchFamily="2" charset="0"/>
              </a:rPr>
              <a:t>Background</a:t>
            </a:r>
          </a:p>
          <a:p>
            <a:pPr lvl="1">
              <a:lnSpc>
                <a:spcPct val="120000"/>
              </a:lnSpc>
              <a:buFont typeface="Wingdings" panose="05000000000000000000" pitchFamily="2" charset="2"/>
              <a:buChar char="ü"/>
            </a:pPr>
            <a:r>
              <a:rPr lang="en-US" sz="2700" dirty="0" smtClean="0">
                <a:latin typeface="TU Delft-UltraLight" panose="02000000000000000000" pitchFamily="2" charset="0"/>
              </a:rPr>
              <a:t>Motivation</a:t>
            </a:r>
          </a:p>
          <a:p>
            <a:pPr lvl="1">
              <a:lnSpc>
                <a:spcPct val="120000"/>
              </a:lnSpc>
              <a:buFont typeface="Wingdings" panose="05000000000000000000" pitchFamily="2" charset="2"/>
              <a:buChar char="ü"/>
            </a:pPr>
            <a:r>
              <a:rPr lang="en-US" sz="2700" dirty="0" smtClean="0">
                <a:latin typeface="TU Delft-UltraLight" panose="02000000000000000000" pitchFamily="2" charset="0"/>
              </a:rPr>
              <a:t>Research Questions</a:t>
            </a:r>
          </a:p>
          <a:p>
            <a:pPr>
              <a:lnSpc>
                <a:spcPct val="120000"/>
              </a:lnSpc>
              <a:buFont typeface="Wingdings" panose="05000000000000000000" pitchFamily="2" charset="2"/>
              <a:buChar char="q"/>
            </a:pPr>
            <a:r>
              <a:rPr lang="en-US" sz="3100" dirty="0" smtClean="0">
                <a:latin typeface="TU Delft-UltraLight" panose="02000000000000000000" pitchFamily="2" charset="0"/>
              </a:rPr>
              <a:t>Our Terrascope</a:t>
            </a:r>
          </a:p>
          <a:p>
            <a:pPr lvl="1">
              <a:lnSpc>
                <a:spcPct val="120000"/>
              </a:lnSpc>
              <a:buFont typeface="Wingdings" panose="05000000000000000000" pitchFamily="2" charset="2"/>
              <a:buChar char="q"/>
            </a:pPr>
            <a:r>
              <a:rPr lang="en-US" sz="2700" dirty="0" smtClean="0">
                <a:latin typeface="TU Delft-UltraLight" panose="02000000000000000000" pitchFamily="2" charset="0"/>
              </a:rPr>
              <a:t>Optics</a:t>
            </a:r>
          </a:p>
          <a:p>
            <a:pPr lvl="1">
              <a:lnSpc>
                <a:spcPct val="120000"/>
              </a:lnSpc>
              <a:buFont typeface="Wingdings" panose="05000000000000000000" pitchFamily="2" charset="2"/>
              <a:buChar char="q"/>
            </a:pPr>
            <a:r>
              <a:rPr lang="en-US" sz="2700" dirty="0" smtClean="0">
                <a:latin typeface="TU Delft-UltraLight" panose="02000000000000000000" pitchFamily="2" charset="0"/>
              </a:rPr>
              <a:t>Model</a:t>
            </a:r>
          </a:p>
          <a:p>
            <a:pPr>
              <a:lnSpc>
                <a:spcPct val="120000"/>
              </a:lnSpc>
              <a:buFont typeface="Wingdings" panose="05000000000000000000" pitchFamily="2" charset="2"/>
              <a:buChar char="q"/>
            </a:pPr>
            <a:r>
              <a:rPr lang="en-US" sz="3100" dirty="0" smtClean="0">
                <a:latin typeface="TU Delft-UltraLight" panose="02000000000000000000" pitchFamily="2" charset="0"/>
              </a:rPr>
              <a:t>Atmospheric Effects</a:t>
            </a:r>
          </a:p>
          <a:p>
            <a:pPr>
              <a:lnSpc>
                <a:spcPct val="120000"/>
              </a:lnSpc>
              <a:buFont typeface="Wingdings" panose="05000000000000000000" pitchFamily="2" charset="2"/>
              <a:buChar char="q"/>
            </a:pPr>
            <a:r>
              <a:rPr lang="en-US" sz="3100" dirty="0" smtClean="0">
                <a:latin typeface="TU Delft-UltraLight" panose="02000000000000000000" pitchFamily="2" charset="0"/>
              </a:rPr>
              <a:t>Amplification</a:t>
            </a:r>
          </a:p>
          <a:p>
            <a:pPr>
              <a:lnSpc>
                <a:spcPct val="120000"/>
              </a:lnSpc>
              <a:buFont typeface="Wingdings" panose="05000000000000000000" pitchFamily="2" charset="2"/>
              <a:buChar char="q"/>
            </a:pPr>
            <a:r>
              <a:rPr lang="en-US" sz="3100" dirty="0" smtClean="0">
                <a:latin typeface="TU Delft-UltraLight" panose="02000000000000000000" pitchFamily="2" charset="0"/>
              </a:rPr>
              <a:t>Conclusions</a:t>
            </a:r>
          </a:p>
          <a:p>
            <a:pPr>
              <a:lnSpc>
                <a:spcPct val="120000"/>
              </a:lnSpc>
              <a:buFont typeface="Wingdings" panose="05000000000000000000" pitchFamily="2" charset="2"/>
              <a:buChar char="q"/>
            </a:pPr>
            <a:r>
              <a:rPr lang="en-US" sz="3100" dirty="0" smtClean="0">
                <a:latin typeface="TU Delft-UltraLight" panose="02000000000000000000" pitchFamily="2" charset="0"/>
              </a:rPr>
              <a:t>Future Work</a:t>
            </a:r>
            <a:endParaRPr lang="en-US" sz="3100" dirty="0">
              <a:latin typeface="TU Delft-UltraLight" panose="02000000000000000000" pitchFamily="2" charset="0"/>
            </a:endParaRPr>
          </a:p>
        </p:txBody>
      </p:sp>
    </p:spTree>
    <p:extLst>
      <p:ext uri="{BB962C8B-B14F-4D97-AF65-F5344CB8AC3E}">
        <p14:creationId xmlns:p14="http://schemas.microsoft.com/office/powerpoint/2010/main" val="34538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4091</TotalTime>
  <Words>1233</Words>
  <Application>Microsoft Office PowerPoint</Application>
  <PresentationFormat>On-screen Show (16:9)</PresentationFormat>
  <Paragraphs>192</Paragraphs>
  <Slides>31</Slides>
  <Notes>29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TU Delft-UltraLight</vt:lpstr>
      <vt:lpstr>Wingdings</vt:lpstr>
      <vt:lpstr>Custom Design</vt:lpstr>
      <vt:lpstr>PowerPoint Presentation</vt:lpstr>
      <vt:lpstr>Central Flash</vt:lpstr>
      <vt:lpstr>Central Flash</vt:lpstr>
      <vt:lpstr>Central Flash</vt:lpstr>
      <vt:lpstr>The Terrascope</vt:lpstr>
      <vt:lpstr>The Terrascope</vt:lpstr>
      <vt:lpstr>Motivation</vt:lpstr>
      <vt:lpstr>Research Questions</vt:lpstr>
      <vt:lpstr>Outline</vt:lpstr>
      <vt:lpstr>Optics</vt:lpstr>
      <vt:lpstr>Model</vt:lpstr>
      <vt:lpstr>Model</vt:lpstr>
      <vt:lpstr>Model</vt:lpstr>
      <vt:lpstr>Model</vt:lpstr>
      <vt:lpstr>Model</vt:lpstr>
      <vt:lpstr>Atmospheric Effects: Overview</vt:lpstr>
      <vt:lpstr>Atmospheric Effects: Rayleigh Scattering</vt:lpstr>
      <vt:lpstr>Atmospheric Effects: Rayleigh Scattering</vt:lpstr>
      <vt:lpstr>Atmospheric Effects: Rayleigh Scattering</vt:lpstr>
      <vt:lpstr>Atmospheric Effects: Ozone Absorption</vt:lpstr>
      <vt:lpstr>Atmospheric Effects: Ozone Absorption</vt:lpstr>
      <vt:lpstr>Atmospheric Effects: Ozone Absorption</vt:lpstr>
      <vt:lpstr>Atmospheric Effects: Turbulence</vt:lpstr>
      <vt:lpstr>Atmospheric Effects: Turbulence</vt:lpstr>
      <vt:lpstr>Atmospheric Effects: Turbulence</vt:lpstr>
      <vt:lpstr>Atmospheric Effects: Turbulence</vt:lpstr>
      <vt:lpstr>Amplification</vt:lpstr>
      <vt:lpstr>Amplification</vt:lpstr>
      <vt:lpstr>Conclusions</vt:lpstr>
      <vt:lpstr>Future Work</vt:lpstr>
      <vt:lpstr>Bonus!</vt:lpstr>
    </vt:vector>
  </TitlesOfParts>
  <Company>TU Delft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Shane Alpert</cp:lastModifiedBy>
  <cp:revision>108</cp:revision>
  <dcterms:created xsi:type="dcterms:W3CDTF">2015-07-09T11:57:30Z</dcterms:created>
  <dcterms:modified xsi:type="dcterms:W3CDTF">2020-08-31T12:10:44Z</dcterms:modified>
</cp:coreProperties>
</file>