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4" r:id="rId2"/>
  </p:sldMasterIdLst>
  <p:notesMasterIdLst>
    <p:notesMasterId r:id="rId25"/>
  </p:notesMasterIdLst>
  <p:sldIdLst>
    <p:sldId id="256" r:id="rId3"/>
    <p:sldId id="257" r:id="rId4"/>
    <p:sldId id="267" r:id="rId5"/>
    <p:sldId id="268" r:id="rId6"/>
    <p:sldId id="258" r:id="rId7"/>
    <p:sldId id="259" r:id="rId8"/>
    <p:sldId id="261" r:id="rId9"/>
    <p:sldId id="262" r:id="rId10"/>
    <p:sldId id="260" r:id="rId11"/>
    <p:sldId id="264" r:id="rId12"/>
    <p:sldId id="265" r:id="rId13"/>
    <p:sldId id="263" r:id="rId14"/>
    <p:sldId id="266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88" autoAdjust="0"/>
  </p:normalViewPr>
  <p:slideViewPr>
    <p:cSldViewPr snapToGrid="0">
      <p:cViewPr varScale="1">
        <p:scale>
          <a:sx n="76" d="100"/>
          <a:sy n="76" d="100"/>
        </p:scale>
        <p:origin x="186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CC4B-C991-4503-AE19-20DEC72F7D3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A4C9-1FFC-43E7-A5AD-CDC491E1F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1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the last three decades several methods have been developed for solving the two-phase flow.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Accurately modelling the interface, such that it remains smooth and sharp.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0A4C9-1FFC-43E7-A5AD-CDC491E1F1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willen</a:t>
            </a:r>
            <a:r>
              <a:rPr lang="en-GB" dirty="0"/>
              <a:t> we </a:t>
            </a:r>
            <a:r>
              <a:rPr lang="en-GB" dirty="0" err="1"/>
              <a:t>doen</a:t>
            </a:r>
            <a:r>
              <a:rPr lang="en-GB" dirty="0"/>
              <a:t> met </a:t>
            </a:r>
            <a:r>
              <a:rPr lang="en-GB" dirty="0" err="1"/>
              <a:t>een</a:t>
            </a:r>
            <a:r>
              <a:rPr lang="en-GB" dirty="0"/>
              <a:t> continue </a:t>
            </a:r>
            <a:r>
              <a:rPr lang="en-GB" dirty="0" err="1"/>
              <a:t>aanpak</a:t>
            </a:r>
            <a:r>
              <a:rPr lang="en-GB" dirty="0"/>
              <a:t> op </a:t>
            </a:r>
            <a:r>
              <a:rPr lang="en-GB" dirty="0" err="1"/>
              <a:t>een</a:t>
            </a:r>
            <a:r>
              <a:rPr lang="en-GB" dirty="0"/>
              <a:t> triangular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0A4C9-1FFC-43E7-A5AD-CDC491E1F1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0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Dual mesh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0A4C9-1FFC-43E7-A5AD-CDC491E1F1C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7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77B91-83E4-42D8-AC4E-6770392F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56" y="274639"/>
            <a:ext cx="9663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FFD38-3967-4F50-9E71-3049F0FD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56" y="1600200"/>
            <a:ext cx="9663338" cy="46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258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77B91-83E4-42D8-AC4E-6770392F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56" y="274639"/>
            <a:ext cx="9663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FFD38-3967-4F50-9E71-3049F0FD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56" y="1600200"/>
            <a:ext cx="9663338" cy="46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281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5902"/>
            <a:ext cx="1825177" cy="112430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E93AF10-EA87-4021-97A9-35A88A54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56" y="274639"/>
            <a:ext cx="9663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DB38565-DE7E-4E19-9BC6-4989BD72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2756" y="1600200"/>
            <a:ext cx="9663338" cy="46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3F6185-B047-4929-8F0D-829D9F0B8147}"/>
              </a:ext>
            </a:extLst>
          </p:cNvPr>
          <p:cNvSpPr txBox="1">
            <a:spLocks/>
          </p:cNvSpPr>
          <p:nvPr userDrawn="1"/>
        </p:nvSpPr>
        <p:spPr>
          <a:xfrm>
            <a:off x="8868747" y="6420936"/>
            <a:ext cx="3088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z="1333" smtClean="0"/>
              <a:pPr/>
              <a:t>‹#›</a:t>
            </a:fld>
            <a:endParaRPr lang="en-US" sz="1333" dirty="0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D33398AF-60AC-4F86-A5EA-3AFA80E88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5177" cy="6865344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121915" tIns="60959" rIns="121915" bIns="60959" anchor="ctr"/>
          <a:lstStyle/>
          <a:p>
            <a:pPr algn="r"/>
            <a:endParaRPr lang="nl-NL" sz="2800">
              <a:latin typeface="Tahoma" pitchFamily="34" charset="0"/>
            </a:endParaRPr>
          </a:p>
        </p:txBody>
      </p:sp>
      <p:pic>
        <p:nvPicPr>
          <p:cNvPr id="10" name="Picture 3" descr="TU_P5#white.eps">
            <a:extLst>
              <a:ext uri="{FF2B5EF4-FFF2-40B4-BE49-F238E27FC236}">
                <a16:creationId xmlns:a16="http://schemas.microsoft.com/office/drawing/2014/main" id="{3C05C8A2-AD52-42C2-9A58-8E0FE405CB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5902"/>
            <a:ext cx="1825177" cy="11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1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09585" rtl="0" eaLnBrk="1" latinLnBrk="0" hangingPunct="1">
        <a:spcBef>
          <a:spcPct val="0"/>
        </a:spcBef>
        <a:buNone/>
        <a:defRPr sz="45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5902"/>
            <a:ext cx="1825177" cy="112430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E93AF10-EA87-4021-97A9-35A88A54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56" y="274639"/>
            <a:ext cx="9663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DB38565-DE7E-4E19-9BC6-4989BD72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2756" y="1600200"/>
            <a:ext cx="9663338" cy="46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3F6185-B047-4929-8F0D-829D9F0B8147}"/>
              </a:ext>
            </a:extLst>
          </p:cNvPr>
          <p:cNvSpPr txBox="1">
            <a:spLocks/>
          </p:cNvSpPr>
          <p:nvPr userDrawn="1"/>
        </p:nvSpPr>
        <p:spPr>
          <a:xfrm>
            <a:off x="8868747" y="6420936"/>
            <a:ext cx="3088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z="1333" smtClean="0"/>
              <a:pPr/>
              <a:t>‹#›</a:t>
            </a:fld>
            <a:endParaRPr lang="en-US" sz="1333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F21CA5-8983-474A-943A-A78CD9D0D8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902"/>
            <a:ext cx="1825177" cy="11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7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09585" rtl="0" eaLnBrk="1" latinLnBrk="0" hangingPunct="1">
        <a:spcBef>
          <a:spcPct val="0"/>
        </a:spcBef>
        <a:buNone/>
        <a:defRPr sz="45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67ADB8-A002-4817-92AF-00586510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390AA-38FE-4121-886E-C84CEE58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 review of level-set methods for</a:t>
            </a:r>
            <a:br>
              <a:rPr lang="en-GB" dirty="0"/>
            </a:br>
            <a:r>
              <a:rPr lang="en-GB" dirty="0"/>
              <a:t>two-phase flows</a:t>
            </a: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256D7AD9-E532-4226-9174-448B251B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5902"/>
            <a:ext cx="1825177" cy="11243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BCF94C-C2F9-4538-A6A1-E4E142BFCDC3}"/>
              </a:ext>
            </a:extLst>
          </p:cNvPr>
          <p:cNvSpPr txBox="1">
            <a:spLocks/>
          </p:cNvSpPr>
          <p:nvPr/>
        </p:nvSpPr>
        <p:spPr>
          <a:xfrm>
            <a:off x="2162756" y="1692278"/>
            <a:ext cx="9663338" cy="1389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5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000" dirty="0">
                <a:solidFill>
                  <a:schemeClr val="bg1"/>
                </a:solidFill>
              </a:rPr>
              <a:t>Arthur Kerst</a:t>
            </a:r>
          </a:p>
        </p:txBody>
      </p:sp>
    </p:spTree>
    <p:extLst>
      <p:ext uri="{BB962C8B-B14F-4D97-AF65-F5344CB8AC3E}">
        <p14:creationId xmlns:p14="http://schemas.microsoft.com/office/powerpoint/2010/main" val="390465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8BB7-65D0-408E-99DA-62C36E2D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Level-set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1FCB1-6465-4193-87E2-893FCC1A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56" y="1600200"/>
            <a:ext cx="9663338" cy="9239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Signed-distance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F9C97-57AE-4B2B-99C8-280065DFEC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44" y="2403857"/>
            <a:ext cx="6896000" cy="205028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49D863-3D8A-438B-95C2-4CEE69E61CB6}"/>
              </a:ext>
            </a:extLst>
          </p:cNvPr>
          <p:cNvSpPr txBox="1">
            <a:spLocks/>
          </p:cNvSpPr>
          <p:nvPr/>
        </p:nvSpPr>
        <p:spPr>
          <a:xfrm>
            <a:off x="2162756" y="4800599"/>
            <a:ext cx="9663338" cy="92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Advection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D17699-9A60-4D19-B5F9-7B110A6FF0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87" y="5543549"/>
            <a:ext cx="2717714" cy="797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C32D4E-B4B9-468C-A496-738ECC2A7E55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8CE3-7F43-4F6D-9965-C4BC08FA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Level-set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E6756-D56F-4E6B-B641-53BE43A2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84" y="6186199"/>
            <a:ext cx="9872910" cy="5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3F9B0A-6D2F-4546-AB4A-CF8AFA9FF45B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746EA-FB95-4047-844E-1BA7E4F0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99" y="1744232"/>
            <a:ext cx="7764289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3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1BA5-679E-41CA-8DF2-BA171CEF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Level-set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ED6D5-4930-424A-92E3-073DAEBFB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62" y="2491338"/>
            <a:ext cx="9885880" cy="402865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B74075-FB38-4A49-B0A8-B45B3F01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56" y="1304926"/>
            <a:ext cx="9663338" cy="11382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Rotating flow with SUPG method and Crank-Nicolson scheme.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CD6F5-E2D2-4069-A6EA-C88690108F38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4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1D17-A487-4C46-A690-3676A67E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Level-set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4724-0ECD-4F5D-BB53-19271165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  <a:p>
            <a:pPr lvl="1"/>
            <a:r>
              <a:rPr lang="en-GB" dirty="0"/>
              <a:t>Continuous interface</a:t>
            </a:r>
          </a:p>
          <a:p>
            <a:pPr lvl="1"/>
            <a:r>
              <a:rPr lang="en-GB" dirty="0"/>
              <a:t>Geometrical information can be easily calculated</a:t>
            </a:r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Volume loss/gain</a:t>
            </a:r>
          </a:p>
          <a:p>
            <a:pPr lvl="1"/>
            <a:r>
              <a:rPr lang="en-GB" dirty="0"/>
              <a:t>Instabilities</a:t>
            </a:r>
          </a:p>
          <a:p>
            <a:pPr lvl="1"/>
            <a:r>
              <a:rPr lang="en-GB" dirty="0"/>
              <a:t>Reinitialization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84557-2C03-4ACB-BDD5-37D332B357E3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4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667C-CB98-428C-96B6-4F9E23AF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Improvements to the level-set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BEC8-5A63-4B32-A95E-D93230D51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Improving LS discretization and reinitialization</a:t>
            </a:r>
          </a:p>
          <a:p>
            <a:r>
              <a:rPr lang="en-GB" dirty="0"/>
              <a:t>Hybrid methods</a:t>
            </a:r>
          </a:p>
          <a:p>
            <a:r>
              <a:rPr lang="en-GB" dirty="0"/>
              <a:t>Volume correction methods</a:t>
            </a:r>
          </a:p>
          <a:p>
            <a:r>
              <a:rPr lang="en-GB" dirty="0"/>
              <a:t>Modified level-set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A78D5-6AB6-493B-AC45-B57FD2F8D99B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86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636E-8BE0-4FA7-AB63-557FA041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0FDB2-9492-4810-A1B6-5F616160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Hybrid methods with </a:t>
            </a:r>
            <a:r>
              <a:rPr lang="en-GB" dirty="0" err="1"/>
              <a:t>VoF</a:t>
            </a:r>
            <a:endParaRPr lang="en-GB" dirty="0"/>
          </a:p>
          <a:p>
            <a:pPr lvl="1"/>
            <a:r>
              <a:rPr lang="en-GB" dirty="0"/>
              <a:t>Coupled level-set and volume-of-fluid (CLSVOF) method</a:t>
            </a:r>
          </a:p>
          <a:p>
            <a:pPr lvl="1"/>
            <a:r>
              <a:rPr lang="en-GB" dirty="0"/>
              <a:t>The coupled volume-of-fluid and level-set (VOSET) method</a:t>
            </a:r>
          </a:p>
          <a:p>
            <a:pPr lvl="1"/>
            <a:r>
              <a:rPr lang="en-GB" dirty="0"/>
              <a:t>The mass-conserving level-set (MCLS) method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3B710-9497-4F19-8BE8-696432591A5A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FAE8-38CF-4EF8-A19B-CC601C36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56" y="266700"/>
            <a:ext cx="9663338" cy="1952625"/>
          </a:xfrm>
        </p:spPr>
        <p:txBody>
          <a:bodyPr>
            <a:normAutofit fontScale="90000"/>
          </a:bodyPr>
          <a:lstStyle/>
          <a:p>
            <a:r>
              <a:rPr lang="en-GB" dirty="0"/>
              <a:t>The mass-conserving level-set (MCLS) method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793D-1DC5-4A3D-947A-3E8DC6C2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Volume fraction construction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Advection of LS and </a:t>
            </a:r>
            <a:r>
              <a:rPr lang="en-GB" dirty="0" err="1"/>
              <a:t>VoF</a:t>
            </a:r>
            <a:r>
              <a:rPr lang="en-GB" dirty="0"/>
              <a:t> field</a:t>
            </a:r>
          </a:p>
          <a:p>
            <a:pPr lvl="1"/>
            <a:r>
              <a:rPr lang="en-GB" dirty="0"/>
              <a:t>For </a:t>
            </a:r>
            <a:r>
              <a:rPr lang="en-GB" dirty="0" err="1"/>
              <a:t>VoF</a:t>
            </a:r>
            <a:r>
              <a:rPr lang="en-GB" dirty="0"/>
              <a:t> advection, information of LS function is used</a:t>
            </a:r>
          </a:p>
          <a:p>
            <a:r>
              <a:rPr lang="en-GB" dirty="0"/>
              <a:t>Volume correction procedure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44750-2E58-45AA-9027-B9D8BFF72C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9" y="2523857"/>
            <a:ext cx="3956571" cy="905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7FF6F-0F36-48C5-80D1-45EDC9FAF23D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6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6B2A-444C-4D44-BF19-3C49E297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Advection of level-set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BC2D-A3A9-4778-B8DF-BFA95DD32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Standard </a:t>
            </a:r>
            <a:r>
              <a:rPr lang="en-GB" dirty="0" err="1"/>
              <a:t>Galerkin</a:t>
            </a:r>
            <a:r>
              <a:rPr lang="en-GB" dirty="0"/>
              <a:t>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AB2D0-1019-4655-A68A-50B2EDD71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06" y="2341564"/>
            <a:ext cx="9820588" cy="4002049"/>
          </a:xfrm>
          <a:prstGeom prst="rect">
            <a:avLst/>
          </a:prstGeom>
        </p:spPr>
      </p:pic>
      <p:pic>
        <p:nvPicPr>
          <p:cNvPr id="7" name="Picture 6" descr="A picture containing traffic, object, light, sitting&#10;&#10;Description automatically generated">
            <a:extLst>
              <a:ext uri="{FF2B5EF4-FFF2-40B4-BE49-F238E27FC236}">
                <a16:creationId xmlns:a16="http://schemas.microsoft.com/office/drawing/2014/main" id="{63E3C9A2-0DB3-4C8F-8418-88C996E42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55" y="4360947"/>
            <a:ext cx="3798195" cy="19921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5502C5-F1F5-43F4-BED5-0467EE609D32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7226 -0.133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-6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6B2A-444C-4D44-BF19-3C49E297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Advection of level-set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BC2D-A3A9-4778-B8DF-BFA95DD32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Standard </a:t>
            </a:r>
            <a:r>
              <a:rPr lang="en-GB" dirty="0" err="1"/>
              <a:t>Galerkin</a:t>
            </a:r>
            <a:r>
              <a:rPr lang="en-GB" dirty="0"/>
              <a:t> approach with reinitialization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D0C8C7-AFB6-45FB-9F00-515F8AD25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81" y="2941992"/>
            <a:ext cx="10029244" cy="1964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6CA3F3-A9E9-44EE-BB98-01CA499219AC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5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6B2A-444C-4D44-BF19-3C49E297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Advection of level-set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BC2D-A3A9-4778-B8DF-BFA95DD32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SUPG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E9A38-08F2-4EDA-995A-7772489A6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25" y="2425121"/>
            <a:ext cx="9829800" cy="4005803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BAEE0AF5-E0B5-4F08-AD55-A56638C20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56" y="2425121"/>
            <a:ext cx="1957721" cy="1880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EDC02-1C5C-4C30-B32F-576CCC6E0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25" y="4465358"/>
            <a:ext cx="1756154" cy="1965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34BF94-F6A0-4A0B-9B38-DE1B40AA00CE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0326 0.1604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15846 -0.1432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717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90AA-38FE-4121-886E-C84CEE58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17F4-7FDC-4D7C-B19B-E011316D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err="1"/>
              <a:t>Introduction</a:t>
            </a:r>
            <a:endParaRPr lang="nl-NL" sz="3000" dirty="0"/>
          </a:p>
          <a:p>
            <a:r>
              <a:rPr lang="nl-NL" sz="3000" dirty="0"/>
              <a:t>Goal of project</a:t>
            </a:r>
          </a:p>
          <a:p>
            <a:r>
              <a:rPr lang="nl-NL" sz="3000" dirty="0" err="1"/>
              <a:t>Overview</a:t>
            </a:r>
            <a:r>
              <a:rPr lang="nl-NL" sz="3000" dirty="0"/>
              <a:t> of </a:t>
            </a:r>
            <a:r>
              <a:rPr lang="nl-NL" sz="3000" dirty="0" err="1"/>
              <a:t>methods</a:t>
            </a:r>
            <a:endParaRPr lang="nl-NL" sz="3000" dirty="0"/>
          </a:p>
          <a:p>
            <a:r>
              <a:rPr lang="nl-NL" sz="3000" dirty="0" err="1"/>
              <a:t>Conclusion</a:t>
            </a:r>
            <a:endParaRPr lang="nl-NL" sz="3000" dirty="0"/>
          </a:p>
          <a:p>
            <a:endParaRPr lang="en-GB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D1BD3-A8E7-4794-97FB-EA660C0126BB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Overview</a:t>
            </a:r>
            <a:r>
              <a:rPr lang="nl-NL" sz="1600" dirty="0">
                <a:solidFill>
                  <a:schemeClr val="bg1"/>
                </a:solidFill>
              </a:rPr>
              <a:t> of </a:t>
            </a:r>
            <a:r>
              <a:rPr lang="nl-NL" sz="1600" dirty="0" err="1">
                <a:solidFill>
                  <a:schemeClr val="bg1"/>
                </a:solidFill>
              </a:rPr>
              <a:t>methods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9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948-EDB0-439D-9471-3F4F46DE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E3E69-30BF-47B0-B646-994CFF8A6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LS method gives continuous description of interface, but has no volume conservation</a:t>
            </a:r>
          </a:p>
          <a:p>
            <a:r>
              <a:rPr lang="en-GB" dirty="0" err="1"/>
              <a:t>VoF</a:t>
            </a:r>
            <a:r>
              <a:rPr lang="en-GB" dirty="0"/>
              <a:t> is volume-conserving, but interface is discontinuous and interface reconstruction computationally intensive.</a:t>
            </a:r>
          </a:p>
          <a:p>
            <a:r>
              <a:rPr lang="en-GB" dirty="0"/>
              <a:t>MCLS is a hybrid level-set method, which uses volume fractions for volume conservation, without the expensive interface reconstruction step.</a:t>
            </a:r>
          </a:p>
          <a:p>
            <a:r>
              <a:rPr lang="en-GB" dirty="0"/>
              <a:t>A stabilization method is needed for LS advection.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E31C2-1FDB-4A0D-9427-5688D6DDC865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Overview</a:t>
            </a:r>
            <a:r>
              <a:rPr lang="nl-NL" sz="1600" dirty="0">
                <a:solidFill>
                  <a:schemeClr val="bg1"/>
                </a:solidFill>
              </a:rPr>
              <a:t> of </a:t>
            </a:r>
            <a:r>
              <a:rPr lang="nl-NL" sz="1600" dirty="0" err="1">
                <a:solidFill>
                  <a:schemeClr val="bg1"/>
                </a:solidFill>
              </a:rPr>
              <a:t>methods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Conclusion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35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948-EDB0-439D-9471-3F4F46DE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E3E69-30BF-47B0-B646-994CFF8A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56" y="1600200"/>
            <a:ext cx="9663338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Develop a hybrid method with LS and </a:t>
            </a:r>
            <a:r>
              <a:rPr lang="en-GB" dirty="0" err="1"/>
              <a:t>VoF</a:t>
            </a:r>
            <a:r>
              <a:rPr lang="en-GB" dirty="0"/>
              <a:t> similar to MCLS with a continuous FEM approach.</a:t>
            </a:r>
          </a:p>
          <a:p>
            <a:pPr lvl="1"/>
            <a:r>
              <a:rPr lang="en-GB" dirty="0"/>
              <a:t>How well does SUPG combines with </a:t>
            </a:r>
            <a:r>
              <a:rPr lang="en-GB" dirty="0" err="1"/>
              <a:t>VoF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Is SUPG sufficiently accurate (for maintaining shape)?</a:t>
            </a:r>
          </a:p>
          <a:p>
            <a:pPr lvl="1"/>
            <a:r>
              <a:rPr lang="en-GB" dirty="0"/>
              <a:t>What is necessary to successfully and efficiently implement this?</a:t>
            </a:r>
          </a:p>
          <a:p>
            <a:r>
              <a:rPr lang="en-GB" dirty="0"/>
              <a:t>An appropriate volume correction procedure must be chosen or developed.</a:t>
            </a:r>
          </a:p>
          <a:p>
            <a:r>
              <a:rPr lang="en-GB" dirty="0"/>
              <a:t>Is reinitialization necessary?</a:t>
            </a:r>
          </a:p>
          <a:p>
            <a:r>
              <a:rPr lang="en-GB" dirty="0"/>
              <a:t>Which temporal scheme is best suited for LS advection?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D6EF8-E04A-438E-81EF-C637BA3E4A39}"/>
              </a:ext>
            </a:extLst>
          </p:cNvPr>
          <p:cNvSpPr txBox="1"/>
          <p:nvPr/>
        </p:nvSpPr>
        <p:spPr>
          <a:xfrm>
            <a:off x="47625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Overview</a:t>
            </a:r>
            <a:r>
              <a:rPr lang="nl-NL" sz="1600" dirty="0">
                <a:solidFill>
                  <a:schemeClr val="bg1"/>
                </a:solidFill>
              </a:rPr>
              <a:t> of </a:t>
            </a:r>
            <a:r>
              <a:rPr lang="nl-NL" sz="1600" dirty="0" err="1">
                <a:solidFill>
                  <a:schemeClr val="bg1"/>
                </a:solidFill>
              </a:rPr>
              <a:t>methods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Conclusion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93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1AE4A4-3918-487F-9B92-AB21299C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390AA-38FE-4121-886E-C84CEE58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772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90AA-38FE-4121-886E-C84CEE58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err="1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17F4-7FDC-4D7C-B19B-E011316D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56" y="1600200"/>
            <a:ext cx="9663338" cy="4648163"/>
          </a:xfrm>
        </p:spPr>
        <p:txBody>
          <a:bodyPr>
            <a:normAutofit/>
          </a:bodyPr>
          <a:lstStyle/>
          <a:p>
            <a:r>
              <a:rPr lang="en-GB" dirty="0"/>
              <a:t>Two-phase flow</a:t>
            </a:r>
          </a:p>
          <a:p>
            <a:r>
              <a:rPr lang="en-GB" dirty="0"/>
              <a:t>Fundamental tools in many industrial applications and natural processes</a:t>
            </a:r>
          </a:p>
          <a:p>
            <a:r>
              <a:rPr lang="en-GB" dirty="0"/>
              <a:t>Far more challenging than single phase flow</a:t>
            </a:r>
          </a:p>
          <a:p>
            <a:r>
              <a:rPr lang="en-GB" dirty="0"/>
              <a:t>Volume conservation and accurately modelling the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F9FFA-F67F-4875-9151-246C47775894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Introduction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Overview</a:t>
            </a:r>
            <a:r>
              <a:rPr lang="nl-NL" sz="1600" dirty="0">
                <a:solidFill>
                  <a:schemeClr val="bg1"/>
                </a:solidFill>
              </a:rPr>
              <a:t> of </a:t>
            </a:r>
            <a:r>
              <a:rPr lang="nl-NL" sz="1600" dirty="0" err="1">
                <a:solidFill>
                  <a:schemeClr val="bg1"/>
                </a:solidFill>
              </a:rPr>
              <a:t>methods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90AA-38FE-4121-886E-C84CEE58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Goal of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17F4-7FDC-4D7C-B19B-E011316D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Goal</a:t>
            </a:r>
            <a:r>
              <a:rPr lang="en-GB" dirty="0"/>
              <a:t>: </a:t>
            </a:r>
            <a:r>
              <a:rPr lang="en-GB" i="1" dirty="0"/>
              <a:t>develop a method using a continuous </a:t>
            </a:r>
            <a:r>
              <a:rPr lang="en-GB" i="1" dirty="0" err="1"/>
              <a:t>Galerkin</a:t>
            </a:r>
            <a:r>
              <a:rPr lang="en-GB" i="1" dirty="0"/>
              <a:t> approach for solving the level-set equation on triangular control volumes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conserve volume exactly</a:t>
            </a:r>
          </a:p>
          <a:p>
            <a:r>
              <a:rPr lang="en-GB" dirty="0"/>
              <a:t>continuous description of the interface</a:t>
            </a:r>
          </a:p>
          <a:p>
            <a:r>
              <a:rPr lang="en-GB" dirty="0"/>
              <a:t>track interface accurately</a:t>
            </a:r>
          </a:p>
          <a:p>
            <a:r>
              <a:rPr lang="en-GB" dirty="0"/>
              <a:t>able to handle unstructured triangular grids</a:t>
            </a:r>
          </a:p>
          <a:p>
            <a:endParaRPr lang="en-GB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2D2CD-FB44-40BB-BD4B-995EA984A73C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Overview</a:t>
            </a:r>
            <a:r>
              <a:rPr lang="nl-NL" sz="1600" dirty="0">
                <a:solidFill>
                  <a:schemeClr val="bg1"/>
                </a:solidFill>
              </a:rPr>
              <a:t> of </a:t>
            </a:r>
            <a:r>
              <a:rPr lang="nl-NL" sz="1600" dirty="0" err="1">
                <a:solidFill>
                  <a:schemeClr val="bg1"/>
                </a:solidFill>
              </a:rPr>
              <a:t>methods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6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BBCA-23DC-4A7A-A1F2-65745AD3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 of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FEA8-14B4-466C-B5E7-71747A198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Front-tracking methods</a:t>
            </a:r>
          </a:p>
          <a:p>
            <a:r>
              <a:rPr lang="en-GB" sz="3000" dirty="0"/>
              <a:t>Marker-and-cell methods</a:t>
            </a:r>
          </a:p>
          <a:p>
            <a:r>
              <a:rPr lang="en-GB" sz="3000" dirty="0"/>
              <a:t>Level-set (LS) methods </a:t>
            </a:r>
          </a:p>
          <a:p>
            <a:r>
              <a:rPr lang="en-GB" sz="3000" dirty="0"/>
              <a:t>Volume-of-fluid (</a:t>
            </a:r>
            <a:r>
              <a:rPr lang="en-GB" sz="3000" dirty="0" err="1"/>
              <a:t>VoF</a:t>
            </a:r>
            <a:r>
              <a:rPr lang="en-GB" sz="3000" dirty="0"/>
              <a:t>) method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696E7C1-2452-4A74-B1A0-D7D2F249E1B7}"/>
              </a:ext>
            </a:extLst>
          </p:cNvPr>
          <p:cNvSpPr/>
          <p:nvPr/>
        </p:nvSpPr>
        <p:spPr>
          <a:xfrm>
            <a:off x="7981950" y="2857500"/>
            <a:ext cx="419100" cy="8382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AA95-B313-44EC-A598-6480142C32FC}"/>
              </a:ext>
            </a:extLst>
          </p:cNvPr>
          <p:cNvSpPr/>
          <p:nvPr/>
        </p:nvSpPr>
        <p:spPr>
          <a:xfrm>
            <a:off x="8589624" y="2718941"/>
            <a:ext cx="26875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MR10"/>
              </a:rPr>
              <a:t>no geometrical</a:t>
            </a:r>
          </a:p>
          <a:p>
            <a:r>
              <a:rPr lang="en-GB" sz="3200" dirty="0">
                <a:latin typeface="CMR10"/>
              </a:rPr>
              <a:t>restrictions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9A06B-A36D-4C3D-AFC3-45D4B177061B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0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BBCA-23DC-4A7A-A1F2-65745AD3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Volume-of-fluid method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9B6664-9278-4E9E-A7AF-36C1742F77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94" y="2169344"/>
            <a:ext cx="5734857" cy="11382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3D2F9A-969A-401E-ACF5-3DFB3960DB3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4" y="4098392"/>
            <a:ext cx="7366857" cy="905143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10AC8F8-EB66-413E-8998-60CD60AC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56" y="1600201"/>
            <a:ext cx="9663338" cy="11382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Colour function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F5DA0C0-F90B-4217-872D-530F3C28C8E8}"/>
              </a:ext>
            </a:extLst>
          </p:cNvPr>
          <p:cNvSpPr txBox="1">
            <a:spLocks/>
          </p:cNvSpPr>
          <p:nvPr/>
        </p:nvSpPr>
        <p:spPr>
          <a:xfrm>
            <a:off x="2162756" y="3412678"/>
            <a:ext cx="9663338" cy="113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000" dirty="0"/>
              <a:t>Volume fraction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138E3C0-A508-477C-9305-BEFA7A636A03}"/>
              </a:ext>
            </a:extLst>
          </p:cNvPr>
          <p:cNvSpPr txBox="1">
            <a:spLocks/>
          </p:cNvSpPr>
          <p:nvPr/>
        </p:nvSpPr>
        <p:spPr>
          <a:xfrm>
            <a:off x="2162756" y="5257799"/>
            <a:ext cx="9663338" cy="113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000" dirty="0"/>
              <a:t>Advection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25583B4-3718-451D-9711-BC6D943504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79" y="5826942"/>
            <a:ext cx="2786286" cy="7977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B42A973-5EA5-4860-B181-103E85EFE42B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BBCA-23DC-4A7A-A1F2-65745AD3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Volume-of-fluid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402E3-C064-46C6-85D5-4B50B7E7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94" y="1715653"/>
            <a:ext cx="7716327" cy="4172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9EB906-FEFC-446C-9301-9AA3F345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84" y="6186199"/>
            <a:ext cx="9872910" cy="5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E8905-8CCC-4B35-B441-CC82F1246E38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7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BBCA-23DC-4A7A-A1F2-65745AD3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Volume-of-fluid method</a:t>
            </a:r>
          </a:p>
        </p:txBody>
      </p:sp>
      <p:pic>
        <p:nvPicPr>
          <p:cNvPr id="13" name="Picture 12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8E20F755-1C0C-48DA-9600-49C06D659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62" y="2491338"/>
            <a:ext cx="9954126" cy="403107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D95CD41-74A9-4EB7-8056-CA48E11B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56" y="1304926"/>
            <a:ext cx="9663338" cy="11382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Rotating flow with </a:t>
            </a:r>
            <a:r>
              <a:rPr lang="en-GB" dirty="0" err="1"/>
              <a:t>Lagrangian</a:t>
            </a:r>
            <a:r>
              <a:rPr lang="en-GB" dirty="0"/>
              <a:t>-Eulerian advection method.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6473A-49FE-4B15-8BF5-61B2140F1E9F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1D17-A487-4C46-A690-3676A67E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Volume-of-fluid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4724-0ECD-4F5D-BB53-19271165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  <a:p>
            <a:pPr lvl="1"/>
            <a:r>
              <a:rPr lang="en-GB" dirty="0"/>
              <a:t>Volume conservation </a:t>
            </a:r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Computationally intensive interface reconstruction</a:t>
            </a:r>
          </a:p>
          <a:p>
            <a:pPr lvl="1"/>
            <a:r>
              <a:rPr lang="en-GB" dirty="0"/>
              <a:t>Discontinuous interface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A17A5-B2B6-429A-A1C0-2F9869795A56}"/>
              </a:ext>
            </a:extLst>
          </p:cNvPr>
          <p:cNvSpPr txBox="1"/>
          <p:nvPr/>
        </p:nvSpPr>
        <p:spPr>
          <a:xfrm>
            <a:off x="76200" y="1600200"/>
            <a:ext cx="1657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err="1">
                <a:solidFill>
                  <a:schemeClr val="bg1"/>
                </a:solidFill>
              </a:rPr>
              <a:t>Introduction</a:t>
            </a:r>
            <a:endParaRPr lang="nl-NL" sz="1600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Goal of project</a:t>
            </a: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b="1" dirty="0" err="1">
                <a:solidFill>
                  <a:schemeClr val="bg1"/>
                </a:solidFill>
              </a:rPr>
              <a:t>Overview</a:t>
            </a:r>
            <a:r>
              <a:rPr lang="nl-NL" sz="1600" b="1" dirty="0">
                <a:solidFill>
                  <a:schemeClr val="bg1"/>
                </a:solidFill>
              </a:rPr>
              <a:t> of </a:t>
            </a:r>
            <a:r>
              <a:rPr lang="nl-NL" sz="1600" b="1" dirty="0" err="1">
                <a:solidFill>
                  <a:schemeClr val="bg1"/>
                </a:solidFill>
              </a:rPr>
              <a:t>methods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endParaRPr lang="nl-NL" sz="1600" dirty="0">
              <a:solidFill>
                <a:schemeClr val="bg1"/>
              </a:solidFill>
            </a:endParaRPr>
          </a:p>
          <a:p>
            <a:pPr algn="r"/>
            <a:r>
              <a:rPr lang="nl-NL" sz="1600" dirty="0" err="1">
                <a:solidFill>
                  <a:schemeClr val="bg1"/>
                </a:solidFill>
              </a:rPr>
              <a:t>Conclusion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881.515"/>
  <p:tag name="LATEXADDIN" val="\documentclass[10pt]{article}&#10;\usepackage[latin1]{inputenc}&#10;\usepackage[english]{babel}&#10;\usepackage{float}&#10;\pagestyle{empty}&#10;\usepackage{graphicx}&#10;\usepackage{amsmath}&#10;\usepackage{amsfonts}&#10;\usepackage{amsthm}&#10;\usepackage{amssymb}&#10;\usepackage{commath}&#10;\usepackage{graphicx}&#10;\usepackage{float}&#10;\usepackage{bm}&#10;\usepackage{xfrac}&#10;\usepackage{enumitem}&#10;\usepackage{color}&#10;\usepackage{listings}&#10;\usepackage{hyperref}&#10;\usepackage{subfigure}&#10;\usepackage[numbers]{natbib}&#10;\usepackage[ruled]{algorithm2e}&#10;\usepackage{tikz}&#10;\usetikzlibrary{calc,trees,positioning,arrows,chains,shapes.geometric,%&#10; decorations.pathreplacing,decorations.pathmorphing,shapes,%&#10; matrix,shapes.symbols}&#10;&#10;\graphicspath{{./figs/}}&#10;&#10;%Python code block definitions%&#10;\definecolor{Porange}{rgb}{0.6,0.4,0}&#10;\definecolor{Pblue}{rgb}{0,0,0.5}&#10;\definecolor{Ppurple}{rgb}{0.4,0,0.5}&#10;\definecolor{Pgreen}{rgb}{0,0.5,0}&#10;&#10;\DeclareFixedFont{\ttb}{T1}{txtt}{bx}{n}{7}&#10;\DeclareFixedFont{\ttm}{T1}{txtt}{m}{n}{7}&#10;&#10;\begin{document}&#10;\begin{align*}&#10; c(\mathbf{x},t) =&#10; \begin{cases}&#10;  0 &amp; \text{if phase 0 is present},\\&#10;  1 &amp; \text{if phase 1 is present}.&#10; \end{cases}&#10;\end{align*}&#10;\end{document}&#10;"/>
  <p:tag name="IGUANATEXSIZE" val="30"/>
  <p:tag name="IGUANATEXCURSOR" val="1127"/>
  <p:tag name="TRANSPARENCY" val="True"/>
  <p:tag name="FILENAME" val=""/>
  <p:tag name="LATEXENGINEID" val="0"/>
  <p:tag name="TEMPFOLDER" val="c:\users\arthur\download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9629"/>
  <p:tag name="ORIGINALWIDTH" val="2416.948"/>
  <p:tag name="LATEXADDIN" val="\documentclass[10pt]{article}&#10;\usepackage[latin1]{inputenc}&#10;\usepackage[english]{babel}&#10;\usepackage{float}&#10;\pagestyle{empty}&#10;\usepackage{graphicx}&#10;\usepackage{amsmath}&#10;\usepackage{amsfonts}&#10;\usepackage{amsthm}&#10;\usepackage{amssymb}&#10;\usepackage{commath}&#10;\usepackage{graphicx}&#10;\usepackage{float}&#10;\usepackage{bm}&#10;\usepackage{xfrac}&#10;\usepackage{enumitem}&#10;\usepackage{color}&#10;\usepackage{listings}&#10;\usepackage{hyperref}&#10;\usepackage{subfigure}&#10;\usepackage[numbers]{natbib}&#10;\usepackage[ruled]{algorithm2e}&#10;\usepackage{tikz}&#10;\usetikzlibrary{calc,trees,positioning,arrows,chains,shapes.geometric,%&#10; decorations.pathreplacing,decorations.pathmorphing,shapes,%&#10; matrix,shapes.symbols}&#10;&#10;\graphicspath{{./figs/}}&#10;&#10;%Python code block definitions%&#10;\definecolor{Porange}{rgb}{0.6,0.4,0}&#10;\definecolor{Pblue}{rgb}{0,0,0.5}&#10;\definecolor{Ppurple}{rgb}{0.4,0,0.5}&#10;\definecolor{Pgreen}{rgb}{0,0.5,0}&#10;&#10;\DeclareFixedFont{\ttb}{T1}{txtt}{bx}{n}{7}&#10;\DeclareFixedFont{\ttm}{T1}{txtt}{m}{n}{7}&#10;&#10;\begin{document}&#10;\begin{align*}&#10; \psi_k(t) = \frac{1}{|\Omega_k|}\int_{\Omega_k}c(\mathbf{x},t) \dif \Omega, \quad |\Omega_k| = \int_{\Omega_k}\dif \Omega.&#10;\end{align*}&#10;\end{document}&#10;"/>
  <p:tag name="IGUANATEXSIZE" val="30"/>
  <p:tag name="IGUANATEXCURSOR" val="1133"/>
  <p:tag name="TRANSPARENCY" val="True"/>
  <p:tag name="FILENAME" val=""/>
  <p:tag name="LATEXENGINEID" val="0"/>
  <p:tag name="TEMPFOLDER" val="c:\users\arthur\download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914.1357"/>
  <p:tag name="LATEXADDIN" val="\documentclass[10pt]{article}&#10;\usepackage[latin1]{inputenc}&#10;\usepackage[english]{babel}&#10;\usepackage{float}&#10;\pagestyle{empty}&#10;\usepackage{graphicx}&#10;\usepackage{amsmath}&#10;\usepackage{amsfonts}&#10;\usepackage{amsthm}&#10;\usepackage{amssymb}&#10;\usepackage{commath}&#10;\usepackage{graphicx}&#10;\usepackage{float}&#10;\usepackage{bm}&#10;\usepackage{xfrac}&#10;\usepackage{enumitem}&#10;\usepackage{color}&#10;\usepackage{listings}&#10;\usepackage{hyperref}&#10;\usepackage{subfigure}&#10;\usepackage[numbers]{natbib}&#10;\usepackage[ruled]{algorithm2e}&#10;\usepackage{tikz}&#10;\usetikzlibrary{calc,trees,positioning,arrows,chains,shapes.geometric,%&#10; decorations.pathreplacing,decorations.pathmorphing,shapes,%&#10; matrix,shapes.symbols}&#10;&#10;\graphicspath{{./figs/}}&#10;&#10;%Python code block definitions%&#10;\definecolor{Porange}{rgb}{0.6,0.4,0}&#10;\definecolor{Pblue}{rgb}{0,0,0.5}&#10;\definecolor{Ppurple}{rgb}{0.4,0,0.5}&#10;\definecolor{Pgreen}{rgb}{0,0.5,0}&#10;&#10;\DeclareFixedFont{\ttb}{T1}{txtt}{bx}{n}{7}&#10;\DeclareFixedFont{\ttm}{T1}{txtt}{m}{n}{7}&#10;&#10;\begin{document}&#10;\begin{align*}&#10; \dpd{\psi}{t} + \mathbf{u} \cdot \nabla \psi = 0&#10;\end{align*}&#10;\end{document}&#10;"/>
  <p:tag name="IGUANATEXSIZE" val="30"/>
  <p:tag name="IGUANATEXCURSOR" val="995"/>
  <p:tag name="TRANSPARENCY" val="True"/>
  <p:tag name="FILENAME" val=""/>
  <p:tag name="LATEXENGINEID" val="0"/>
  <p:tag name="TEMPFOLDER" val="c:\users\arthur\downloads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2262.467"/>
  <p:tag name="LATEXADDIN" val="\documentclass[10pt]{article}&#10;\usepackage[latin1]{inputenc}&#10;\usepackage[english]{babel}&#10;\usepackage{float}&#10;\pagestyle{empty}&#10;\usepackage{graphicx}&#10;\usepackage{amsmath}&#10;\usepackage{amsfonts}&#10;\usepackage{amsthm}&#10;\usepackage{amssymb}&#10;\usepackage{commath}&#10;\usepackage{graphicx}&#10;\usepackage{float}&#10;\usepackage{bm}&#10;\usepackage{xfrac}&#10;\usepackage{enumitem}&#10;\usepackage{color}&#10;\usepackage{listings}&#10;\usepackage{hyperref}&#10;\usepackage{subfigure}&#10;\usepackage[numbers]{natbib}&#10;\usepackage[ruled]{algorithm2e}&#10;\usepackage{tikz}&#10;\usetikzlibrary{calc,trees,positioning,arrows,chains,shapes.geometric,%&#10; decorations.pathreplacing,decorations.pathmorphing,shapes,%&#10; matrix,shapes.symbols}&#10;&#10;\graphicspath{{./figs/}}&#10;&#10;%Python code block definitions%&#10;\definecolor{Porange}{rgb}{0.6,0.4,0}&#10;\definecolor{Pblue}{rgb}{0,0,0.5}&#10;\definecolor{Ppurple}{rgb}{0.4,0,0.5}&#10;\definecolor{Pgreen}{rgb}{0,0.5,0}&#10;&#10;\DeclareFixedFont{\ttb}{T1}{txtt}{bx}{n}{7}&#10;\DeclareFixedFont{\ttm}{T1}{txtt}{m}{n}{7}&#10;&#10;\begin{document}&#10;\begin{align*}&#10; \phi(\mathbf{x},t) =&#10; \begin{cases}&#10;  \displaystyle\min_{y \in \Gamma(t)}\|\mathbf{x} - \mathbf{y}\| &amp; \text{if $\mathbf{x}\in\Omega_1(t)$},\\&#10;  0 &amp; \text{if $\mathbf{x}\in\Gamma(t)$},\\&#10;  -\displaystyle\min_{y \in \Gamma(t)}\|\mathbf{x} - \mathbf{y}\| &amp; \text{if $\mathbf{x}\in\Omega_2(t)$},&#10; \end{cases}&#10;\end{align*}&#10;\end{document}&#10;"/>
  <p:tag name="IGUANATEXSIZE" val="30"/>
  <p:tag name="IGUANATEXCURSOR" val="995"/>
  <p:tag name="TRANSPARENCY" val="True"/>
  <p:tag name="FILENAME" val=""/>
  <p:tag name="LATEXENGINEID" val="0"/>
  <p:tag name="TEMPFOLDER" val="c:\users\arthur\download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891.6385"/>
  <p:tag name="LATEXADDIN" val="\documentclass[10pt]{article}&#10;\usepackage[latin1]{inputenc}&#10;\usepackage[english]{babel}&#10;\usepackage{float}&#10;\pagestyle{empty}&#10;\usepackage{graphicx}&#10;\usepackage{amsmath}&#10;\usepackage{amsfonts}&#10;\usepackage{amsthm}&#10;\usepackage{amssymb}&#10;\usepackage{commath}&#10;\usepackage{graphicx}&#10;\usepackage{float}&#10;\usepackage{bm}&#10;\usepackage{xfrac}&#10;\usepackage{enumitem}&#10;\usepackage{color}&#10;\usepackage{listings}&#10;\usepackage{hyperref}&#10;\usepackage{subfigure}&#10;\usepackage[numbers]{natbib}&#10;\usepackage[ruled]{algorithm2e}&#10;\usepackage{tikz}&#10;\usetikzlibrary{calc,trees,positioning,arrows,chains,shapes.geometric,%&#10; decorations.pathreplacing,decorations.pathmorphing,shapes,%&#10; matrix,shapes.symbols}&#10;&#10;\graphicspath{{./figs/}}&#10;&#10;%Python code block definitions%&#10;\definecolor{Porange}{rgb}{0.6,0.4,0}&#10;\definecolor{Pblue}{rgb}{0,0,0.5}&#10;\definecolor{Ppurple}{rgb}{0.4,0,0.5}&#10;\definecolor{Pgreen}{rgb}{0,0.5,0}&#10;&#10;\DeclareFixedFont{\ttb}{T1}{txtt}{bx}{n}{7}&#10;\DeclareFixedFont{\ttm}{T1}{txtt}{m}{n}{7}&#10;&#10;\begin{document}&#10;\begin{align*}&#10; \dpd{\phi}{t} + \mathbf{u} \cdot \nabla \phi = 0&#10;\end{align*}&#10;\end{document}&#10;"/>
  <p:tag name="IGUANATEXSIZE" val="30"/>
  <p:tag name="IGUANATEXCURSOR" val="1046"/>
  <p:tag name="TRANSPARENCY" val="True"/>
  <p:tag name="FILENAME" val=""/>
  <p:tag name="LATEXENGINEID" val="0"/>
  <p:tag name="TEMPFOLDER" val="c:\users\arthur\downloads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9629"/>
  <p:tag name="ORIGINALWIDTH" val="1298.088"/>
  <p:tag name="LATEXADDIN" val="\documentclass[10pt]{article}&#10;\usepackage[latin1]{inputenc}&#10;\usepackage[english]{babel}&#10;\usepackage{float}&#10;\pagestyle{empty}&#10;\usepackage{graphicx}&#10;\usepackage{amsmath}&#10;\usepackage{amsfonts}&#10;\usepackage{amsthm}&#10;\usepackage{amssymb}&#10;\usepackage{commath}&#10;\usepackage{graphicx}&#10;\usepackage{float}&#10;\usepackage{bm}&#10;\usepackage{xfrac}&#10;\usepackage{enumitem}&#10;\usepackage{color}&#10;\usepackage{listings}&#10;\usepackage{hyperref}&#10;\usepackage{subfigure}&#10;\usepackage[numbers]{natbib}&#10;\usepackage[ruled]{algorithm2e}&#10;\usepackage{tikz}&#10;\usetikzlibrary{calc,trees,positioning,arrows,chains,shapes.geometric,%&#10; decorations.pathreplacing,decorations.pathmorphing,shapes,%&#10; matrix,shapes.symbols}&#10;&#10;\graphicspath{{./figs/}}&#10;&#10;%Python code block definitions%&#10;\definecolor{Porange}{rgb}{0.6,0.4,0}&#10;\definecolor{Pblue}{rgb}{0,0,0.5}&#10;\definecolor{Ppurple}{rgb}{0.4,0,0.5}&#10;\definecolor{Pgreen}{rgb}{0,0.5,0}&#10;&#10;\DeclareFixedFont{\ttb}{T1}{txtt}{bx}{n}{7}&#10;\DeclareFixedFont{\ttm}{T1}{txtt}{m}{n}{7}&#10;&#10;\begin{document}&#10;\begin{align*}&#10; \psi_k = \frac{1}{|\Omega_k|}\int_{\Omega_k}H(\psi) \dif \Omega.&#10;\end{align*}&#10;\end{document}&#10;"/>
  <p:tag name="IGUANATEXSIZE" val="30"/>
  <p:tag name="IGUANATEXCURSOR" val="995"/>
  <p:tag name="TRANSPARENCY" val="True"/>
  <p:tag name="FILENAME" val=""/>
  <p:tag name="LATEXENGINEID" val="0"/>
  <p:tag name="TEMPFOLDER" val="c:\users\arthur\download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3_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607</Words>
  <Application>Microsoft Office PowerPoint</Application>
  <PresentationFormat>Widescreen</PresentationFormat>
  <Paragraphs>238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CMR10</vt:lpstr>
      <vt:lpstr>Tahoma</vt:lpstr>
      <vt:lpstr>3_Office Theme</vt:lpstr>
      <vt:lpstr>2_Office Theme</vt:lpstr>
      <vt:lpstr>A review of level-set methods for two-phase flows</vt:lpstr>
      <vt:lpstr>Overview</vt:lpstr>
      <vt:lpstr>Introduction</vt:lpstr>
      <vt:lpstr>Goal of project</vt:lpstr>
      <vt:lpstr>Overview of methods</vt:lpstr>
      <vt:lpstr>Volume-of-fluid method</vt:lpstr>
      <vt:lpstr>Volume-of-fluid method</vt:lpstr>
      <vt:lpstr>Volume-of-fluid method</vt:lpstr>
      <vt:lpstr>Volume-of-fluid method</vt:lpstr>
      <vt:lpstr>Level-set method</vt:lpstr>
      <vt:lpstr>Level-set method</vt:lpstr>
      <vt:lpstr>Level-set method</vt:lpstr>
      <vt:lpstr>Level-set method</vt:lpstr>
      <vt:lpstr>Improvements to the level-set method</vt:lpstr>
      <vt:lpstr>Hybrid methods</vt:lpstr>
      <vt:lpstr>The mass-conserving level-set (MCLS) method </vt:lpstr>
      <vt:lpstr>Advection of level-set method</vt:lpstr>
      <vt:lpstr>Advection of level-set method</vt:lpstr>
      <vt:lpstr>Advection of level-set method</vt:lpstr>
      <vt:lpstr>Conclusion</vt:lpstr>
      <vt:lpstr>Further research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Kerst</dc:creator>
  <cp:lastModifiedBy>Arthur Kerst</cp:lastModifiedBy>
  <cp:revision>150</cp:revision>
  <dcterms:created xsi:type="dcterms:W3CDTF">2020-02-26T17:19:26Z</dcterms:created>
  <dcterms:modified xsi:type="dcterms:W3CDTF">2020-03-09T09:10:41Z</dcterms:modified>
</cp:coreProperties>
</file>