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handoutMasterIdLst>
    <p:handoutMasterId r:id="rId73"/>
  </p:handoutMasterIdLst>
  <p:sldIdLst>
    <p:sldId id="256" r:id="rId3"/>
    <p:sldId id="266" r:id="rId4"/>
    <p:sldId id="272" r:id="rId5"/>
    <p:sldId id="273" r:id="rId6"/>
    <p:sldId id="274" r:id="rId7"/>
    <p:sldId id="275" r:id="rId8"/>
    <p:sldId id="270" r:id="rId9"/>
    <p:sldId id="276" r:id="rId10"/>
    <p:sldId id="279" r:id="rId11"/>
    <p:sldId id="329" r:id="rId12"/>
    <p:sldId id="280" r:id="rId13"/>
    <p:sldId id="281" r:id="rId14"/>
    <p:sldId id="287" r:id="rId15"/>
    <p:sldId id="359" r:id="rId16"/>
    <p:sldId id="289" r:id="rId17"/>
    <p:sldId id="330" r:id="rId18"/>
    <p:sldId id="290" r:id="rId19"/>
    <p:sldId id="358" r:id="rId20"/>
    <p:sldId id="291" r:id="rId21"/>
    <p:sldId id="292" r:id="rId22"/>
    <p:sldId id="293" r:id="rId23"/>
    <p:sldId id="294" r:id="rId24"/>
    <p:sldId id="296" r:id="rId25"/>
    <p:sldId id="295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56" r:id="rId40"/>
    <p:sldId id="357" r:id="rId41"/>
    <p:sldId id="317" r:id="rId42"/>
    <p:sldId id="319" r:id="rId43"/>
    <p:sldId id="318" r:id="rId44"/>
    <p:sldId id="322" r:id="rId45"/>
    <p:sldId id="321" r:id="rId46"/>
    <p:sldId id="323" r:id="rId47"/>
    <p:sldId id="325" r:id="rId48"/>
    <p:sldId id="352" r:id="rId49"/>
    <p:sldId id="328" r:id="rId50"/>
    <p:sldId id="326" r:id="rId51"/>
    <p:sldId id="353" r:id="rId52"/>
    <p:sldId id="354" r:id="rId53"/>
    <p:sldId id="355" r:id="rId54"/>
    <p:sldId id="331" r:id="rId55"/>
    <p:sldId id="332" r:id="rId56"/>
    <p:sldId id="333" r:id="rId57"/>
    <p:sldId id="335" r:id="rId58"/>
    <p:sldId id="334" r:id="rId59"/>
    <p:sldId id="336" r:id="rId60"/>
    <p:sldId id="337" r:id="rId61"/>
    <p:sldId id="338" r:id="rId62"/>
    <p:sldId id="343" r:id="rId63"/>
    <p:sldId id="345" r:id="rId64"/>
    <p:sldId id="344" r:id="rId65"/>
    <p:sldId id="342" r:id="rId66"/>
    <p:sldId id="346" r:id="rId67"/>
    <p:sldId id="347" r:id="rId68"/>
    <p:sldId id="348" r:id="rId69"/>
    <p:sldId id="349" r:id="rId70"/>
    <p:sldId id="350" r:id="rId71"/>
    <p:sldId id="351" r:id="rId7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6D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15" autoAdjust="0"/>
    <p:restoredTop sz="96636" autoAdjust="0"/>
  </p:normalViewPr>
  <p:slideViewPr>
    <p:cSldViewPr snapToGrid="0" snapToObjects="1">
      <p:cViewPr varScale="1">
        <p:scale>
          <a:sx n="70" d="100"/>
          <a:sy n="70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7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E3B3E-782A-9745-8E84-372F7B6771BF}" type="datetimeFigureOut">
              <a:rPr lang="en-US" smtClean="0"/>
              <a:pPr/>
              <a:t>4/11/2018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71C0A-6FC9-E54E-92BE-11816E6C8A1A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40606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2192" y="822995"/>
            <a:ext cx="7265534" cy="2972717"/>
          </a:xfrm>
        </p:spPr>
        <p:txBody>
          <a:bodyPr>
            <a:noAutofit/>
          </a:bodyPr>
          <a:lstStyle>
            <a:lvl1pPr algn="l">
              <a:defRPr sz="7800">
                <a:solidFill>
                  <a:srgbClr val="00A6D6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2192" y="4271063"/>
            <a:ext cx="7067378" cy="136773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15834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874336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1213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" name="Afbeelding 2" descr="TUDelft_LogoZWART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46" y="6218336"/>
            <a:ext cx="1104294" cy="430675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651560" y="6420935"/>
            <a:ext cx="23163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3990281" y="55821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12058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2A2416-1570-3849-86F9-07F78746E1B2}" type="datetimeFigureOut">
              <a:rPr lang="en-US" smtClean="0"/>
              <a:pPr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32CF66-B496-874C-8E08-71A5E0622B6E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12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77050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em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63106" y="274638"/>
            <a:ext cx="71064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3106" y="1600200"/>
            <a:ext cx="7106464" cy="4648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28"/>
          <p:cNvSpPr>
            <a:spLocks noChangeArrowheads="1"/>
          </p:cNvSpPr>
          <p:nvPr/>
        </p:nvSpPr>
        <p:spPr bwMode="auto">
          <a:xfrm>
            <a:off x="-1" y="13"/>
            <a:ext cx="1576384" cy="6857987"/>
          </a:xfrm>
          <a:prstGeom prst="rect">
            <a:avLst/>
          </a:prstGeom>
          <a:solidFill>
            <a:srgbClr val="00A6D6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45719" anchor="ctr"/>
          <a:lstStyle/>
          <a:p>
            <a:pPr algn="r"/>
            <a:endParaRPr lang="nl-NL" sz="2100" dirty="0">
              <a:latin typeface="Tahoma" pitchFamily="34" charset="0"/>
            </a:endParaRPr>
          </a:p>
        </p:txBody>
      </p:sp>
      <p:pic>
        <p:nvPicPr>
          <p:cNvPr id="8" name="Picture 3" descr="TU_P5#white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3" y="6108245"/>
            <a:ext cx="1368883" cy="843232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/>
        </p:nvSpPr>
        <p:spPr>
          <a:xfrm>
            <a:off x="6651560" y="6420935"/>
            <a:ext cx="23163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8024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A6D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583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600200"/>
            <a:ext cx="835832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7" name="Afbeelding 2" descr="TUDelft_LogoZWART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46" y="6218336"/>
            <a:ext cx="1104294" cy="430675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/>
        </p:nvSpPr>
        <p:spPr>
          <a:xfrm>
            <a:off x="6651560" y="6420935"/>
            <a:ext cx="23163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0344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A6D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20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7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37.bin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42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44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48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oleObject" Target="../embeddings/oleObject50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oleObject" Target="../embeddings/oleObject52.bin"/><Relationship Id="rId4" Type="http://schemas.openxmlformats.org/officeDocument/2006/relationships/oleObject" Target="../embeddings/oleObject51.bin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oleObject" Target="../embeddings/oleObject55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oleObject" Target="../embeddings/oleObject57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5" Type="http://schemas.openxmlformats.org/officeDocument/2006/relationships/oleObject" Target="../embeddings/oleObject60.bin"/><Relationship Id="rId4" Type="http://schemas.openxmlformats.org/officeDocument/2006/relationships/oleObject" Target="../embeddings/oleObject59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0240" y="674005"/>
            <a:ext cx="6577959" cy="2926445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 smtClean="0">
                <a:latin typeface="Arial"/>
                <a:cs typeface="Arial"/>
              </a:rPr>
              <a:t>Linear and anisotropic diffusion in image processing:</a:t>
            </a:r>
            <a:r>
              <a:rPr lang="en-US" sz="3000" dirty="0" smtClean="0">
                <a:latin typeface="Arial"/>
                <a:cs typeface="Arial"/>
              </a:rPr>
              <a:t/>
            </a:r>
            <a:br>
              <a:rPr lang="en-US" sz="3000" dirty="0" smtClean="0">
                <a:latin typeface="Arial"/>
                <a:cs typeface="Arial"/>
              </a:rPr>
            </a:br>
            <a:r>
              <a:rPr lang="en-US" sz="3000" dirty="0" smtClean="0"/>
              <a:t>A study on implementation, parameters and segmentation</a:t>
            </a:r>
            <a:endParaRPr lang="en-US" sz="3000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0240" y="3886199"/>
            <a:ext cx="5892160" cy="2001253"/>
          </a:xfrm>
        </p:spPr>
        <p:txBody>
          <a:bodyPr>
            <a:normAutofit lnSpcReduction="10000"/>
          </a:bodyPr>
          <a:lstStyle/>
          <a:p>
            <a:pPr algn="l"/>
            <a:endParaRPr lang="en-US" dirty="0" smtClean="0">
              <a:latin typeface="Arial"/>
              <a:cs typeface="Arial"/>
            </a:endParaRPr>
          </a:p>
          <a:p>
            <a:pPr algn="l"/>
            <a:endParaRPr lang="en-US" dirty="0" smtClean="0">
              <a:latin typeface="Arial"/>
              <a:cs typeface="Arial"/>
            </a:endParaRPr>
          </a:p>
          <a:p>
            <a:pPr algn="l"/>
            <a:r>
              <a:rPr lang="en-US" dirty="0" smtClean="0">
                <a:latin typeface="Arial"/>
                <a:cs typeface="Arial"/>
              </a:rPr>
              <a:t>Patricia van Marlen</a:t>
            </a:r>
          </a:p>
          <a:p>
            <a:pPr algn="l"/>
            <a:r>
              <a:rPr lang="en-US" dirty="0" smtClean="0"/>
              <a:t>April 12, 2018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795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l-NL" sz="3200" b="1" dirty="0" smtClean="0"/>
              <a:t>Diffusion filtering methods:</a:t>
            </a:r>
            <a:br>
              <a:rPr lang="nl-NL" sz="3200" b="1" dirty="0" smtClean="0"/>
            </a:br>
            <a:r>
              <a:rPr lang="nl-NL" sz="3200" dirty="0" smtClean="0"/>
              <a:t>linear diffusion</a:t>
            </a:r>
            <a:endParaRPr lang="nl-NL" sz="32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 sz="2200" dirty="0" smtClean="0"/>
              <a:t>Diffusion equation</a:t>
            </a:r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r>
              <a:rPr lang="nl-NL" sz="2200" i="1" dirty="0" smtClean="0"/>
              <a:t>D </a:t>
            </a:r>
            <a:r>
              <a:rPr lang="nl-NL" sz="2200" dirty="0" smtClean="0"/>
              <a:t>is the diffusion coefficient</a:t>
            </a:r>
          </a:p>
          <a:p>
            <a:pPr>
              <a:buNone/>
            </a:pPr>
            <a:r>
              <a:rPr lang="nl-NL" sz="2200" i="1" dirty="0" smtClean="0"/>
              <a:t>u</a:t>
            </a:r>
            <a:r>
              <a:rPr lang="nl-NL" sz="2200" dirty="0" smtClean="0"/>
              <a:t> is gray value</a:t>
            </a:r>
          </a:p>
          <a:p>
            <a:pPr>
              <a:buNone/>
            </a:pPr>
            <a:r>
              <a:rPr lang="nl-NL" sz="2200" dirty="0" smtClean="0"/>
              <a:t>Neumann boundary conditions:</a:t>
            </a:r>
            <a:endParaRPr lang="nl-NL" sz="2200" i="1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r>
              <a:rPr lang="nl-NL" sz="2200" i="1" dirty="0" smtClean="0"/>
              <a:t>D</a:t>
            </a:r>
            <a:r>
              <a:rPr lang="nl-NL" sz="2200" dirty="0" smtClean="0"/>
              <a:t>=1, leads to the heat equation</a:t>
            </a:r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r>
              <a:rPr lang="nl-NL" sz="2200" dirty="0" smtClean="0"/>
              <a:t>Disadvantage: space-invariant blurring</a:t>
            </a:r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040188" y="2117725"/>
          <a:ext cx="2154237" cy="609600"/>
        </p:xfrm>
        <a:graphic>
          <a:graphicData uri="http://schemas.openxmlformats.org/presentationml/2006/ole">
            <p:oleObj spid="_x0000_s83970" name="Equation" r:id="rId3" imgW="863280" imgH="228600" progId="Equation.DSMT4">
              <p:embed/>
            </p:oleObj>
          </a:graphicData>
        </a:graphic>
      </p:graphicFrame>
      <p:graphicFrame>
        <p:nvGraphicFramePr>
          <p:cNvPr id="2051" name="Object 2"/>
          <p:cNvGraphicFramePr>
            <a:graphicFrameLocks noChangeAspect="1"/>
          </p:cNvGraphicFramePr>
          <p:nvPr/>
        </p:nvGraphicFramePr>
        <p:xfrm>
          <a:off x="4465638" y="4883150"/>
          <a:ext cx="1173162" cy="609600"/>
        </p:xfrm>
        <a:graphic>
          <a:graphicData uri="http://schemas.openxmlformats.org/presentationml/2006/ole">
            <p:oleObj spid="_x0000_s83971" name="Equation" r:id="rId4" imgW="469800" imgH="228600" progId="Equation.DSMT4">
              <p:embed/>
            </p:oleObj>
          </a:graphicData>
        </a:graphic>
      </p:graphicFrame>
      <p:graphicFrame>
        <p:nvGraphicFramePr>
          <p:cNvPr id="83972" name="Object 2"/>
          <p:cNvGraphicFramePr>
            <a:graphicFrameLocks noChangeAspect="1"/>
          </p:cNvGraphicFramePr>
          <p:nvPr/>
        </p:nvGraphicFramePr>
        <p:xfrm>
          <a:off x="5700713" y="3609975"/>
          <a:ext cx="1393825" cy="406400"/>
        </p:xfrm>
        <a:graphic>
          <a:graphicData uri="http://schemas.openxmlformats.org/presentationml/2006/ole">
            <p:oleObj spid="_x0000_s83972" name="Equation" r:id="rId5" imgW="558720" imgH="1522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l-NL" sz="3200" b="1" dirty="0" smtClean="0"/>
              <a:t>Diffusion filtering methods:</a:t>
            </a:r>
            <a:br>
              <a:rPr lang="nl-NL" sz="3200" b="1" dirty="0" smtClean="0"/>
            </a:br>
            <a:r>
              <a:rPr lang="nl-NL" sz="3200" dirty="0" smtClean="0"/>
              <a:t>anisotropic diffusion</a:t>
            </a:r>
            <a:endParaRPr lang="nl-NL" sz="32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normAutofit/>
          </a:bodyPr>
          <a:lstStyle/>
          <a:p>
            <a:pPr>
              <a:buNone/>
            </a:pPr>
            <a:r>
              <a:rPr lang="nl-NL" sz="2200" dirty="0" smtClean="0"/>
              <a:t>Diffusion equation</a:t>
            </a:r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r>
              <a:rPr lang="nl-NL" sz="2200" i="1" dirty="0" smtClean="0"/>
              <a:t>D </a:t>
            </a:r>
            <a:r>
              <a:rPr lang="nl-NL" sz="2200" dirty="0" smtClean="0"/>
              <a:t>is the diffusion coefficient</a:t>
            </a:r>
          </a:p>
          <a:p>
            <a:pPr>
              <a:buNone/>
            </a:pPr>
            <a:r>
              <a:rPr lang="nl-NL" sz="2200" i="1" dirty="0" smtClean="0"/>
              <a:t>u</a:t>
            </a:r>
            <a:r>
              <a:rPr lang="nl-NL" sz="2200" dirty="0" smtClean="0"/>
              <a:t> is gray value</a:t>
            </a:r>
          </a:p>
          <a:p>
            <a:pPr>
              <a:buNone/>
            </a:pPr>
            <a:r>
              <a:rPr lang="nl-NL" sz="2200" dirty="0" smtClean="0"/>
              <a:t>Neumann boundary conditions:</a:t>
            </a:r>
            <a:endParaRPr lang="nl-NL" sz="2200" i="1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040188" y="2117725"/>
          <a:ext cx="2154237" cy="609600"/>
        </p:xfrm>
        <a:graphic>
          <a:graphicData uri="http://schemas.openxmlformats.org/presentationml/2006/ole">
            <p:oleObj spid="_x0000_s5122" name="Equation" r:id="rId3" imgW="863280" imgH="228600" progId="Equation.DSMT4">
              <p:embed/>
            </p:oleObj>
          </a:graphicData>
        </a:graphic>
      </p:graphicFrame>
      <p:graphicFrame>
        <p:nvGraphicFramePr>
          <p:cNvPr id="5123" name="Object 2"/>
          <p:cNvGraphicFramePr>
            <a:graphicFrameLocks noChangeAspect="1"/>
          </p:cNvGraphicFramePr>
          <p:nvPr/>
        </p:nvGraphicFramePr>
        <p:xfrm>
          <a:off x="5700713" y="3609975"/>
          <a:ext cx="1393825" cy="406400"/>
        </p:xfrm>
        <a:graphic>
          <a:graphicData uri="http://schemas.openxmlformats.org/presentationml/2006/ole">
            <p:oleObj spid="_x0000_s5123" name="Equation" r:id="rId4" imgW="558720" imgH="1522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l-NL" sz="3200" b="1" dirty="0" smtClean="0"/>
              <a:t>Diffusion filtering methods:</a:t>
            </a:r>
            <a:br>
              <a:rPr lang="nl-NL" sz="3200" b="1" dirty="0" smtClean="0"/>
            </a:br>
            <a:r>
              <a:rPr lang="nl-NL" sz="3200" dirty="0" smtClean="0"/>
              <a:t>anisotropic diffusion</a:t>
            </a:r>
            <a:endParaRPr lang="nl-NL" sz="32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normAutofit/>
          </a:bodyPr>
          <a:lstStyle/>
          <a:p>
            <a:pPr>
              <a:buNone/>
            </a:pPr>
            <a:r>
              <a:rPr lang="nl-NL" sz="2200" dirty="0" smtClean="0"/>
              <a:t>Diffusion equation</a:t>
            </a:r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r>
              <a:rPr lang="nl-NL" sz="2200" i="1" dirty="0" smtClean="0"/>
              <a:t>D </a:t>
            </a:r>
            <a:r>
              <a:rPr lang="nl-NL" sz="2200" dirty="0" smtClean="0"/>
              <a:t>is the diffusion coefficient</a:t>
            </a:r>
          </a:p>
          <a:p>
            <a:pPr>
              <a:buNone/>
            </a:pPr>
            <a:r>
              <a:rPr lang="nl-NL" sz="2200" i="1" dirty="0" smtClean="0"/>
              <a:t>u</a:t>
            </a:r>
            <a:r>
              <a:rPr lang="nl-NL" sz="2200" dirty="0" smtClean="0"/>
              <a:t> is gray value</a:t>
            </a:r>
          </a:p>
          <a:p>
            <a:pPr>
              <a:buNone/>
            </a:pPr>
            <a:r>
              <a:rPr lang="nl-NL" sz="2200" dirty="0" smtClean="0"/>
              <a:t>Neumann boundary conditions:</a:t>
            </a:r>
            <a:endParaRPr lang="nl-NL" sz="2200" i="1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r>
              <a:rPr lang="nl-NL" sz="2200" i="1" dirty="0" smtClean="0"/>
              <a:t>D=c(|   u|)</a:t>
            </a:r>
            <a:r>
              <a:rPr lang="nl-NL" sz="2200" dirty="0" smtClean="0"/>
              <a:t>, leads to</a:t>
            </a:r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040188" y="2117725"/>
          <a:ext cx="2154237" cy="609600"/>
        </p:xfrm>
        <a:graphic>
          <a:graphicData uri="http://schemas.openxmlformats.org/presentationml/2006/ole">
            <p:oleObj spid="_x0000_s6146" name="Equation" r:id="rId3" imgW="863280" imgH="228600" progId="Equation.DSMT4">
              <p:embed/>
            </p:oleObj>
          </a:graphicData>
        </a:graphic>
      </p:graphicFrame>
      <p:graphicFrame>
        <p:nvGraphicFramePr>
          <p:cNvPr id="2051" name="Object 2"/>
          <p:cNvGraphicFramePr>
            <a:graphicFrameLocks noChangeAspect="1"/>
          </p:cNvGraphicFramePr>
          <p:nvPr/>
        </p:nvGraphicFramePr>
        <p:xfrm>
          <a:off x="3838575" y="4883150"/>
          <a:ext cx="2728913" cy="609600"/>
        </p:xfrm>
        <a:graphic>
          <a:graphicData uri="http://schemas.openxmlformats.org/presentationml/2006/ole">
            <p:oleObj spid="_x0000_s6147" name="Equation" r:id="rId4" imgW="1091880" imgH="228600" progId="Equation.DSMT4">
              <p:embed/>
            </p:oleObj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2478088" y="4470400"/>
          <a:ext cx="338137" cy="366713"/>
        </p:xfrm>
        <a:graphic>
          <a:graphicData uri="http://schemas.openxmlformats.org/presentationml/2006/ole">
            <p:oleObj spid="_x0000_s6148" name="Equation" r:id="rId5" imgW="152280" imgH="164880" progId="Equation.DSMT4">
              <p:embed/>
            </p:oleObj>
          </a:graphicData>
        </a:graphic>
      </p:graphicFrame>
      <p:graphicFrame>
        <p:nvGraphicFramePr>
          <p:cNvPr id="6149" name="Object 2"/>
          <p:cNvGraphicFramePr>
            <a:graphicFrameLocks noChangeAspect="1"/>
          </p:cNvGraphicFramePr>
          <p:nvPr/>
        </p:nvGraphicFramePr>
        <p:xfrm>
          <a:off x="5700713" y="3609975"/>
          <a:ext cx="1393825" cy="406400"/>
        </p:xfrm>
        <a:graphic>
          <a:graphicData uri="http://schemas.openxmlformats.org/presentationml/2006/ole">
            <p:oleObj spid="_x0000_s6149" name="Equation" r:id="rId6" imgW="558720" imgH="1522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l-NL" sz="3200" b="1" dirty="0" smtClean="0"/>
              <a:t>Diffusion filtering methods:</a:t>
            </a:r>
            <a:br>
              <a:rPr lang="nl-NL" sz="3200" b="1" dirty="0" smtClean="0"/>
            </a:br>
            <a:r>
              <a:rPr lang="nl-NL" sz="3200" dirty="0" smtClean="0"/>
              <a:t>Anisotropic diffusion</a:t>
            </a:r>
            <a:endParaRPr lang="nl-NL" sz="32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63106" y="1600200"/>
            <a:ext cx="7380894" cy="4973128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normAutofit/>
          </a:bodyPr>
          <a:lstStyle/>
          <a:p>
            <a:pPr>
              <a:buNone/>
            </a:pPr>
            <a:r>
              <a:rPr lang="nl-NL" sz="2200" i="1" dirty="0" smtClean="0"/>
              <a:t>Intraregional blurring:</a:t>
            </a:r>
          </a:p>
          <a:p>
            <a:pPr>
              <a:buNone/>
            </a:pPr>
            <a:r>
              <a:rPr lang="nl-NL" sz="2200" dirty="0" smtClean="0"/>
              <a:t>Within a region,   </a:t>
            </a:r>
            <a:r>
              <a:rPr lang="nl-NL" sz="2200" i="1" dirty="0" smtClean="0"/>
              <a:t>u </a:t>
            </a:r>
            <a:r>
              <a:rPr lang="nl-NL" sz="2200" dirty="0" smtClean="0"/>
              <a:t>is small</a:t>
            </a:r>
          </a:p>
          <a:p>
            <a:pPr>
              <a:buNone/>
            </a:pPr>
            <a:r>
              <a:rPr lang="nl-NL" sz="2200" dirty="0" smtClean="0"/>
              <a:t>So: if    </a:t>
            </a:r>
            <a:r>
              <a:rPr lang="nl-NL" sz="2200" i="1" dirty="0" smtClean="0"/>
              <a:t>u</a:t>
            </a:r>
            <a:r>
              <a:rPr lang="nl-NL" sz="2200" dirty="0" smtClean="0"/>
              <a:t> is small, we need </a:t>
            </a:r>
            <a:r>
              <a:rPr lang="nl-NL" sz="2200" i="1" dirty="0" smtClean="0"/>
              <a:t>c(|   u|)</a:t>
            </a:r>
            <a:r>
              <a:rPr lang="nl-NL" sz="2200" dirty="0" smtClean="0"/>
              <a:t> to be high</a:t>
            </a:r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r>
              <a:rPr lang="nl-NL" sz="2200" i="1" dirty="0" smtClean="0"/>
              <a:t>Edge preservation:</a:t>
            </a:r>
          </a:p>
          <a:p>
            <a:pPr>
              <a:buNone/>
            </a:pPr>
            <a:r>
              <a:rPr lang="nl-NL" sz="2200" dirty="0" smtClean="0"/>
              <a:t>Close to a boundary,    </a:t>
            </a:r>
            <a:r>
              <a:rPr lang="nl-NL" sz="2200" i="1" dirty="0" smtClean="0"/>
              <a:t>u</a:t>
            </a:r>
            <a:r>
              <a:rPr lang="nl-NL" sz="2200" dirty="0" smtClean="0"/>
              <a:t> is large</a:t>
            </a:r>
          </a:p>
          <a:p>
            <a:pPr>
              <a:buNone/>
            </a:pPr>
            <a:r>
              <a:rPr lang="nl-NL" sz="2200" dirty="0" smtClean="0"/>
              <a:t>So: if    </a:t>
            </a:r>
            <a:r>
              <a:rPr lang="nl-NL" sz="2200" i="1" dirty="0" smtClean="0"/>
              <a:t>u</a:t>
            </a:r>
            <a:r>
              <a:rPr lang="nl-NL" sz="2200" dirty="0" smtClean="0"/>
              <a:t> is large, we need </a:t>
            </a:r>
            <a:r>
              <a:rPr lang="nl-NL" sz="2200" i="1" dirty="0" smtClean="0"/>
              <a:t>c (|   u|) </a:t>
            </a:r>
            <a:r>
              <a:rPr lang="nl-NL" sz="2200" dirty="0" smtClean="0"/>
              <a:t>to be close to zero</a:t>
            </a:r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</p:txBody>
      </p:sp>
      <p:graphicFrame>
        <p:nvGraphicFramePr>
          <p:cNvPr id="12292" name="Object 5"/>
          <p:cNvGraphicFramePr>
            <a:graphicFrameLocks noChangeAspect="1"/>
          </p:cNvGraphicFramePr>
          <p:nvPr/>
        </p:nvGraphicFramePr>
        <p:xfrm>
          <a:off x="2540231" y="4054423"/>
          <a:ext cx="338137" cy="366713"/>
        </p:xfrm>
        <a:graphic>
          <a:graphicData uri="http://schemas.openxmlformats.org/presentationml/2006/ole">
            <p:oleObj spid="_x0000_s12292" name="Equation" r:id="rId3" imgW="152280" imgH="164880" progId="Equation.DSMT4">
              <p:embed/>
            </p:oleObj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2536770" y="2437115"/>
          <a:ext cx="338137" cy="366713"/>
        </p:xfrm>
        <a:graphic>
          <a:graphicData uri="http://schemas.openxmlformats.org/presentationml/2006/ole">
            <p:oleObj spid="_x0000_s12293" name="Equation" r:id="rId4" imgW="152280" imgH="164880" progId="Equation.DSMT4">
              <p:embed/>
            </p:oleObj>
          </a:graphicData>
        </a:graphic>
      </p:graphicFrame>
      <p:graphicFrame>
        <p:nvGraphicFramePr>
          <p:cNvPr id="12294" name="Object 5"/>
          <p:cNvGraphicFramePr>
            <a:graphicFrameLocks noChangeAspect="1"/>
          </p:cNvGraphicFramePr>
          <p:nvPr/>
        </p:nvGraphicFramePr>
        <p:xfrm>
          <a:off x="3771136" y="2031339"/>
          <a:ext cx="338138" cy="366713"/>
        </p:xfrm>
        <a:graphic>
          <a:graphicData uri="http://schemas.openxmlformats.org/presentationml/2006/ole">
            <p:oleObj spid="_x0000_s12294" name="Equation" r:id="rId5" imgW="152280" imgH="164880" progId="Equation.DSMT4">
              <p:embed/>
            </p:oleObj>
          </a:graphicData>
        </a:graphic>
      </p:graphicFrame>
      <p:graphicFrame>
        <p:nvGraphicFramePr>
          <p:cNvPr id="12295" name="Object 5"/>
          <p:cNvGraphicFramePr>
            <a:graphicFrameLocks noChangeAspect="1"/>
          </p:cNvGraphicFramePr>
          <p:nvPr/>
        </p:nvGraphicFramePr>
        <p:xfrm>
          <a:off x="4432762" y="3644751"/>
          <a:ext cx="338138" cy="366712"/>
        </p:xfrm>
        <a:graphic>
          <a:graphicData uri="http://schemas.openxmlformats.org/presentationml/2006/ole">
            <p:oleObj spid="_x0000_s12295" name="Equation" r:id="rId6" imgW="152280" imgH="164880" progId="Equation.DSMT4">
              <p:embed/>
            </p:oleObj>
          </a:graphicData>
        </a:graphic>
      </p:graphicFrame>
      <p:graphicFrame>
        <p:nvGraphicFramePr>
          <p:cNvPr id="12296" name="Object 5"/>
          <p:cNvGraphicFramePr>
            <a:graphicFrameLocks noChangeAspect="1"/>
          </p:cNvGraphicFramePr>
          <p:nvPr/>
        </p:nvGraphicFramePr>
        <p:xfrm>
          <a:off x="5533285" y="2441278"/>
          <a:ext cx="338138" cy="366712"/>
        </p:xfrm>
        <a:graphic>
          <a:graphicData uri="http://schemas.openxmlformats.org/presentationml/2006/ole">
            <p:oleObj spid="_x0000_s12296" name="Equation" r:id="rId7" imgW="152280" imgH="164880" progId="Equation.DSMT4">
              <p:embed/>
            </p:oleObj>
          </a:graphicData>
        </a:graphic>
      </p:graphicFrame>
      <p:graphicFrame>
        <p:nvGraphicFramePr>
          <p:cNvPr id="12298" name="Object 5"/>
          <p:cNvGraphicFramePr>
            <a:graphicFrameLocks noChangeAspect="1"/>
          </p:cNvGraphicFramePr>
          <p:nvPr/>
        </p:nvGraphicFramePr>
        <p:xfrm>
          <a:off x="5580856" y="4071676"/>
          <a:ext cx="338138" cy="366713"/>
        </p:xfrm>
        <a:graphic>
          <a:graphicData uri="http://schemas.openxmlformats.org/presentationml/2006/ole">
            <p:oleObj spid="_x0000_s12298" name="Equation" r:id="rId8" imgW="152280" imgH="164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l-NL" sz="3200" b="1" dirty="0" smtClean="0"/>
              <a:t>Diffusion filtering methods:</a:t>
            </a:r>
            <a:br>
              <a:rPr lang="nl-NL" sz="3200" b="1" dirty="0" smtClean="0"/>
            </a:br>
            <a:r>
              <a:rPr lang="nl-NL" sz="3200" dirty="0" smtClean="0"/>
              <a:t>Anisotropic diffusion</a:t>
            </a:r>
            <a:endParaRPr lang="nl-NL" sz="32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63106" y="1600200"/>
            <a:ext cx="7380894" cy="4973128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normAutofit/>
          </a:bodyPr>
          <a:lstStyle/>
          <a:p>
            <a:pPr>
              <a:buNone/>
            </a:pPr>
            <a:r>
              <a:rPr lang="nl-NL" sz="2200" dirty="0" smtClean="0"/>
              <a:t>Well-posed method:</a:t>
            </a:r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</p:txBody>
      </p:sp>
      <p:graphicFrame>
        <p:nvGraphicFramePr>
          <p:cNvPr id="12291" name="Object 2"/>
          <p:cNvGraphicFramePr>
            <a:graphicFrameLocks noChangeAspect="1"/>
          </p:cNvGraphicFramePr>
          <p:nvPr/>
        </p:nvGraphicFramePr>
        <p:xfrm>
          <a:off x="5370513" y="1273175"/>
          <a:ext cx="2060575" cy="1114425"/>
        </p:xfrm>
        <a:graphic>
          <a:graphicData uri="http://schemas.openxmlformats.org/presentationml/2006/ole">
            <p:oleObj spid="_x0000_s118786" name="Equation" r:id="rId3" imgW="825480" imgH="419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l-NL" sz="3200" b="1" dirty="0" smtClean="0"/>
              <a:t>Diffusion filtering methods:</a:t>
            </a:r>
            <a:br>
              <a:rPr lang="nl-NL" sz="3200" b="1" dirty="0" smtClean="0"/>
            </a:br>
            <a:r>
              <a:rPr lang="nl-NL" sz="3200" dirty="0" smtClean="0"/>
              <a:t>Anisotropic diffusion</a:t>
            </a:r>
            <a:endParaRPr lang="nl-NL" sz="32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63106" y="1600200"/>
            <a:ext cx="7380894" cy="4973128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normAutofit/>
          </a:bodyPr>
          <a:lstStyle/>
          <a:p>
            <a:pPr>
              <a:buNone/>
            </a:pPr>
            <a:r>
              <a:rPr lang="nl-NL" sz="2200" dirty="0" smtClean="0"/>
              <a:t>Well-posed method:</a:t>
            </a:r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r>
              <a:rPr lang="nl-NL" sz="2200" dirty="0" smtClean="0"/>
              <a:t>Ill-posed method:</a:t>
            </a:r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</p:txBody>
      </p:sp>
      <p:graphicFrame>
        <p:nvGraphicFramePr>
          <p:cNvPr id="14340" name="Object 2"/>
          <p:cNvGraphicFramePr>
            <a:graphicFrameLocks noChangeAspect="1"/>
          </p:cNvGraphicFramePr>
          <p:nvPr/>
        </p:nvGraphicFramePr>
        <p:xfrm>
          <a:off x="5370513" y="1273175"/>
          <a:ext cx="2060575" cy="1114425"/>
        </p:xfrm>
        <a:graphic>
          <a:graphicData uri="http://schemas.openxmlformats.org/presentationml/2006/ole">
            <p:oleObj spid="_x0000_s14340" name="Equation" r:id="rId3" imgW="825480" imgH="419040" progId="Equation.DSMT4">
              <p:embed/>
            </p:oleObj>
          </a:graphicData>
        </a:graphic>
      </p:graphicFrame>
      <p:graphicFrame>
        <p:nvGraphicFramePr>
          <p:cNvPr id="14341" name="Object 3"/>
          <p:cNvGraphicFramePr>
            <a:graphicFrameLocks noChangeAspect="1"/>
          </p:cNvGraphicFramePr>
          <p:nvPr/>
        </p:nvGraphicFramePr>
        <p:xfrm>
          <a:off x="5378450" y="2401888"/>
          <a:ext cx="2728913" cy="1114425"/>
        </p:xfrm>
        <a:graphic>
          <a:graphicData uri="http://schemas.openxmlformats.org/presentationml/2006/ole">
            <p:oleObj spid="_x0000_s14341" name="Equation" r:id="rId4" imgW="1091880" imgH="419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l-NL" sz="3200" b="1" dirty="0" smtClean="0"/>
              <a:t>Diffusion filtering methods:</a:t>
            </a:r>
            <a:br>
              <a:rPr lang="nl-NL" sz="3200" b="1" dirty="0" smtClean="0"/>
            </a:br>
            <a:r>
              <a:rPr lang="nl-NL" sz="3200" dirty="0" smtClean="0"/>
              <a:t>Anisotropic diffusion</a:t>
            </a:r>
            <a:endParaRPr lang="nl-NL" sz="32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63106" y="1600200"/>
            <a:ext cx="7380894" cy="4973128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normAutofit/>
          </a:bodyPr>
          <a:lstStyle/>
          <a:p>
            <a:pPr>
              <a:buNone/>
            </a:pPr>
            <a:r>
              <a:rPr lang="nl-NL" sz="2200" dirty="0" smtClean="0"/>
              <a:t>Well-posed method:</a:t>
            </a:r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r>
              <a:rPr lang="nl-NL" sz="2200" dirty="0" smtClean="0"/>
              <a:t>Ill-posed method:</a:t>
            </a:r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r>
              <a:rPr lang="nl-NL" sz="2200" dirty="0" smtClean="0">
                <a:solidFill>
                  <a:srgbClr val="00A6D6"/>
                </a:solidFill>
              </a:rPr>
              <a:t>Fulfill the threshold property:</a:t>
            </a:r>
          </a:p>
          <a:p>
            <a:pPr>
              <a:buNone/>
            </a:pPr>
            <a:endParaRPr lang="nl-NL" sz="500" dirty="0" smtClean="0"/>
          </a:p>
          <a:p>
            <a:pPr>
              <a:buNone/>
            </a:pPr>
            <a:r>
              <a:rPr lang="nl-NL" sz="2200" dirty="0" smtClean="0"/>
              <a:t>Perona-Malik 1:</a:t>
            </a:r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r>
              <a:rPr lang="nl-NL" sz="2200" dirty="0" smtClean="0"/>
              <a:t>Perona-Malik e:</a:t>
            </a:r>
          </a:p>
        </p:txBody>
      </p:sp>
      <p:graphicFrame>
        <p:nvGraphicFramePr>
          <p:cNvPr id="7173" name="Object 2"/>
          <p:cNvGraphicFramePr>
            <a:graphicFrameLocks noChangeAspect="1"/>
          </p:cNvGraphicFramePr>
          <p:nvPr/>
        </p:nvGraphicFramePr>
        <p:xfrm>
          <a:off x="5370776" y="1273175"/>
          <a:ext cx="2060575" cy="1114425"/>
        </p:xfrm>
        <a:graphic>
          <a:graphicData uri="http://schemas.openxmlformats.org/presentationml/2006/ole">
            <p:oleObj spid="_x0000_s84994" name="Equation" r:id="rId3" imgW="825480" imgH="419040" progId="Equation.DSMT4">
              <p:embed/>
            </p:oleObj>
          </a:graphicData>
        </a:graphic>
      </p:graphicFrame>
      <p:graphicFrame>
        <p:nvGraphicFramePr>
          <p:cNvPr id="12293" name="Object 2"/>
          <p:cNvGraphicFramePr>
            <a:graphicFrameLocks noChangeAspect="1"/>
          </p:cNvGraphicFramePr>
          <p:nvPr/>
        </p:nvGraphicFramePr>
        <p:xfrm>
          <a:off x="5377788" y="2401888"/>
          <a:ext cx="2728913" cy="1114425"/>
        </p:xfrm>
        <a:graphic>
          <a:graphicData uri="http://schemas.openxmlformats.org/presentationml/2006/ole">
            <p:oleObj spid="_x0000_s84995" name="Equation" r:id="rId4" imgW="1091880" imgH="419040" progId="Equation.DSMT4">
              <p:embed/>
            </p:oleObj>
          </a:graphicData>
        </a:graphic>
      </p:graphicFrame>
      <p:graphicFrame>
        <p:nvGraphicFramePr>
          <p:cNvPr id="12294" name="Object 2"/>
          <p:cNvGraphicFramePr>
            <a:graphicFrameLocks noChangeAspect="1"/>
          </p:cNvGraphicFramePr>
          <p:nvPr/>
        </p:nvGraphicFramePr>
        <p:xfrm>
          <a:off x="5382242" y="4568825"/>
          <a:ext cx="3201988" cy="1114425"/>
        </p:xfrm>
        <a:graphic>
          <a:graphicData uri="http://schemas.openxmlformats.org/presentationml/2006/ole">
            <p:oleObj spid="_x0000_s84996" name="Equation" r:id="rId5" imgW="1282680" imgH="419040" progId="Equation.DSMT4">
              <p:embed/>
            </p:oleObj>
          </a:graphicData>
        </a:graphic>
      </p:graphicFrame>
      <p:graphicFrame>
        <p:nvGraphicFramePr>
          <p:cNvPr id="12295" name="Object 2"/>
          <p:cNvGraphicFramePr>
            <a:graphicFrameLocks noChangeAspect="1"/>
          </p:cNvGraphicFramePr>
          <p:nvPr/>
        </p:nvGraphicFramePr>
        <p:xfrm>
          <a:off x="5372409" y="5908367"/>
          <a:ext cx="2219325" cy="639762"/>
        </p:xfrm>
        <a:graphic>
          <a:graphicData uri="http://schemas.openxmlformats.org/presentationml/2006/ole">
            <p:oleObj spid="_x0000_s84997" name="Equation" r:id="rId6" imgW="888840" imgH="24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l-NL" sz="3200" b="1" dirty="0" smtClean="0"/>
              <a:t>Numerical schemes:</a:t>
            </a:r>
            <a:br>
              <a:rPr lang="nl-NL" sz="3200" b="1" dirty="0" smtClean="0"/>
            </a:br>
            <a:r>
              <a:rPr lang="nl-NL" sz="3200" dirty="0" smtClean="0"/>
              <a:t>Forward Time, Central Space (FTCS)</a:t>
            </a:r>
            <a:endParaRPr lang="nl-NL" sz="32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63106" y="1600200"/>
            <a:ext cx="7380894" cy="4973128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normAutofit/>
          </a:bodyPr>
          <a:lstStyle/>
          <a:p>
            <a:pPr>
              <a:buNone/>
            </a:pPr>
            <a:r>
              <a:rPr lang="nl-NL" sz="2200" dirty="0" smtClean="0"/>
              <a:t>Time-derivative: Euler forward</a:t>
            </a:r>
          </a:p>
          <a:p>
            <a:pPr>
              <a:buNone/>
            </a:pPr>
            <a:r>
              <a:rPr lang="nl-NL" sz="2200" dirty="0" smtClean="0"/>
              <a:t>Space-derivatives: central difference</a:t>
            </a:r>
          </a:p>
          <a:p>
            <a:pPr>
              <a:buNone/>
            </a:pPr>
            <a:r>
              <a:rPr lang="nl-NL" sz="2200" dirty="0" smtClean="0"/>
              <a:t>Accuracy:  </a:t>
            </a:r>
            <a:r>
              <a:rPr lang="nl-NL" sz="2200" i="1" dirty="0" smtClean="0"/>
              <a:t>O(</a:t>
            </a:r>
            <a:r>
              <a:rPr lang="el-GR" sz="2200" i="1" dirty="0" smtClean="0"/>
              <a:t>Δ</a:t>
            </a:r>
            <a:r>
              <a:rPr lang="nl-NL" sz="2200" i="1" dirty="0" smtClean="0"/>
              <a:t>t)+O(</a:t>
            </a:r>
            <a:r>
              <a:rPr lang="el-GR" sz="2200" i="1" dirty="0" smtClean="0"/>
              <a:t>Δ</a:t>
            </a:r>
            <a:r>
              <a:rPr lang="nl-NL" sz="2200" i="1" dirty="0" smtClean="0"/>
              <a:t>x</a:t>
            </a:r>
            <a:r>
              <a:rPr lang="nl-NL" sz="2200" i="1" baseline="30000" dirty="0" smtClean="0"/>
              <a:t>2</a:t>
            </a:r>
            <a:r>
              <a:rPr lang="nl-NL" sz="2200" i="1" dirty="0" smtClean="0"/>
              <a:t>)</a:t>
            </a:r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r>
              <a:rPr lang="nl-NL" sz="2200" dirty="0" smtClean="0"/>
              <a:t>Set </a:t>
            </a:r>
            <a:r>
              <a:rPr lang="el-GR" sz="2200" i="1" dirty="0" smtClean="0"/>
              <a:t>Δ</a:t>
            </a:r>
            <a:r>
              <a:rPr lang="nl-NL" sz="2200" i="1" dirty="0" smtClean="0"/>
              <a:t>x=</a:t>
            </a:r>
            <a:r>
              <a:rPr lang="el-GR" sz="2200" i="1" dirty="0" smtClean="0"/>
              <a:t>Δ</a:t>
            </a:r>
            <a:r>
              <a:rPr lang="nl-NL" sz="2200" i="1" dirty="0" smtClean="0"/>
              <a:t>y=1</a:t>
            </a: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l-NL" sz="3200" b="1" dirty="0" smtClean="0"/>
              <a:t>Numerical schemes:</a:t>
            </a:r>
            <a:br>
              <a:rPr lang="nl-NL" sz="3200" b="1" dirty="0" smtClean="0"/>
            </a:br>
            <a:r>
              <a:rPr lang="nl-NL" sz="3200" dirty="0" smtClean="0"/>
              <a:t>Forward Time, Central Space (FTCS)</a:t>
            </a:r>
            <a:endParaRPr lang="nl-NL" sz="32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63106" y="1600200"/>
            <a:ext cx="7380894" cy="4973128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normAutofit/>
          </a:bodyPr>
          <a:lstStyle/>
          <a:p>
            <a:pPr>
              <a:buNone/>
            </a:pPr>
            <a:r>
              <a:rPr lang="nl-NL" sz="2200" dirty="0" smtClean="0"/>
              <a:t>Linear diffusion filtering</a:t>
            </a:r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</p:txBody>
      </p:sp>
      <p:graphicFrame>
        <p:nvGraphicFramePr>
          <p:cNvPr id="12294" name="Object 2"/>
          <p:cNvGraphicFramePr>
            <a:graphicFrameLocks noChangeAspect="1"/>
          </p:cNvGraphicFramePr>
          <p:nvPr/>
        </p:nvGraphicFramePr>
        <p:xfrm>
          <a:off x="2347913" y="1973263"/>
          <a:ext cx="5708650" cy="642937"/>
        </p:xfrm>
        <a:graphic>
          <a:graphicData uri="http://schemas.openxmlformats.org/presentationml/2006/ole">
            <p:oleObj spid="_x0000_s117762" name="Equation" r:id="rId3" imgW="2286000" imgH="24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l-NL" sz="3200" b="1" dirty="0" smtClean="0"/>
              <a:t>Numerical schemes:</a:t>
            </a:r>
            <a:br>
              <a:rPr lang="nl-NL" sz="3200" b="1" dirty="0" smtClean="0"/>
            </a:br>
            <a:r>
              <a:rPr lang="nl-NL" sz="3200" dirty="0" smtClean="0"/>
              <a:t>Forward Time, Central Space (FTCS)</a:t>
            </a:r>
            <a:endParaRPr lang="nl-NL" sz="32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63106" y="1600200"/>
            <a:ext cx="7380894" cy="4973128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normAutofit/>
          </a:bodyPr>
          <a:lstStyle/>
          <a:p>
            <a:pPr>
              <a:buNone/>
            </a:pPr>
            <a:r>
              <a:rPr lang="nl-NL" sz="2200" dirty="0" smtClean="0"/>
              <a:t>Linear diffusion filtering</a:t>
            </a:r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r>
              <a:rPr lang="nl-NL" sz="2200" dirty="0" smtClean="0"/>
              <a:t>Anisotropic diffusion filtering</a:t>
            </a:r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</p:txBody>
      </p:sp>
      <p:graphicFrame>
        <p:nvGraphicFramePr>
          <p:cNvPr id="12294" name="Object 2"/>
          <p:cNvGraphicFramePr>
            <a:graphicFrameLocks noChangeAspect="1"/>
          </p:cNvGraphicFramePr>
          <p:nvPr/>
        </p:nvGraphicFramePr>
        <p:xfrm>
          <a:off x="2347913" y="1973263"/>
          <a:ext cx="5708650" cy="642937"/>
        </p:xfrm>
        <a:graphic>
          <a:graphicData uri="http://schemas.openxmlformats.org/presentationml/2006/ole">
            <p:oleObj spid="_x0000_s33794" name="Equation" r:id="rId3" imgW="2286000" imgH="241200" progId="Equation.DSMT4">
              <p:embed/>
            </p:oleObj>
          </a:graphicData>
        </a:graphic>
      </p:graphicFrame>
      <p:graphicFrame>
        <p:nvGraphicFramePr>
          <p:cNvPr id="12295" name="Object 2"/>
          <p:cNvGraphicFramePr>
            <a:graphicFrameLocks noChangeAspect="1"/>
          </p:cNvGraphicFramePr>
          <p:nvPr/>
        </p:nvGraphicFramePr>
        <p:xfrm>
          <a:off x="2047164" y="3582988"/>
          <a:ext cx="6619164" cy="2058987"/>
        </p:xfrm>
        <a:graphic>
          <a:graphicData uri="http://schemas.openxmlformats.org/presentationml/2006/ole">
            <p:oleObj spid="_x0000_s33795" name="Equation" r:id="rId4" imgW="2806560" imgH="7743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106" y="274638"/>
            <a:ext cx="7106464" cy="1143000"/>
          </a:xfrm>
        </p:spPr>
        <p:txBody>
          <a:bodyPr anchor="t">
            <a:normAutofit/>
          </a:bodyPr>
          <a:lstStyle/>
          <a:p>
            <a:r>
              <a:rPr lang="en-US" sz="3200" b="1" dirty="0" smtClean="0"/>
              <a:t>Outline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106" y="1600200"/>
            <a:ext cx="7106464" cy="525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200" dirty="0" smtClean="0"/>
              <a:t>Introduction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sz="2200" dirty="0" smtClean="0">
                <a:solidFill>
                  <a:srgbClr val="00A6D6"/>
                </a:solidFill>
              </a:rPr>
              <a:t>Part 1:</a:t>
            </a:r>
          </a:p>
          <a:p>
            <a:pPr>
              <a:buFontTx/>
              <a:buChar char="-"/>
            </a:pPr>
            <a:r>
              <a:rPr lang="en-US" sz="2200" dirty="0" smtClean="0"/>
              <a:t>diffusion filtering methods</a:t>
            </a:r>
          </a:p>
          <a:p>
            <a:pPr>
              <a:buFontTx/>
              <a:buChar char="-"/>
            </a:pPr>
            <a:r>
              <a:rPr lang="en-US" sz="2200" dirty="0" smtClean="0"/>
              <a:t>numerical schemes</a:t>
            </a:r>
          </a:p>
          <a:p>
            <a:pPr>
              <a:buFontTx/>
              <a:buChar char="-"/>
            </a:pPr>
            <a:r>
              <a:rPr lang="en-US" sz="2200" dirty="0" smtClean="0"/>
              <a:t>results: methods and schemes</a:t>
            </a:r>
          </a:p>
          <a:p>
            <a:pPr>
              <a:buNone/>
            </a:pPr>
            <a:r>
              <a:rPr lang="en-US" sz="2200" dirty="0" smtClean="0">
                <a:solidFill>
                  <a:srgbClr val="00A6D6"/>
                </a:solidFill>
              </a:rPr>
              <a:t>Part 2:</a:t>
            </a:r>
          </a:p>
          <a:p>
            <a:pPr>
              <a:buFontTx/>
              <a:buChar char="-"/>
            </a:pPr>
            <a:r>
              <a:rPr lang="nl-NL" sz="2200" dirty="0" smtClean="0"/>
              <a:t>time step </a:t>
            </a:r>
            <a:r>
              <a:rPr lang="el-GR" sz="2200" i="1" dirty="0" smtClean="0"/>
              <a:t>Δ</a:t>
            </a:r>
            <a:r>
              <a:rPr lang="nl-NL" sz="2200" i="1" dirty="0" smtClean="0"/>
              <a:t>t: </a:t>
            </a:r>
            <a:r>
              <a:rPr lang="en-US" sz="2200" dirty="0" smtClean="0"/>
              <a:t>theory and results</a:t>
            </a:r>
          </a:p>
          <a:p>
            <a:pPr>
              <a:buFontTx/>
              <a:buChar char="-"/>
            </a:pPr>
            <a:r>
              <a:rPr lang="en-US" sz="2200" dirty="0" smtClean="0"/>
              <a:t>stopping time </a:t>
            </a:r>
            <a:r>
              <a:rPr lang="en-US" sz="2200" i="1" dirty="0" smtClean="0"/>
              <a:t>S</a:t>
            </a:r>
            <a:r>
              <a:rPr lang="en-US" sz="2200" dirty="0" smtClean="0"/>
              <a:t>: theory and results</a:t>
            </a:r>
          </a:p>
          <a:p>
            <a:pPr>
              <a:buNone/>
            </a:pPr>
            <a:r>
              <a:rPr lang="en-US" sz="2200" dirty="0" smtClean="0">
                <a:solidFill>
                  <a:srgbClr val="00A6D6"/>
                </a:solidFill>
              </a:rPr>
              <a:t>Part 3:</a:t>
            </a:r>
          </a:p>
          <a:p>
            <a:pPr>
              <a:buFontTx/>
              <a:buChar char="-"/>
            </a:pPr>
            <a:r>
              <a:rPr lang="en-US" sz="2200" dirty="0" smtClean="0"/>
              <a:t>results: segmentation</a:t>
            </a:r>
          </a:p>
          <a:p>
            <a:pPr>
              <a:buFontTx/>
              <a:buChar char="-"/>
            </a:pPr>
            <a:endParaRPr lang="en-US" sz="1000" dirty="0" smtClean="0"/>
          </a:p>
          <a:p>
            <a:pPr>
              <a:buNone/>
            </a:pPr>
            <a:r>
              <a:rPr lang="en-US" sz="2200" dirty="0" smtClean="0"/>
              <a:t>Conclusion and further research</a:t>
            </a:r>
          </a:p>
        </p:txBody>
      </p:sp>
    </p:spTree>
    <p:extLst>
      <p:ext uri="{BB962C8B-B14F-4D97-AF65-F5344CB8AC3E}">
        <p14:creationId xmlns="" xmlns:p14="http://schemas.microsoft.com/office/powerpoint/2010/main" val="151282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l-NL" sz="3200" b="1" dirty="0" smtClean="0"/>
              <a:t>Numerical schemes:</a:t>
            </a:r>
            <a:br>
              <a:rPr lang="nl-NL" sz="3200" b="1" dirty="0" smtClean="0"/>
            </a:br>
            <a:r>
              <a:rPr lang="nl-NL" sz="3200" dirty="0" smtClean="0"/>
              <a:t>Forward Time, Central Space (FTCS)</a:t>
            </a:r>
            <a:endParaRPr lang="nl-NL" sz="32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63106" y="1600200"/>
            <a:ext cx="7380894" cy="4973128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normAutofit/>
          </a:bodyPr>
          <a:lstStyle/>
          <a:p>
            <a:pPr>
              <a:buNone/>
            </a:pPr>
            <a:r>
              <a:rPr lang="nl-NL" sz="2200" dirty="0" smtClean="0"/>
              <a:t>Linear diffusion filtering</a:t>
            </a:r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r>
              <a:rPr lang="nl-NL" sz="2200" dirty="0" smtClean="0"/>
              <a:t>Anisotropic diffusion filtering</a:t>
            </a:r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r>
              <a:rPr lang="nl-NL" sz="2200" dirty="0" smtClean="0"/>
              <a:t>Addition of Gaussian kernel:</a:t>
            </a:r>
          </a:p>
        </p:txBody>
      </p:sp>
      <p:graphicFrame>
        <p:nvGraphicFramePr>
          <p:cNvPr id="12294" name="Object 2"/>
          <p:cNvGraphicFramePr>
            <a:graphicFrameLocks noChangeAspect="1"/>
          </p:cNvGraphicFramePr>
          <p:nvPr/>
        </p:nvGraphicFramePr>
        <p:xfrm>
          <a:off x="2347913" y="1973263"/>
          <a:ext cx="5708650" cy="642937"/>
        </p:xfrm>
        <a:graphic>
          <a:graphicData uri="http://schemas.openxmlformats.org/presentationml/2006/ole">
            <p:oleObj spid="_x0000_s34818" name="Equation" r:id="rId3" imgW="2286000" imgH="241200" progId="Equation.DSMT4">
              <p:embed/>
            </p:oleObj>
          </a:graphicData>
        </a:graphic>
      </p:graphicFrame>
      <p:graphicFrame>
        <p:nvGraphicFramePr>
          <p:cNvPr id="32774" name="Object 4"/>
          <p:cNvGraphicFramePr>
            <a:graphicFrameLocks noChangeAspect="1"/>
          </p:cNvGraphicFramePr>
          <p:nvPr/>
        </p:nvGraphicFramePr>
        <p:xfrm>
          <a:off x="5478463" y="6027738"/>
          <a:ext cx="1554162" cy="439737"/>
        </p:xfrm>
        <a:graphic>
          <a:graphicData uri="http://schemas.openxmlformats.org/presentationml/2006/ole">
            <p:oleObj spid="_x0000_s34820" name="Equation" r:id="rId4" imgW="622080" imgH="164880" progId="Equation.DSMT4">
              <p:embed/>
            </p:oleObj>
          </a:graphicData>
        </a:graphic>
      </p:graphicFrame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2047875" y="3582988"/>
          <a:ext cx="6618288" cy="2058987"/>
        </p:xfrm>
        <a:graphic>
          <a:graphicData uri="http://schemas.openxmlformats.org/presentationml/2006/ole">
            <p:oleObj spid="_x0000_s34821" name="Equation" r:id="rId5" imgW="2806560" imgH="7743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l-NL" sz="3200" b="1" dirty="0" smtClean="0"/>
              <a:t>Numerical schemes:</a:t>
            </a:r>
            <a:br>
              <a:rPr lang="nl-NL" sz="3200" b="1" dirty="0" smtClean="0"/>
            </a:br>
            <a:r>
              <a:rPr lang="nl-NL" sz="3200" dirty="0" smtClean="0"/>
              <a:t>Forward Time, Central Space (FTCS)</a:t>
            </a:r>
            <a:endParaRPr lang="nl-NL" sz="32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63106" y="1600200"/>
            <a:ext cx="7380894" cy="4973128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normAutofit/>
          </a:bodyPr>
          <a:lstStyle/>
          <a:p>
            <a:pPr>
              <a:buNone/>
            </a:pPr>
            <a:r>
              <a:rPr lang="nl-NL" sz="2200" dirty="0" smtClean="0"/>
              <a:t>Linear diffusion filtering</a:t>
            </a:r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r>
              <a:rPr lang="nl-NL" sz="2200" dirty="0" smtClean="0"/>
              <a:t>Anisotropic diffusion filtering </a:t>
            </a:r>
            <a:r>
              <a:rPr lang="nl-NL" sz="2200" dirty="0" smtClean="0">
                <a:solidFill>
                  <a:srgbClr val="00A6D6"/>
                </a:solidFill>
              </a:rPr>
              <a:t>with Gaussian kernel</a:t>
            </a: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r>
              <a:rPr lang="nl-NL" sz="2200" dirty="0" smtClean="0"/>
              <a:t>Addition of Gaussian kernel:</a:t>
            </a:r>
          </a:p>
        </p:txBody>
      </p:sp>
      <p:graphicFrame>
        <p:nvGraphicFramePr>
          <p:cNvPr id="12294" name="Object 2"/>
          <p:cNvGraphicFramePr>
            <a:graphicFrameLocks noChangeAspect="1"/>
          </p:cNvGraphicFramePr>
          <p:nvPr/>
        </p:nvGraphicFramePr>
        <p:xfrm>
          <a:off x="2347913" y="1973263"/>
          <a:ext cx="5708650" cy="642937"/>
        </p:xfrm>
        <a:graphic>
          <a:graphicData uri="http://schemas.openxmlformats.org/presentationml/2006/ole">
            <p:oleObj spid="_x0000_s35842" name="Equation" r:id="rId3" imgW="2286000" imgH="241200" progId="Equation.DSMT4">
              <p:embed/>
            </p:oleObj>
          </a:graphicData>
        </a:graphic>
      </p:graphicFrame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2047875" y="3582988"/>
          <a:ext cx="6618288" cy="2058987"/>
        </p:xfrm>
        <a:graphic>
          <a:graphicData uri="http://schemas.openxmlformats.org/presentationml/2006/ole">
            <p:oleObj spid="_x0000_s35845" name="Equation" r:id="rId4" imgW="2806560" imgH="774360" progId="Equation.DSMT4">
              <p:embed/>
            </p:oleObj>
          </a:graphicData>
        </a:graphic>
      </p:graphicFrame>
      <p:graphicFrame>
        <p:nvGraphicFramePr>
          <p:cNvPr id="35846" name="Object 6"/>
          <p:cNvGraphicFramePr>
            <a:graphicFrameLocks noChangeAspect="1"/>
          </p:cNvGraphicFramePr>
          <p:nvPr/>
        </p:nvGraphicFramePr>
        <p:xfrm>
          <a:off x="5478463" y="6027738"/>
          <a:ext cx="1554162" cy="439737"/>
        </p:xfrm>
        <a:graphic>
          <a:graphicData uri="http://schemas.openxmlformats.org/presentationml/2006/ole">
            <p:oleObj spid="_x0000_s35846" name="Equation" r:id="rId5" imgW="622080" imgH="164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l-NL" sz="3200" b="1" dirty="0" smtClean="0"/>
              <a:t>Numerical schemes:</a:t>
            </a:r>
            <a:br>
              <a:rPr lang="nl-NL" sz="3200" b="1" dirty="0" smtClean="0"/>
            </a:br>
            <a:r>
              <a:rPr lang="nl-NL" sz="3200" dirty="0" smtClean="0"/>
              <a:t>Additive Operator Splitting (AOS)</a:t>
            </a:r>
            <a:endParaRPr lang="nl-NL" sz="32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63106" y="1600200"/>
            <a:ext cx="7380894" cy="4648162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normAutofit/>
          </a:bodyPr>
          <a:lstStyle/>
          <a:p>
            <a:pPr>
              <a:buNone/>
            </a:pPr>
            <a:r>
              <a:rPr lang="nl-NL" sz="2200" dirty="0" smtClean="0"/>
              <a:t>The AOS scheme in 2D</a:t>
            </a:r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/>
          </a:p>
        </p:txBody>
      </p:sp>
      <p:graphicFrame>
        <p:nvGraphicFramePr>
          <p:cNvPr id="7173" name="Object 2"/>
          <p:cNvGraphicFramePr>
            <a:graphicFrameLocks noChangeAspect="1"/>
          </p:cNvGraphicFramePr>
          <p:nvPr/>
        </p:nvGraphicFramePr>
        <p:xfrm>
          <a:off x="3343275" y="1944688"/>
          <a:ext cx="4121150" cy="1082675"/>
        </p:xfrm>
        <a:graphic>
          <a:graphicData uri="http://schemas.openxmlformats.org/presentationml/2006/ole">
            <p:oleObj spid="_x0000_s36866" name="Equation" r:id="rId3" imgW="1650960" imgH="406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l-NL" sz="3200" b="1" dirty="0" smtClean="0"/>
              <a:t>Numerical schemes:</a:t>
            </a:r>
            <a:br>
              <a:rPr lang="nl-NL" sz="3200" b="1" dirty="0" smtClean="0"/>
            </a:br>
            <a:r>
              <a:rPr lang="nl-NL" sz="3200" dirty="0" smtClean="0"/>
              <a:t>Additive Operator Splitting (AOS)</a:t>
            </a:r>
            <a:endParaRPr lang="nl-NL" sz="32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63106" y="1600200"/>
            <a:ext cx="7380894" cy="4648162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normAutofit/>
          </a:bodyPr>
          <a:lstStyle/>
          <a:p>
            <a:pPr>
              <a:buNone/>
            </a:pPr>
            <a:r>
              <a:rPr lang="nl-NL" sz="2200" dirty="0" smtClean="0"/>
              <a:t>The AOS scheme in 2D</a:t>
            </a:r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r>
              <a:rPr lang="nl-NL" sz="2200" dirty="0" smtClean="0"/>
              <a:t>We have two dimensions, so A</a:t>
            </a:r>
            <a:r>
              <a:rPr lang="nl-NL" sz="2200" baseline="-25000" dirty="0" smtClean="0"/>
              <a:t>x</a:t>
            </a:r>
            <a:r>
              <a:rPr lang="nl-NL" sz="2200" dirty="0" smtClean="0"/>
              <a:t> and A</a:t>
            </a:r>
            <a:r>
              <a:rPr lang="nl-NL" sz="2200" baseline="-25000" dirty="0" smtClean="0"/>
              <a:t>y</a:t>
            </a:r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/>
          </a:p>
        </p:txBody>
      </p:sp>
      <p:graphicFrame>
        <p:nvGraphicFramePr>
          <p:cNvPr id="7173" name="Object 2"/>
          <p:cNvGraphicFramePr>
            <a:graphicFrameLocks noChangeAspect="1"/>
          </p:cNvGraphicFramePr>
          <p:nvPr/>
        </p:nvGraphicFramePr>
        <p:xfrm>
          <a:off x="3343275" y="1944688"/>
          <a:ext cx="4121150" cy="1082675"/>
        </p:xfrm>
        <a:graphic>
          <a:graphicData uri="http://schemas.openxmlformats.org/presentationml/2006/ole">
            <p:oleObj spid="_x0000_s38914" name="Equation" r:id="rId3" imgW="1650960" imgH="406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l-NL" sz="3200" b="1" dirty="0" smtClean="0"/>
              <a:t>Numerical schemes:</a:t>
            </a:r>
            <a:br>
              <a:rPr lang="nl-NL" sz="3200" b="1" dirty="0" smtClean="0"/>
            </a:br>
            <a:r>
              <a:rPr lang="nl-NL" sz="3200" dirty="0" smtClean="0"/>
              <a:t>Additive Operator Splitting (AOS)</a:t>
            </a:r>
            <a:endParaRPr lang="nl-NL" sz="32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63106" y="1600200"/>
            <a:ext cx="7380894" cy="4648162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normAutofit/>
          </a:bodyPr>
          <a:lstStyle/>
          <a:p>
            <a:pPr>
              <a:buNone/>
            </a:pPr>
            <a:r>
              <a:rPr lang="nl-NL" sz="2200" dirty="0" smtClean="0"/>
              <a:t>The AOS scheme in 2D</a:t>
            </a:r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r>
              <a:rPr lang="nl-NL" sz="2200" dirty="0" smtClean="0"/>
              <a:t>We have two dimensions, so A</a:t>
            </a:r>
            <a:r>
              <a:rPr lang="nl-NL" sz="2200" baseline="-25000" dirty="0" smtClean="0"/>
              <a:t>x</a:t>
            </a:r>
            <a:r>
              <a:rPr lang="nl-NL" sz="2200" dirty="0" smtClean="0"/>
              <a:t> and A</a:t>
            </a:r>
            <a:r>
              <a:rPr lang="nl-NL" sz="2200" baseline="-25000" dirty="0" smtClean="0"/>
              <a:t>y</a:t>
            </a:r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/>
          </a:p>
        </p:txBody>
      </p:sp>
      <p:graphicFrame>
        <p:nvGraphicFramePr>
          <p:cNvPr id="7173" name="Object 2"/>
          <p:cNvGraphicFramePr>
            <a:graphicFrameLocks noChangeAspect="1"/>
          </p:cNvGraphicFramePr>
          <p:nvPr/>
        </p:nvGraphicFramePr>
        <p:xfrm>
          <a:off x="3343275" y="1944688"/>
          <a:ext cx="4121150" cy="1082675"/>
        </p:xfrm>
        <a:graphic>
          <a:graphicData uri="http://schemas.openxmlformats.org/presentationml/2006/ole">
            <p:oleObj spid="_x0000_s37890" name="Equation" r:id="rId3" imgW="1650960" imgH="406080" progId="Equation.DSMT4">
              <p:embed/>
            </p:oleObj>
          </a:graphicData>
        </a:graphic>
      </p:graphicFrame>
      <p:pic>
        <p:nvPicPr>
          <p:cNvPr id="7" name="Afbeelding 6" descr="Rotati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105" y="3792376"/>
            <a:ext cx="7106465" cy="2513411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2566667" y="6318910"/>
            <a:ext cx="5495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00A6D6"/>
                </a:solidFill>
              </a:rPr>
              <a:t>Figure 2: </a:t>
            </a:r>
            <a:r>
              <a:rPr lang="nl-NL" dirty="0" smtClean="0"/>
              <a:t>a) original numbering b) transposed numbering</a:t>
            </a:r>
            <a:endParaRPr lang="nl-NL" dirty="0">
              <a:solidFill>
                <a:srgbClr val="00A6D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l-NL" sz="3200" b="1" dirty="0" smtClean="0"/>
              <a:t>Results: methods and schemes</a:t>
            </a:r>
            <a:endParaRPr lang="nl-NL" sz="32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63106" y="1600200"/>
            <a:ext cx="7380894" cy="4648162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normAutofit/>
          </a:bodyPr>
          <a:lstStyle/>
          <a:p>
            <a:pPr>
              <a:buNone/>
            </a:pPr>
            <a:r>
              <a:rPr lang="nl-NL" sz="2200" dirty="0" smtClean="0"/>
              <a:t>Test problem: Gaussian noise with mean 0 and SD 0.06</a:t>
            </a:r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/>
          </a:p>
        </p:txBody>
      </p:sp>
      <p:pic>
        <p:nvPicPr>
          <p:cNvPr id="5" name="Afbeelding 4" descr="Origin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376" y="2048429"/>
            <a:ext cx="1876191" cy="2133333"/>
          </a:xfrm>
          <a:prstGeom prst="rect">
            <a:avLst/>
          </a:prstGeom>
        </p:spPr>
      </p:pic>
      <p:pic>
        <p:nvPicPr>
          <p:cNvPr id="6" name="Afbeelding 5" descr="noi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169" y="2019857"/>
            <a:ext cx="1942857" cy="2161905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3071327" y="4113522"/>
            <a:ext cx="4475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00A6D6"/>
                </a:solidFill>
              </a:rPr>
              <a:t>Figure 3: </a:t>
            </a:r>
            <a:r>
              <a:rPr lang="nl-NL" dirty="0" smtClean="0"/>
              <a:t>test problem with and without noise</a:t>
            </a:r>
            <a:endParaRPr lang="nl-NL" dirty="0">
              <a:solidFill>
                <a:srgbClr val="00A6D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l-NL" sz="3200" b="1" dirty="0" smtClean="0"/>
              <a:t>Results: methods and schemes</a:t>
            </a:r>
            <a:endParaRPr lang="nl-NL" sz="32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63106" y="1600200"/>
            <a:ext cx="7380894" cy="4648162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normAutofit/>
          </a:bodyPr>
          <a:lstStyle/>
          <a:p>
            <a:pPr>
              <a:buNone/>
            </a:pPr>
            <a:r>
              <a:rPr lang="nl-NL" sz="2200" dirty="0" smtClean="0"/>
              <a:t>Test problem: Gaussian noise with mean 0 and SD 0.06</a:t>
            </a:r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r>
              <a:rPr lang="nl-NL" sz="2200" dirty="0" smtClean="0"/>
              <a:t>Difference measure is the SD of the noise in the image:</a:t>
            </a:r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/>
          </a:p>
        </p:txBody>
      </p:sp>
      <p:pic>
        <p:nvPicPr>
          <p:cNvPr id="5" name="Afbeelding 4" descr="Orig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376" y="2048429"/>
            <a:ext cx="1876191" cy="2133333"/>
          </a:xfrm>
          <a:prstGeom prst="rect">
            <a:avLst/>
          </a:prstGeom>
        </p:spPr>
      </p:pic>
      <p:pic>
        <p:nvPicPr>
          <p:cNvPr id="6" name="Afbeelding 5" descr="noi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169" y="2019857"/>
            <a:ext cx="1942857" cy="2161905"/>
          </a:xfrm>
          <a:prstGeom prst="rect">
            <a:avLst/>
          </a:prstGeom>
        </p:spPr>
      </p:pic>
      <p:graphicFrame>
        <p:nvGraphicFramePr>
          <p:cNvPr id="39939" name="Object 2"/>
          <p:cNvGraphicFramePr>
            <a:graphicFrameLocks noChangeAspect="1"/>
          </p:cNvGraphicFramePr>
          <p:nvPr/>
        </p:nvGraphicFramePr>
        <p:xfrm>
          <a:off x="3865563" y="5108575"/>
          <a:ext cx="2854325" cy="1047750"/>
        </p:xfrm>
        <a:graphic>
          <a:graphicData uri="http://schemas.openxmlformats.org/presentationml/2006/ole">
            <p:oleObj spid="_x0000_s40962" name="Equation" r:id="rId5" imgW="1143000" imgH="393480" progId="Equation.DSMT4">
              <p:embed/>
            </p:oleObj>
          </a:graphicData>
        </a:graphic>
      </p:graphicFrame>
      <p:sp>
        <p:nvSpPr>
          <p:cNvPr id="7" name="Tekstvak 6"/>
          <p:cNvSpPr txBox="1"/>
          <p:nvPr/>
        </p:nvSpPr>
        <p:spPr>
          <a:xfrm>
            <a:off x="3071327" y="4113522"/>
            <a:ext cx="4475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00A6D6"/>
                </a:solidFill>
              </a:rPr>
              <a:t>Figure 3: </a:t>
            </a:r>
            <a:r>
              <a:rPr lang="nl-NL" dirty="0" smtClean="0"/>
              <a:t>test problem with and without noise</a:t>
            </a:r>
            <a:endParaRPr lang="nl-NL" dirty="0">
              <a:solidFill>
                <a:srgbClr val="00A6D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l-NL" sz="3200" b="1" dirty="0" smtClean="0"/>
              <a:t>Results: methods and schemes</a:t>
            </a:r>
            <a:br>
              <a:rPr lang="nl-NL" sz="3200" b="1" dirty="0" smtClean="0"/>
            </a:br>
            <a:r>
              <a:rPr lang="nl-NL" sz="3200" dirty="0" smtClean="0"/>
              <a:t>FTCS scheme</a:t>
            </a:r>
            <a:endParaRPr lang="nl-NL" sz="32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63106" y="1600200"/>
            <a:ext cx="7380894" cy="4648162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normAutofit/>
          </a:bodyPr>
          <a:lstStyle/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/>
          </a:p>
        </p:txBody>
      </p:sp>
      <p:graphicFrame>
        <p:nvGraphicFramePr>
          <p:cNvPr id="8" name="Tabel 7"/>
          <p:cNvGraphicFramePr>
            <a:graphicFrameLocks noGrp="1"/>
          </p:cNvGraphicFramePr>
          <p:nvPr/>
        </p:nvGraphicFramePr>
        <p:xfrm>
          <a:off x="1781834" y="1383352"/>
          <a:ext cx="7142328" cy="25603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509784"/>
                <a:gridCol w="2632544"/>
              </a:tblGrid>
              <a:tr h="291105">
                <a:tc>
                  <a:txBody>
                    <a:bodyPr/>
                    <a:lstStyle/>
                    <a:p>
                      <a:r>
                        <a:rPr lang="nl-NL" sz="1500" dirty="0" smtClean="0"/>
                        <a:t>method</a:t>
                      </a:r>
                      <a:endParaRPr lang="nl-NL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500" dirty="0" smtClean="0"/>
                        <a:t>standard deviation </a:t>
                      </a:r>
                      <a:r>
                        <a:rPr lang="el-GR" sz="1500" dirty="0" smtClean="0"/>
                        <a:t>δ</a:t>
                      </a:r>
                      <a:endParaRPr lang="nl-NL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1105">
                <a:tc>
                  <a:txBody>
                    <a:bodyPr/>
                    <a:lstStyle/>
                    <a:p>
                      <a:r>
                        <a:rPr lang="nl-NL" sz="1500" dirty="0" smtClean="0"/>
                        <a:t>Perona-Malik 1</a:t>
                      </a:r>
                      <a:endParaRPr lang="nl-NL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500" dirty="0" smtClean="0"/>
                        <a:t>0.0592</a:t>
                      </a:r>
                      <a:endParaRPr lang="nl-NL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1105">
                <a:tc>
                  <a:txBody>
                    <a:bodyPr/>
                    <a:lstStyle/>
                    <a:p>
                      <a:r>
                        <a:rPr lang="nl-NL" sz="1500" dirty="0" smtClean="0"/>
                        <a:t>Perona-Malik e</a:t>
                      </a:r>
                      <a:endParaRPr lang="nl-NL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500" dirty="0" smtClean="0"/>
                        <a:t>0.0592</a:t>
                      </a:r>
                      <a:endParaRPr lang="nl-NL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1105">
                <a:tc>
                  <a:txBody>
                    <a:bodyPr/>
                    <a:lstStyle/>
                    <a:p>
                      <a:r>
                        <a:rPr lang="nl-NL" sz="1500" dirty="0" smtClean="0"/>
                        <a:t>Perona-Malik 1 with GK</a:t>
                      </a:r>
                      <a:endParaRPr lang="nl-NL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500" dirty="0" smtClean="0"/>
                        <a:t>0.0594</a:t>
                      </a:r>
                      <a:endParaRPr lang="nl-NL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1105">
                <a:tc>
                  <a:txBody>
                    <a:bodyPr/>
                    <a:lstStyle/>
                    <a:p>
                      <a:r>
                        <a:rPr lang="nl-NL" sz="1500" dirty="0" smtClean="0"/>
                        <a:t>Perona-Malik</a:t>
                      </a:r>
                      <a:r>
                        <a:rPr lang="nl-NL" sz="1500" baseline="0" dirty="0" smtClean="0"/>
                        <a:t> e with GK</a:t>
                      </a:r>
                      <a:endParaRPr lang="nl-NL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500" dirty="0" smtClean="0"/>
                        <a:t>0.0594</a:t>
                      </a:r>
                      <a:endParaRPr lang="nl-NL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1105">
                <a:tc>
                  <a:txBody>
                    <a:bodyPr/>
                    <a:lstStyle/>
                    <a:p>
                      <a:r>
                        <a:rPr lang="nl-NL" sz="1500" dirty="0" smtClean="0"/>
                        <a:t>Well-posed method</a:t>
                      </a:r>
                      <a:endParaRPr lang="nl-NL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500" dirty="0" smtClean="0"/>
                        <a:t>0.0595</a:t>
                      </a:r>
                      <a:endParaRPr lang="nl-NL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1105">
                <a:tc>
                  <a:txBody>
                    <a:bodyPr/>
                    <a:lstStyle/>
                    <a:p>
                      <a:r>
                        <a:rPr lang="nl-NL" sz="1500" dirty="0" smtClean="0"/>
                        <a:t>Ill-posed method</a:t>
                      </a:r>
                      <a:endParaRPr lang="nl-NL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500" dirty="0" smtClean="0"/>
                        <a:t>0.0595</a:t>
                      </a:r>
                      <a:endParaRPr lang="nl-NL" sz="15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1105">
                <a:tc>
                  <a:txBody>
                    <a:bodyPr/>
                    <a:lstStyle/>
                    <a:p>
                      <a:r>
                        <a:rPr lang="nl-NL" sz="1500" dirty="0" smtClean="0"/>
                        <a:t>Heat equation</a:t>
                      </a:r>
                      <a:endParaRPr lang="nl-NL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500" dirty="0" smtClean="0"/>
                        <a:t>0.0597</a:t>
                      </a:r>
                      <a:endParaRPr lang="nl-NL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kstvak 4"/>
          <p:cNvSpPr txBox="1"/>
          <p:nvPr/>
        </p:nvSpPr>
        <p:spPr>
          <a:xfrm>
            <a:off x="2169994" y="3971493"/>
            <a:ext cx="6335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00A6D6"/>
                </a:solidFill>
              </a:rPr>
              <a:t>Table 1: </a:t>
            </a:r>
            <a:r>
              <a:rPr lang="nl-NL" dirty="0" smtClean="0"/>
              <a:t>results of the diffusion filtering methods for FTCS scheme</a:t>
            </a:r>
            <a:endParaRPr lang="nl-NL" dirty="0">
              <a:solidFill>
                <a:srgbClr val="00A6D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l-NL" sz="3200" b="1" dirty="0" smtClean="0"/>
              <a:t>Results: methods and schemes</a:t>
            </a:r>
            <a:br>
              <a:rPr lang="nl-NL" sz="3200" b="1" dirty="0" smtClean="0"/>
            </a:br>
            <a:r>
              <a:rPr lang="nl-NL" sz="3200" dirty="0" smtClean="0"/>
              <a:t>FTCS scheme</a:t>
            </a:r>
            <a:endParaRPr lang="nl-NL" sz="32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63106" y="1600200"/>
            <a:ext cx="7380894" cy="4648162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normAutofit/>
          </a:bodyPr>
          <a:lstStyle/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/>
          </a:p>
        </p:txBody>
      </p:sp>
      <p:graphicFrame>
        <p:nvGraphicFramePr>
          <p:cNvPr id="8" name="Tabel 7"/>
          <p:cNvGraphicFramePr>
            <a:graphicFrameLocks noGrp="1"/>
          </p:cNvGraphicFramePr>
          <p:nvPr/>
        </p:nvGraphicFramePr>
        <p:xfrm>
          <a:off x="1781834" y="1383352"/>
          <a:ext cx="7142328" cy="25603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509784"/>
                <a:gridCol w="2632544"/>
              </a:tblGrid>
              <a:tr h="291105">
                <a:tc>
                  <a:txBody>
                    <a:bodyPr/>
                    <a:lstStyle/>
                    <a:p>
                      <a:r>
                        <a:rPr lang="nl-NL" sz="1500" dirty="0" smtClean="0"/>
                        <a:t>method</a:t>
                      </a:r>
                      <a:endParaRPr lang="nl-NL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500" dirty="0" smtClean="0"/>
                        <a:t>standard deviation </a:t>
                      </a:r>
                      <a:r>
                        <a:rPr lang="el-GR" sz="1500" dirty="0" smtClean="0"/>
                        <a:t>δ</a:t>
                      </a:r>
                      <a:endParaRPr lang="nl-NL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1105">
                <a:tc>
                  <a:txBody>
                    <a:bodyPr/>
                    <a:lstStyle/>
                    <a:p>
                      <a:r>
                        <a:rPr lang="nl-NL" sz="1500" dirty="0" smtClean="0"/>
                        <a:t>Perona-Malik 1</a:t>
                      </a:r>
                      <a:endParaRPr lang="nl-NL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500" dirty="0" smtClean="0"/>
                        <a:t>0.0592</a:t>
                      </a:r>
                      <a:endParaRPr lang="nl-NL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1105">
                <a:tc>
                  <a:txBody>
                    <a:bodyPr/>
                    <a:lstStyle/>
                    <a:p>
                      <a:r>
                        <a:rPr lang="nl-NL" sz="1500" dirty="0" smtClean="0"/>
                        <a:t>Perona-Malik e</a:t>
                      </a:r>
                      <a:endParaRPr lang="nl-NL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500" dirty="0" smtClean="0"/>
                        <a:t>0.0592</a:t>
                      </a:r>
                      <a:endParaRPr lang="nl-NL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1105">
                <a:tc>
                  <a:txBody>
                    <a:bodyPr/>
                    <a:lstStyle/>
                    <a:p>
                      <a:r>
                        <a:rPr lang="nl-NL" sz="1500" dirty="0" smtClean="0"/>
                        <a:t>Perona-Malik 1 with GK</a:t>
                      </a:r>
                      <a:endParaRPr lang="nl-NL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500" dirty="0" smtClean="0"/>
                        <a:t>0.0594</a:t>
                      </a:r>
                      <a:endParaRPr lang="nl-NL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1105">
                <a:tc>
                  <a:txBody>
                    <a:bodyPr/>
                    <a:lstStyle/>
                    <a:p>
                      <a:r>
                        <a:rPr lang="nl-NL" sz="1500" dirty="0" smtClean="0"/>
                        <a:t>Perona-Malik</a:t>
                      </a:r>
                      <a:r>
                        <a:rPr lang="nl-NL" sz="1500" baseline="0" dirty="0" smtClean="0"/>
                        <a:t> e with GK</a:t>
                      </a:r>
                      <a:endParaRPr lang="nl-NL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500" dirty="0" smtClean="0"/>
                        <a:t>0.0594</a:t>
                      </a:r>
                      <a:endParaRPr lang="nl-NL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1105">
                <a:tc>
                  <a:txBody>
                    <a:bodyPr/>
                    <a:lstStyle/>
                    <a:p>
                      <a:r>
                        <a:rPr lang="nl-NL" sz="1500" dirty="0" smtClean="0"/>
                        <a:t>Well-posed method</a:t>
                      </a:r>
                      <a:endParaRPr lang="nl-NL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500" dirty="0" smtClean="0"/>
                        <a:t>0.0595</a:t>
                      </a:r>
                      <a:endParaRPr lang="nl-NL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1105">
                <a:tc>
                  <a:txBody>
                    <a:bodyPr/>
                    <a:lstStyle/>
                    <a:p>
                      <a:r>
                        <a:rPr lang="nl-NL" sz="1500" dirty="0" smtClean="0"/>
                        <a:t>Ill-posed method</a:t>
                      </a:r>
                      <a:endParaRPr lang="nl-NL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500" dirty="0" smtClean="0"/>
                        <a:t>0.0595</a:t>
                      </a:r>
                      <a:endParaRPr lang="nl-NL" sz="15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1105">
                <a:tc>
                  <a:txBody>
                    <a:bodyPr/>
                    <a:lstStyle/>
                    <a:p>
                      <a:r>
                        <a:rPr lang="nl-NL" sz="1500" dirty="0" smtClean="0"/>
                        <a:t>Heat equation</a:t>
                      </a:r>
                      <a:endParaRPr lang="nl-NL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500" dirty="0" smtClean="0"/>
                        <a:t>0.0597</a:t>
                      </a:r>
                      <a:endParaRPr lang="nl-NL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Afbeelding 8" descr="PMbreuk_S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514" y="4367282"/>
            <a:ext cx="7558486" cy="2463421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2169994" y="3971493"/>
            <a:ext cx="6335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00A6D6"/>
                </a:solidFill>
              </a:rPr>
              <a:t>Table 1: </a:t>
            </a:r>
            <a:r>
              <a:rPr lang="nl-NL" dirty="0" smtClean="0"/>
              <a:t>results of the diffusion filtering methods for FTCS scheme</a:t>
            </a:r>
            <a:endParaRPr lang="nl-NL" dirty="0">
              <a:solidFill>
                <a:srgbClr val="00A6D6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-17489" y="4656280"/>
            <a:ext cx="16030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nl-NL" dirty="0" smtClean="0">
                <a:solidFill>
                  <a:schemeClr val="bg1"/>
                </a:solidFill>
              </a:rPr>
              <a:t>Figure 4: </a:t>
            </a:r>
          </a:p>
          <a:p>
            <a:pPr algn="r">
              <a:buNone/>
            </a:pPr>
            <a:r>
              <a:rPr lang="nl-NL" dirty="0" smtClean="0"/>
              <a:t>best result of</a:t>
            </a:r>
          </a:p>
          <a:p>
            <a:pPr algn="r">
              <a:buNone/>
            </a:pPr>
            <a:r>
              <a:rPr lang="nl-NL" dirty="0" smtClean="0"/>
              <a:t>Perona-Malik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l-NL" sz="3200" b="1" dirty="0" smtClean="0"/>
              <a:t>Results: methods and schemes</a:t>
            </a:r>
            <a:br>
              <a:rPr lang="nl-NL" sz="3200" b="1" dirty="0" smtClean="0"/>
            </a:br>
            <a:r>
              <a:rPr lang="nl-NL" sz="3200" dirty="0" smtClean="0"/>
              <a:t>FTCS scheme</a:t>
            </a:r>
            <a:endParaRPr lang="nl-NL" sz="32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63106" y="1600200"/>
            <a:ext cx="7380894" cy="4648162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normAutofit/>
          </a:bodyPr>
          <a:lstStyle/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/>
          </a:p>
        </p:txBody>
      </p:sp>
      <p:pic>
        <p:nvPicPr>
          <p:cNvPr id="7" name="Afbeelding 6" descr="WP gauss - dt=0.05, T=50, K=0.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258" y="4380932"/>
            <a:ext cx="7566038" cy="2471616"/>
          </a:xfrm>
          <a:prstGeom prst="rect">
            <a:avLst/>
          </a:prstGeom>
        </p:spPr>
      </p:pic>
      <p:graphicFrame>
        <p:nvGraphicFramePr>
          <p:cNvPr id="6" name="Tabel 5"/>
          <p:cNvGraphicFramePr>
            <a:graphicFrameLocks noGrp="1"/>
          </p:cNvGraphicFramePr>
          <p:nvPr/>
        </p:nvGraphicFramePr>
        <p:xfrm>
          <a:off x="1781834" y="1383352"/>
          <a:ext cx="7142328" cy="25603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509784"/>
                <a:gridCol w="2632544"/>
              </a:tblGrid>
              <a:tr h="291105">
                <a:tc>
                  <a:txBody>
                    <a:bodyPr/>
                    <a:lstStyle/>
                    <a:p>
                      <a:r>
                        <a:rPr lang="nl-NL" sz="1500" dirty="0" smtClean="0"/>
                        <a:t>method</a:t>
                      </a:r>
                      <a:endParaRPr lang="nl-NL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500" dirty="0" smtClean="0"/>
                        <a:t>standard deviation </a:t>
                      </a:r>
                      <a:r>
                        <a:rPr lang="el-GR" sz="1500" dirty="0" smtClean="0"/>
                        <a:t>δ</a:t>
                      </a:r>
                      <a:endParaRPr lang="nl-NL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1105">
                <a:tc>
                  <a:txBody>
                    <a:bodyPr/>
                    <a:lstStyle/>
                    <a:p>
                      <a:r>
                        <a:rPr lang="nl-NL" sz="1500" dirty="0" smtClean="0"/>
                        <a:t>Perona-Malik 1</a:t>
                      </a:r>
                      <a:endParaRPr lang="nl-NL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500" dirty="0" smtClean="0"/>
                        <a:t>0.0592</a:t>
                      </a:r>
                      <a:endParaRPr lang="nl-NL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1105">
                <a:tc>
                  <a:txBody>
                    <a:bodyPr/>
                    <a:lstStyle/>
                    <a:p>
                      <a:r>
                        <a:rPr lang="nl-NL" sz="1500" dirty="0" smtClean="0"/>
                        <a:t>Perona-Malik e</a:t>
                      </a:r>
                      <a:endParaRPr lang="nl-NL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500" dirty="0" smtClean="0"/>
                        <a:t>0.0592</a:t>
                      </a:r>
                      <a:endParaRPr lang="nl-NL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1105">
                <a:tc>
                  <a:txBody>
                    <a:bodyPr/>
                    <a:lstStyle/>
                    <a:p>
                      <a:r>
                        <a:rPr lang="nl-NL" sz="1500" dirty="0" smtClean="0"/>
                        <a:t>Perona-Malik 1 with GK</a:t>
                      </a:r>
                      <a:endParaRPr lang="nl-NL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500" dirty="0" smtClean="0"/>
                        <a:t>0.0594</a:t>
                      </a:r>
                      <a:endParaRPr lang="nl-NL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1105">
                <a:tc>
                  <a:txBody>
                    <a:bodyPr/>
                    <a:lstStyle/>
                    <a:p>
                      <a:r>
                        <a:rPr lang="nl-NL" sz="1500" dirty="0" smtClean="0"/>
                        <a:t>Perona-Malik</a:t>
                      </a:r>
                      <a:r>
                        <a:rPr lang="nl-NL" sz="1500" baseline="0" dirty="0" smtClean="0"/>
                        <a:t> e with GK</a:t>
                      </a:r>
                      <a:endParaRPr lang="nl-NL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500" dirty="0" smtClean="0"/>
                        <a:t>0.0594</a:t>
                      </a:r>
                      <a:endParaRPr lang="nl-NL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1105">
                <a:tc>
                  <a:txBody>
                    <a:bodyPr/>
                    <a:lstStyle/>
                    <a:p>
                      <a:r>
                        <a:rPr lang="nl-NL" sz="1500" dirty="0" smtClean="0"/>
                        <a:t>Well-posed method</a:t>
                      </a:r>
                      <a:endParaRPr lang="nl-NL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500" dirty="0" smtClean="0"/>
                        <a:t>0.0595</a:t>
                      </a:r>
                      <a:endParaRPr lang="nl-NL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1105">
                <a:tc>
                  <a:txBody>
                    <a:bodyPr/>
                    <a:lstStyle/>
                    <a:p>
                      <a:r>
                        <a:rPr lang="nl-NL" sz="1500" dirty="0" smtClean="0"/>
                        <a:t>Ill-posed method</a:t>
                      </a:r>
                      <a:endParaRPr lang="nl-NL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500" dirty="0" smtClean="0"/>
                        <a:t>0.0595</a:t>
                      </a:r>
                      <a:endParaRPr lang="nl-NL" sz="15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1105">
                <a:tc>
                  <a:txBody>
                    <a:bodyPr/>
                    <a:lstStyle/>
                    <a:p>
                      <a:r>
                        <a:rPr lang="nl-NL" sz="1500" dirty="0" smtClean="0"/>
                        <a:t>Heat equation</a:t>
                      </a:r>
                      <a:endParaRPr lang="nl-NL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500" dirty="0" smtClean="0"/>
                        <a:t>0.0597</a:t>
                      </a:r>
                      <a:endParaRPr lang="nl-NL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kstvak 8"/>
          <p:cNvSpPr txBox="1"/>
          <p:nvPr/>
        </p:nvSpPr>
        <p:spPr>
          <a:xfrm>
            <a:off x="2169994" y="3971493"/>
            <a:ext cx="6335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00A6D6"/>
                </a:solidFill>
              </a:rPr>
              <a:t>Table 1: </a:t>
            </a:r>
            <a:r>
              <a:rPr lang="nl-NL" dirty="0" smtClean="0"/>
              <a:t>results of the diffusion filtering methods for FTCS scheme</a:t>
            </a:r>
            <a:endParaRPr lang="nl-NL" dirty="0">
              <a:solidFill>
                <a:srgbClr val="00A6D6"/>
              </a:solidFill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-44676" y="4656280"/>
            <a:ext cx="16301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nl-NL" dirty="0" smtClean="0">
                <a:solidFill>
                  <a:schemeClr val="bg1"/>
                </a:solidFill>
              </a:rPr>
              <a:t>Figure 5: </a:t>
            </a:r>
          </a:p>
          <a:p>
            <a:pPr algn="r">
              <a:buNone/>
            </a:pPr>
            <a:r>
              <a:rPr lang="nl-NL" dirty="0" smtClean="0"/>
              <a:t>unstable result</a:t>
            </a:r>
          </a:p>
          <a:p>
            <a:pPr algn="r">
              <a:buNone/>
            </a:pPr>
            <a:r>
              <a:rPr lang="nl-NL" dirty="0" smtClean="0"/>
              <a:t>of well-posed</a:t>
            </a:r>
          </a:p>
          <a:p>
            <a:pPr algn="r">
              <a:buNone/>
            </a:pPr>
            <a:r>
              <a:rPr lang="nl-NL" dirty="0" smtClean="0"/>
              <a:t>method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l-NL" sz="3200" b="1" dirty="0" smtClean="0"/>
              <a:t>Introduction</a:t>
            </a:r>
            <a:endParaRPr lang="nl-NL" sz="32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nl-NL" sz="2200" dirty="0" smtClean="0"/>
              <a:t>LUMC/TUD MRI project:</a:t>
            </a:r>
          </a:p>
          <a:p>
            <a:pPr>
              <a:buNone/>
            </a:pPr>
            <a:r>
              <a:rPr lang="nl-NL" sz="2200" dirty="0" smtClean="0"/>
              <a:t>MRI scanner for developing countries</a:t>
            </a:r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l-NL" sz="3200" b="1" dirty="0" smtClean="0"/>
              <a:t>Results: methods and schemes</a:t>
            </a:r>
            <a:br>
              <a:rPr lang="nl-NL" sz="3200" b="1" dirty="0" smtClean="0"/>
            </a:br>
            <a:r>
              <a:rPr lang="nl-NL" sz="3200" dirty="0" smtClean="0"/>
              <a:t>AOS scheme</a:t>
            </a:r>
            <a:endParaRPr lang="nl-NL" sz="32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63106" y="1600200"/>
            <a:ext cx="7380894" cy="4648162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normAutofit/>
          </a:bodyPr>
          <a:lstStyle/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/>
          </a:p>
        </p:txBody>
      </p:sp>
      <p:graphicFrame>
        <p:nvGraphicFramePr>
          <p:cNvPr id="6" name="Tabel 5"/>
          <p:cNvGraphicFramePr>
            <a:graphicFrameLocks noGrp="1"/>
          </p:cNvGraphicFramePr>
          <p:nvPr/>
        </p:nvGraphicFramePr>
        <p:xfrm>
          <a:off x="1781834" y="1478888"/>
          <a:ext cx="7142328" cy="22402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509784"/>
                <a:gridCol w="2632544"/>
              </a:tblGrid>
              <a:tr h="291105">
                <a:tc>
                  <a:txBody>
                    <a:bodyPr/>
                    <a:lstStyle/>
                    <a:p>
                      <a:r>
                        <a:rPr lang="nl-NL" sz="1500" dirty="0" smtClean="0">
                          <a:latin typeface="Calibri" pitchFamily="34" charset="0"/>
                          <a:cs typeface="Calibri" pitchFamily="34" charset="0"/>
                        </a:rPr>
                        <a:t>method</a:t>
                      </a:r>
                      <a:endParaRPr lang="nl-NL" sz="15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500" dirty="0" smtClean="0">
                          <a:latin typeface="Calibri" pitchFamily="34" charset="0"/>
                          <a:cs typeface="Calibri" pitchFamily="34" charset="0"/>
                        </a:rPr>
                        <a:t>standard deviation </a:t>
                      </a:r>
                      <a:r>
                        <a:rPr lang="el-GR" sz="1500" dirty="0" smtClean="0">
                          <a:latin typeface="Calibri" pitchFamily="34" charset="0"/>
                          <a:cs typeface="Calibri" pitchFamily="34" charset="0"/>
                        </a:rPr>
                        <a:t>δ</a:t>
                      </a:r>
                      <a:endParaRPr lang="nl-NL" sz="15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291105">
                <a:tc>
                  <a:txBody>
                    <a:bodyPr/>
                    <a:lstStyle/>
                    <a:p>
                      <a:r>
                        <a:rPr lang="nl-NL" sz="1500" dirty="0" smtClean="0">
                          <a:latin typeface="Calibri" pitchFamily="34" charset="0"/>
                          <a:cs typeface="Calibri" pitchFamily="34" charset="0"/>
                        </a:rPr>
                        <a:t>Perona-Malik 1 with GK</a:t>
                      </a:r>
                      <a:endParaRPr lang="nl-NL" sz="15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500" dirty="0" smtClean="0">
                          <a:latin typeface="Calibri" pitchFamily="34" charset="0"/>
                          <a:cs typeface="Calibri" pitchFamily="34" charset="0"/>
                        </a:rPr>
                        <a:t>0.0590</a:t>
                      </a:r>
                      <a:endParaRPr lang="nl-NL" sz="15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291105">
                <a:tc>
                  <a:txBody>
                    <a:bodyPr/>
                    <a:lstStyle/>
                    <a:p>
                      <a:r>
                        <a:rPr lang="nl-NL" sz="1500" dirty="0" smtClean="0">
                          <a:latin typeface="Calibri" pitchFamily="34" charset="0"/>
                          <a:cs typeface="Calibri" pitchFamily="34" charset="0"/>
                        </a:rPr>
                        <a:t>Perona-Malik e</a:t>
                      </a:r>
                      <a:endParaRPr lang="nl-NL" sz="15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500" dirty="0" smtClean="0">
                          <a:latin typeface="Calibri" pitchFamily="34" charset="0"/>
                          <a:cs typeface="Calibri" pitchFamily="34" charset="0"/>
                        </a:rPr>
                        <a:t>0.0590</a:t>
                      </a:r>
                      <a:endParaRPr lang="nl-NL" sz="15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291105">
                <a:tc>
                  <a:txBody>
                    <a:bodyPr/>
                    <a:lstStyle/>
                    <a:p>
                      <a:r>
                        <a:rPr lang="nl-NL" sz="1500" dirty="0" smtClean="0">
                          <a:latin typeface="Calibri" pitchFamily="34" charset="0"/>
                          <a:cs typeface="Calibri" pitchFamily="34" charset="0"/>
                        </a:rPr>
                        <a:t>Perona-Malik 1</a:t>
                      </a:r>
                      <a:endParaRPr lang="nl-NL" sz="15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500" dirty="0" smtClean="0">
                          <a:latin typeface="Calibri" pitchFamily="34" charset="0"/>
                          <a:cs typeface="Calibri" pitchFamily="34" charset="0"/>
                        </a:rPr>
                        <a:t>0.0592</a:t>
                      </a:r>
                      <a:endParaRPr lang="nl-NL" sz="15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291105">
                <a:tc>
                  <a:txBody>
                    <a:bodyPr/>
                    <a:lstStyle/>
                    <a:p>
                      <a:r>
                        <a:rPr lang="nl-NL" sz="1500" dirty="0" smtClean="0">
                          <a:latin typeface="Calibri" pitchFamily="34" charset="0"/>
                          <a:cs typeface="Calibri" pitchFamily="34" charset="0"/>
                        </a:rPr>
                        <a:t>Well-posed method</a:t>
                      </a:r>
                      <a:endParaRPr lang="nl-NL" sz="15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500" dirty="0" smtClean="0">
                          <a:latin typeface="Calibri" pitchFamily="34" charset="0"/>
                          <a:cs typeface="Calibri" pitchFamily="34" charset="0"/>
                        </a:rPr>
                        <a:t>0.0593</a:t>
                      </a:r>
                      <a:endParaRPr lang="nl-NL" sz="15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291105">
                <a:tc>
                  <a:txBody>
                    <a:bodyPr/>
                    <a:lstStyle/>
                    <a:p>
                      <a:r>
                        <a:rPr lang="nl-NL" sz="1500" dirty="0" smtClean="0">
                          <a:latin typeface="Calibri" pitchFamily="34" charset="0"/>
                          <a:cs typeface="Calibri" pitchFamily="34" charset="0"/>
                        </a:rPr>
                        <a:t>Perona-Malik</a:t>
                      </a:r>
                      <a:r>
                        <a:rPr lang="nl-NL" sz="1500" baseline="0" dirty="0" smtClean="0">
                          <a:latin typeface="Calibri" pitchFamily="34" charset="0"/>
                          <a:cs typeface="Calibri" pitchFamily="34" charset="0"/>
                        </a:rPr>
                        <a:t> e with GK</a:t>
                      </a:r>
                      <a:endParaRPr lang="nl-NL" sz="15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500" dirty="0" smtClean="0">
                          <a:latin typeface="Calibri" pitchFamily="34" charset="0"/>
                          <a:cs typeface="Calibri" pitchFamily="34" charset="0"/>
                        </a:rPr>
                        <a:t>0.0596</a:t>
                      </a:r>
                      <a:endParaRPr lang="nl-NL" sz="15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291105">
                <a:tc>
                  <a:txBody>
                    <a:bodyPr/>
                    <a:lstStyle/>
                    <a:p>
                      <a:r>
                        <a:rPr lang="nl-NL" sz="1500" dirty="0" smtClean="0">
                          <a:latin typeface="Calibri" pitchFamily="34" charset="0"/>
                          <a:cs typeface="Calibri" pitchFamily="34" charset="0"/>
                        </a:rPr>
                        <a:t>Ill-posed method</a:t>
                      </a:r>
                      <a:endParaRPr lang="nl-NL" sz="15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500" dirty="0" smtClean="0">
                          <a:latin typeface="Calibri" pitchFamily="34" charset="0"/>
                          <a:cs typeface="Calibri" pitchFamily="34" charset="0"/>
                        </a:rPr>
                        <a:t>0.0596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kstvak 6"/>
          <p:cNvSpPr txBox="1"/>
          <p:nvPr/>
        </p:nvSpPr>
        <p:spPr>
          <a:xfrm>
            <a:off x="2169994" y="3725829"/>
            <a:ext cx="6281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00A6D6"/>
                </a:solidFill>
              </a:rPr>
              <a:t>Table 2: </a:t>
            </a:r>
            <a:r>
              <a:rPr lang="nl-NL" dirty="0" smtClean="0"/>
              <a:t>results of the diffusion filtering methods for AOS scheme</a:t>
            </a:r>
            <a:endParaRPr lang="nl-NL" dirty="0">
              <a:solidFill>
                <a:srgbClr val="00A6D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l-NL" sz="3200" b="1" dirty="0" smtClean="0"/>
              <a:t>Results: methods and schemes</a:t>
            </a:r>
            <a:br>
              <a:rPr lang="nl-NL" sz="3200" b="1" dirty="0" smtClean="0"/>
            </a:br>
            <a:r>
              <a:rPr lang="nl-NL" sz="3200" dirty="0" smtClean="0"/>
              <a:t>AOS scheme</a:t>
            </a:r>
            <a:endParaRPr lang="nl-NL" sz="32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63106" y="1600200"/>
            <a:ext cx="7380894" cy="4648162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normAutofit/>
          </a:bodyPr>
          <a:lstStyle/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/>
          </a:p>
        </p:txBody>
      </p:sp>
      <p:graphicFrame>
        <p:nvGraphicFramePr>
          <p:cNvPr id="8" name="Tabel 7"/>
          <p:cNvGraphicFramePr>
            <a:graphicFrameLocks noGrp="1"/>
          </p:cNvGraphicFramePr>
          <p:nvPr/>
        </p:nvGraphicFramePr>
        <p:xfrm>
          <a:off x="1781834" y="1478888"/>
          <a:ext cx="7142328" cy="22402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509784"/>
                <a:gridCol w="2632544"/>
              </a:tblGrid>
              <a:tr h="291105">
                <a:tc>
                  <a:txBody>
                    <a:bodyPr/>
                    <a:lstStyle/>
                    <a:p>
                      <a:r>
                        <a:rPr lang="nl-NL" sz="1500" dirty="0" smtClean="0">
                          <a:latin typeface="Calibri" pitchFamily="34" charset="0"/>
                          <a:cs typeface="Calibri" pitchFamily="34" charset="0"/>
                        </a:rPr>
                        <a:t>method</a:t>
                      </a:r>
                      <a:endParaRPr lang="nl-NL" sz="15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500" dirty="0" smtClean="0">
                          <a:latin typeface="Calibri" pitchFamily="34" charset="0"/>
                          <a:cs typeface="Calibri" pitchFamily="34" charset="0"/>
                        </a:rPr>
                        <a:t>standard deviation </a:t>
                      </a:r>
                      <a:r>
                        <a:rPr lang="el-GR" sz="1500" dirty="0" smtClean="0">
                          <a:latin typeface="Calibri" pitchFamily="34" charset="0"/>
                          <a:cs typeface="Calibri" pitchFamily="34" charset="0"/>
                        </a:rPr>
                        <a:t>δ</a:t>
                      </a:r>
                      <a:endParaRPr lang="nl-NL" sz="15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291105">
                <a:tc>
                  <a:txBody>
                    <a:bodyPr/>
                    <a:lstStyle/>
                    <a:p>
                      <a:r>
                        <a:rPr lang="nl-NL" sz="1500" dirty="0" smtClean="0">
                          <a:latin typeface="Calibri" pitchFamily="34" charset="0"/>
                          <a:cs typeface="Calibri" pitchFamily="34" charset="0"/>
                        </a:rPr>
                        <a:t>Perona-Malik 1 with GK</a:t>
                      </a:r>
                      <a:endParaRPr lang="nl-NL" sz="15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500" dirty="0" smtClean="0">
                          <a:latin typeface="Calibri" pitchFamily="34" charset="0"/>
                          <a:cs typeface="Calibri" pitchFamily="34" charset="0"/>
                        </a:rPr>
                        <a:t>0.0590</a:t>
                      </a:r>
                      <a:endParaRPr lang="nl-NL" sz="15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291105">
                <a:tc>
                  <a:txBody>
                    <a:bodyPr/>
                    <a:lstStyle/>
                    <a:p>
                      <a:r>
                        <a:rPr lang="nl-NL" sz="1500" dirty="0" smtClean="0">
                          <a:latin typeface="Calibri" pitchFamily="34" charset="0"/>
                          <a:cs typeface="Calibri" pitchFamily="34" charset="0"/>
                        </a:rPr>
                        <a:t>Perona-Malik e</a:t>
                      </a:r>
                      <a:endParaRPr lang="nl-NL" sz="15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500" dirty="0" smtClean="0">
                          <a:latin typeface="Calibri" pitchFamily="34" charset="0"/>
                          <a:cs typeface="Calibri" pitchFamily="34" charset="0"/>
                        </a:rPr>
                        <a:t>0.0590</a:t>
                      </a:r>
                      <a:endParaRPr lang="nl-NL" sz="15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291105">
                <a:tc>
                  <a:txBody>
                    <a:bodyPr/>
                    <a:lstStyle/>
                    <a:p>
                      <a:r>
                        <a:rPr lang="nl-NL" sz="1500" dirty="0" smtClean="0">
                          <a:latin typeface="Calibri" pitchFamily="34" charset="0"/>
                          <a:cs typeface="Calibri" pitchFamily="34" charset="0"/>
                        </a:rPr>
                        <a:t>Perona-Malik 1</a:t>
                      </a:r>
                      <a:endParaRPr lang="nl-NL" sz="15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500" dirty="0" smtClean="0">
                          <a:latin typeface="Calibri" pitchFamily="34" charset="0"/>
                          <a:cs typeface="Calibri" pitchFamily="34" charset="0"/>
                        </a:rPr>
                        <a:t>0.0592</a:t>
                      </a:r>
                      <a:endParaRPr lang="nl-NL" sz="15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291105">
                <a:tc>
                  <a:txBody>
                    <a:bodyPr/>
                    <a:lstStyle/>
                    <a:p>
                      <a:r>
                        <a:rPr lang="nl-NL" sz="1500" dirty="0" smtClean="0">
                          <a:latin typeface="Calibri" pitchFamily="34" charset="0"/>
                          <a:cs typeface="Calibri" pitchFamily="34" charset="0"/>
                        </a:rPr>
                        <a:t>Well-posed method</a:t>
                      </a:r>
                      <a:endParaRPr lang="nl-NL" sz="15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500" dirty="0" smtClean="0">
                          <a:latin typeface="Calibri" pitchFamily="34" charset="0"/>
                          <a:cs typeface="Calibri" pitchFamily="34" charset="0"/>
                        </a:rPr>
                        <a:t>0.0593</a:t>
                      </a:r>
                      <a:endParaRPr lang="nl-NL" sz="15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291105">
                <a:tc>
                  <a:txBody>
                    <a:bodyPr/>
                    <a:lstStyle/>
                    <a:p>
                      <a:r>
                        <a:rPr lang="nl-NL" sz="1500" dirty="0" smtClean="0">
                          <a:latin typeface="Calibri" pitchFamily="34" charset="0"/>
                          <a:cs typeface="Calibri" pitchFamily="34" charset="0"/>
                        </a:rPr>
                        <a:t>Perona-Malik</a:t>
                      </a:r>
                      <a:r>
                        <a:rPr lang="nl-NL" sz="1500" baseline="0" dirty="0" smtClean="0">
                          <a:latin typeface="Calibri" pitchFamily="34" charset="0"/>
                          <a:cs typeface="Calibri" pitchFamily="34" charset="0"/>
                        </a:rPr>
                        <a:t> e with GK</a:t>
                      </a:r>
                      <a:endParaRPr lang="nl-NL" sz="15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500" dirty="0" smtClean="0">
                          <a:latin typeface="Calibri" pitchFamily="34" charset="0"/>
                          <a:cs typeface="Calibri" pitchFamily="34" charset="0"/>
                        </a:rPr>
                        <a:t>0.0596</a:t>
                      </a:r>
                      <a:endParaRPr lang="nl-NL" sz="15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291105">
                <a:tc>
                  <a:txBody>
                    <a:bodyPr/>
                    <a:lstStyle/>
                    <a:p>
                      <a:r>
                        <a:rPr lang="nl-NL" sz="1500" dirty="0" smtClean="0">
                          <a:latin typeface="Calibri" pitchFamily="34" charset="0"/>
                          <a:cs typeface="Calibri" pitchFamily="34" charset="0"/>
                        </a:rPr>
                        <a:t>Ill-posed method</a:t>
                      </a:r>
                      <a:endParaRPr lang="nl-NL" sz="15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500" dirty="0" smtClean="0">
                          <a:latin typeface="Calibri" pitchFamily="34" charset="0"/>
                          <a:cs typeface="Calibri" pitchFamily="34" charset="0"/>
                        </a:rPr>
                        <a:t>0.0596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Afbeelding 4" descr="AOS_PMGbreuk_S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141" y="4256128"/>
            <a:ext cx="7574507" cy="2485867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2169994" y="3725829"/>
            <a:ext cx="6281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00A6D6"/>
                </a:solidFill>
              </a:rPr>
              <a:t>Table 2: </a:t>
            </a:r>
            <a:r>
              <a:rPr lang="nl-NL" dirty="0" smtClean="0"/>
              <a:t>results of the diffusion filtering methods for AOS scheme</a:t>
            </a:r>
            <a:endParaRPr lang="nl-NL" dirty="0">
              <a:solidFill>
                <a:srgbClr val="00A6D6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-17554" y="4560744"/>
            <a:ext cx="16030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nl-NL" dirty="0" smtClean="0">
                <a:solidFill>
                  <a:schemeClr val="bg1"/>
                </a:solidFill>
              </a:rPr>
              <a:t>Figure 6: </a:t>
            </a:r>
          </a:p>
          <a:p>
            <a:pPr algn="r">
              <a:buNone/>
            </a:pPr>
            <a:r>
              <a:rPr lang="nl-NL" dirty="0" smtClean="0"/>
              <a:t>best result of</a:t>
            </a:r>
          </a:p>
          <a:p>
            <a:pPr algn="r">
              <a:buNone/>
            </a:pPr>
            <a:r>
              <a:rPr lang="nl-NL" dirty="0" smtClean="0"/>
              <a:t>Perona-Malik 1</a:t>
            </a:r>
          </a:p>
          <a:p>
            <a:pPr algn="r">
              <a:buNone/>
            </a:pPr>
            <a:r>
              <a:rPr lang="nl-NL" dirty="0" smtClean="0"/>
              <a:t>with GK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l-NL" sz="3200" b="1" dirty="0" smtClean="0"/>
              <a:t>Results: methods and schemes</a:t>
            </a:r>
            <a:br>
              <a:rPr lang="nl-NL" sz="3200" b="1" dirty="0" smtClean="0"/>
            </a:br>
            <a:r>
              <a:rPr lang="nl-NL" sz="3200" dirty="0" smtClean="0"/>
              <a:t>conclusions</a:t>
            </a:r>
            <a:endParaRPr lang="nl-NL" sz="32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63106" y="1600199"/>
            <a:ext cx="7380894" cy="5257801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nl-NL" sz="2200" dirty="0" smtClean="0"/>
              <a:t>the AOS scheme gave slightly better results, but due to calculation time FTCS is used for the following parts</a:t>
            </a:r>
          </a:p>
          <a:p>
            <a:pPr>
              <a:buFontTx/>
              <a:buChar char="-"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l-NL" sz="3200" b="1" dirty="0" smtClean="0"/>
              <a:t>Results: methods and schemes</a:t>
            </a:r>
            <a:br>
              <a:rPr lang="nl-NL" sz="3200" b="1" dirty="0" smtClean="0"/>
            </a:br>
            <a:r>
              <a:rPr lang="nl-NL" sz="3200" dirty="0" smtClean="0"/>
              <a:t>conclusions</a:t>
            </a:r>
            <a:endParaRPr lang="nl-NL" sz="32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63106" y="1600199"/>
            <a:ext cx="7380894" cy="5257801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nl-NL" sz="2200" dirty="0" smtClean="0"/>
              <a:t>the AOS scheme gave slightly better results, but due to calculation time FTCS is used for the following parts</a:t>
            </a:r>
          </a:p>
          <a:p>
            <a:pPr>
              <a:buFontTx/>
              <a:buChar char="-"/>
            </a:pPr>
            <a:endParaRPr lang="nl-NL" sz="2200" dirty="0" smtClean="0"/>
          </a:p>
          <a:p>
            <a:pPr>
              <a:buFontTx/>
              <a:buChar char="-"/>
            </a:pPr>
            <a:r>
              <a:rPr lang="nl-NL" sz="2200" dirty="0" smtClean="0"/>
              <a:t>Perona-Malik 1 seems the best method and is also chosen for following parts, it is given by:</a:t>
            </a:r>
          </a:p>
          <a:p>
            <a:pPr>
              <a:buFontTx/>
              <a:buChar char="-"/>
            </a:pPr>
            <a:endParaRPr lang="nl-NL" sz="2200" dirty="0" smtClean="0"/>
          </a:p>
          <a:p>
            <a:pPr>
              <a:buFontTx/>
              <a:buChar char="-"/>
            </a:pPr>
            <a:endParaRPr lang="nl-NL" sz="2200" dirty="0" smtClean="0"/>
          </a:p>
          <a:p>
            <a:pPr>
              <a:buFontTx/>
              <a:buChar char="-"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/>
          </a:p>
        </p:txBody>
      </p:sp>
      <p:graphicFrame>
        <p:nvGraphicFramePr>
          <p:cNvPr id="7173" name="Object 2"/>
          <p:cNvGraphicFramePr>
            <a:graphicFrameLocks noChangeAspect="1"/>
          </p:cNvGraphicFramePr>
          <p:nvPr/>
        </p:nvGraphicFramePr>
        <p:xfrm>
          <a:off x="3798888" y="3471532"/>
          <a:ext cx="3205162" cy="1114425"/>
        </p:xfrm>
        <a:graphic>
          <a:graphicData uri="http://schemas.openxmlformats.org/presentationml/2006/ole">
            <p:oleObj spid="_x0000_s44034" name="Equation" r:id="rId3" imgW="1282680" imgH="419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l-NL" sz="3200" b="1" dirty="0" smtClean="0"/>
              <a:t>Results: methods and schemes</a:t>
            </a:r>
            <a:br>
              <a:rPr lang="nl-NL" sz="3200" b="1" dirty="0" smtClean="0"/>
            </a:br>
            <a:r>
              <a:rPr lang="nl-NL" sz="3200" dirty="0" smtClean="0"/>
              <a:t>conclusions</a:t>
            </a:r>
            <a:endParaRPr lang="nl-NL" sz="32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63106" y="1600199"/>
            <a:ext cx="7380894" cy="5257801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nl-NL" sz="2200" dirty="0" smtClean="0"/>
              <a:t>the AOS scheme gave slightly better results, but due to calculation time FTCS is used for the following parts</a:t>
            </a:r>
          </a:p>
          <a:p>
            <a:pPr>
              <a:buFontTx/>
              <a:buChar char="-"/>
            </a:pPr>
            <a:endParaRPr lang="nl-NL" sz="2200" dirty="0" smtClean="0"/>
          </a:p>
          <a:p>
            <a:pPr>
              <a:buFontTx/>
              <a:buChar char="-"/>
            </a:pPr>
            <a:r>
              <a:rPr lang="nl-NL" sz="2200" dirty="0" smtClean="0"/>
              <a:t>Perona-Malik 1 seems the best method and is also chosen for following parts, it is given by:</a:t>
            </a:r>
          </a:p>
          <a:p>
            <a:pPr>
              <a:buFontTx/>
              <a:buChar char="-"/>
            </a:pPr>
            <a:endParaRPr lang="nl-NL" sz="2200" dirty="0" smtClean="0"/>
          </a:p>
          <a:p>
            <a:pPr>
              <a:buFontTx/>
              <a:buChar char="-"/>
            </a:pPr>
            <a:endParaRPr lang="nl-NL" sz="2200" dirty="0" smtClean="0"/>
          </a:p>
          <a:p>
            <a:pPr>
              <a:buFontTx/>
              <a:buChar char="-"/>
            </a:pPr>
            <a:endParaRPr lang="nl-NL" sz="2200" dirty="0" smtClean="0"/>
          </a:p>
          <a:p>
            <a:pPr>
              <a:buFontTx/>
              <a:buChar char="-"/>
            </a:pPr>
            <a:endParaRPr lang="nl-NL" sz="1800" dirty="0" smtClean="0"/>
          </a:p>
          <a:p>
            <a:pPr>
              <a:buFontTx/>
              <a:buChar char="-"/>
            </a:pPr>
            <a:r>
              <a:rPr lang="nl-NL" sz="2200" dirty="0" smtClean="0"/>
              <a:t>the well-posed and ill-posed method showed instability for FTCS scheme, but were stable for AOS scheme</a:t>
            </a:r>
          </a:p>
          <a:p>
            <a:pPr>
              <a:buFontTx/>
              <a:buChar char="-"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/>
          </a:p>
        </p:txBody>
      </p:sp>
      <p:graphicFrame>
        <p:nvGraphicFramePr>
          <p:cNvPr id="7173" name="Object 2"/>
          <p:cNvGraphicFramePr>
            <a:graphicFrameLocks noChangeAspect="1"/>
          </p:cNvGraphicFramePr>
          <p:nvPr/>
        </p:nvGraphicFramePr>
        <p:xfrm>
          <a:off x="3798888" y="3471532"/>
          <a:ext cx="3205162" cy="1114425"/>
        </p:xfrm>
        <a:graphic>
          <a:graphicData uri="http://schemas.openxmlformats.org/presentationml/2006/ole">
            <p:oleObj spid="_x0000_s45058" name="Equation" r:id="rId3" imgW="1282680" imgH="419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l-NL" sz="3200" b="1" dirty="0" smtClean="0"/>
              <a:t>Results: methods and schemes</a:t>
            </a:r>
            <a:br>
              <a:rPr lang="nl-NL" sz="3200" b="1" dirty="0" smtClean="0"/>
            </a:br>
            <a:r>
              <a:rPr lang="nl-NL" sz="3200" dirty="0" smtClean="0"/>
              <a:t>conclusions</a:t>
            </a:r>
            <a:endParaRPr lang="nl-NL" sz="32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63106" y="1600199"/>
            <a:ext cx="7380894" cy="5257801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nl-NL" sz="2200" dirty="0" smtClean="0"/>
              <a:t>the AOS scheme gave slightly better results, but due to calculation time FTCS is used for the following parts</a:t>
            </a:r>
          </a:p>
          <a:p>
            <a:pPr>
              <a:buFontTx/>
              <a:buChar char="-"/>
            </a:pPr>
            <a:endParaRPr lang="nl-NL" sz="2200" dirty="0" smtClean="0"/>
          </a:p>
          <a:p>
            <a:pPr>
              <a:buFontTx/>
              <a:buChar char="-"/>
            </a:pPr>
            <a:r>
              <a:rPr lang="nl-NL" sz="2200" dirty="0" smtClean="0"/>
              <a:t>Perona-Malik 1 seems the best method and is also chosen for following parts, it is given by:</a:t>
            </a:r>
          </a:p>
          <a:p>
            <a:pPr>
              <a:buFontTx/>
              <a:buChar char="-"/>
            </a:pPr>
            <a:endParaRPr lang="nl-NL" sz="2200" dirty="0" smtClean="0"/>
          </a:p>
          <a:p>
            <a:pPr>
              <a:buFontTx/>
              <a:buChar char="-"/>
            </a:pPr>
            <a:endParaRPr lang="nl-NL" sz="2200" dirty="0" smtClean="0"/>
          </a:p>
          <a:p>
            <a:pPr>
              <a:buFontTx/>
              <a:buChar char="-"/>
            </a:pPr>
            <a:endParaRPr lang="nl-NL" sz="2200" dirty="0" smtClean="0"/>
          </a:p>
          <a:p>
            <a:pPr>
              <a:buFontTx/>
              <a:buChar char="-"/>
            </a:pPr>
            <a:endParaRPr lang="nl-NL" sz="1800" dirty="0" smtClean="0"/>
          </a:p>
          <a:p>
            <a:pPr>
              <a:buFontTx/>
              <a:buChar char="-"/>
            </a:pPr>
            <a:r>
              <a:rPr lang="nl-NL" sz="2200" dirty="0" smtClean="0"/>
              <a:t>the well-posed and ill-posed method showed instability for FTCS scheme, but were stable for AOS scheme</a:t>
            </a:r>
          </a:p>
          <a:p>
            <a:pPr>
              <a:buFontTx/>
              <a:buChar char="-"/>
            </a:pPr>
            <a:endParaRPr lang="nl-NL" sz="1800" dirty="0" smtClean="0"/>
          </a:p>
          <a:p>
            <a:pPr>
              <a:buFontTx/>
              <a:buChar char="-"/>
            </a:pPr>
            <a:r>
              <a:rPr lang="nl-NL" sz="2200" dirty="0" smtClean="0"/>
              <a:t>parameter choice has a big influence on the outcomes</a:t>
            </a:r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/>
          </a:p>
        </p:txBody>
      </p:sp>
      <p:graphicFrame>
        <p:nvGraphicFramePr>
          <p:cNvPr id="7173" name="Object 2"/>
          <p:cNvGraphicFramePr>
            <a:graphicFrameLocks noChangeAspect="1"/>
          </p:cNvGraphicFramePr>
          <p:nvPr/>
        </p:nvGraphicFramePr>
        <p:xfrm>
          <a:off x="3798888" y="3471532"/>
          <a:ext cx="3205162" cy="1114425"/>
        </p:xfrm>
        <a:graphic>
          <a:graphicData uri="http://schemas.openxmlformats.org/presentationml/2006/ole">
            <p:oleObj spid="_x0000_s46082" name="Equation" r:id="rId3" imgW="1282680" imgH="419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l-NL" sz="3200" b="1" dirty="0" smtClean="0"/>
              <a:t>Parameter study</a:t>
            </a:r>
            <a:endParaRPr lang="nl-NL" sz="32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63106" y="1600199"/>
            <a:ext cx="7380894" cy="5257801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normAutofit/>
          </a:bodyPr>
          <a:lstStyle/>
          <a:p>
            <a:pPr>
              <a:buNone/>
            </a:pPr>
            <a:r>
              <a:rPr lang="nl-NL" sz="2200" dirty="0" smtClean="0"/>
              <a:t>Investigation of</a:t>
            </a:r>
          </a:p>
          <a:p>
            <a:pPr>
              <a:buFontTx/>
              <a:buChar char="-"/>
            </a:pPr>
            <a:r>
              <a:rPr lang="nl-NL" sz="2200" dirty="0" smtClean="0"/>
              <a:t>parameter </a:t>
            </a:r>
            <a:r>
              <a:rPr lang="nl-NL" sz="2200" i="1" dirty="0" smtClean="0"/>
              <a:t>K</a:t>
            </a:r>
            <a:r>
              <a:rPr lang="nl-NL" sz="2200" dirty="0" smtClean="0"/>
              <a:t>, used in the Perona-Malik functions</a:t>
            </a:r>
          </a:p>
          <a:p>
            <a:pPr>
              <a:buFontTx/>
              <a:buChar char="-"/>
            </a:pPr>
            <a:r>
              <a:rPr lang="nl-NL" sz="2200" dirty="0" smtClean="0"/>
              <a:t>time step size </a:t>
            </a:r>
            <a:r>
              <a:rPr lang="el-GR" sz="2200" dirty="0" smtClean="0"/>
              <a:t>Δ</a:t>
            </a:r>
            <a:r>
              <a:rPr lang="nl-NL" sz="2200" i="1" dirty="0" smtClean="0"/>
              <a:t>t</a:t>
            </a:r>
            <a:endParaRPr lang="nl-NL" sz="2200" dirty="0" smtClean="0"/>
          </a:p>
          <a:p>
            <a:pPr>
              <a:buFontTx/>
              <a:buChar char="-"/>
            </a:pPr>
            <a:r>
              <a:rPr lang="nl-NL" sz="2200" dirty="0" smtClean="0"/>
              <a:t>number of time steps </a:t>
            </a:r>
            <a:r>
              <a:rPr lang="nl-NL" sz="2200" i="1" dirty="0" smtClean="0"/>
              <a:t>T</a:t>
            </a: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l-NL" sz="3200" b="1" dirty="0" smtClean="0"/>
              <a:t>Parameter study</a:t>
            </a:r>
            <a:endParaRPr lang="nl-NL" sz="32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63106" y="1600199"/>
            <a:ext cx="7380894" cy="5257801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normAutofit/>
          </a:bodyPr>
          <a:lstStyle/>
          <a:p>
            <a:pPr>
              <a:buNone/>
            </a:pPr>
            <a:r>
              <a:rPr lang="nl-NL" sz="2200" dirty="0" smtClean="0"/>
              <a:t>Investigation of</a:t>
            </a:r>
          </a:p>
          <a:p>
            <a:pPr>
              <a:buFontTx/>
              <a:buChar char="-"/>
            </a:pPr>
            <a:r>
              <a:rPr lang="nl-NL" sz="2200" dirty="0" smtClean="0">
                <a:solidFill>
                  <a:schemeClr val="bg1">
                    <a:lumMod val="85000"/>
                  </a:schemeClr>
                </a:solidFill>
              </a:rPr>
              <a:t>parameter </a:t>
            </a:r>
            <a:r>
              <a:rPr lang="nl-NL" sz="2200" i="1" dirty="0" smtClean="0">
                <a:solidFill>
                  <a:schemeClr val="bg1">
                    <a:lumMod val="85000"/>
                  </a:schemeClr>
                </a:solidFill>
              </a:rPr>
              <a:t>K</a:t>
            </a:r>
            <a:r>
              <a:rPr lang="nl-NL" sz="2200" dirty="0" smtClean="0">
                <a:solidFill>
                  <a:schemeClr val="bg1">
                    <a:lumMod val="85000"/>
                  </a:schemeClr>
                </a:solidFill>
              </a:rPr>
              <a:t>, used in the Perona-Malik functions</a:t>
            </a:r>
          </a:p>
          <a:p>
            <a:pPr>
              <a:buFontTx/>
              <a:buChar char="-"/>
            </a:pPr>
            <a:r>
              <a:rPr lang="nl-NL" sz="2200" dirty="0" smtClean="0"/>
              <a:t>time step size </a:t>
            </a:r>
            <a:r>
              <a:rPr lang="el-GR" sz="2200" dirty="0" smtClean="0"/>
              <a:t>Δ</a:t>
            </a:r>
            <a:r>
              <a:rPr lang="nl-NL" sz="2200" i="1" dirty="0" smtClean="0"/>
              <a:t>t</a:t>
            </a:r>
            <a:endParaRPr lang="nl-NL" sz="2200" dirty="0" smtClean="0"/>
          </a:p>
          <a:p>
            <a:pPr>
              <a:buFontTx/>
              <a:buChar char="-"/>
            </a:pPr>
            <a:r>
              <a:rPr lang="nl-NL" sz="2200" dirty="0" smtClean="0"/>
              <a:t>number of time steps </a:t>
            </a:r>
            <a:r>
              <a:rPr lang="nl-NL" sz="2200" i="1" dirty="0" smtClean="0"/>
              <a:t>T</a:t>
            </a: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l-NL" sz="3200" b="1" dirty="0" smtClean="0"/>
              <a:t>Parameter study</a:t>
            </a:r>
            <a:br>
              <a:rPr lang="nl-NL" sz="3200" b="1" dirty="0" smtClean="0"/>
            </a:br>
            <a:r>
              <a:rPr lang="nl-NL" sz="3200" dirty="0" smtClean="0"/>
              <a:t>time step size </a:t>
            </a:r>
            <a:r>
              <a:rPr lang="el-GR" sz="3200" i="1" dirty="0" smtClean="0"/>
              <a:t>Δ</a:t>
            </a:r>
            <a:r>
              <a:rPr lang="nl-NL" sz="3200" i="1" dirty="0" smtClean="0"/>
              <a:t>t</a:t>
            </a:r>
            <a:endParaRPr lang="nl-NL" sz="3200" b="1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63106" y="1600199"/>
            <a:ext cx="7380894" cy="5257801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normAutofit/>
          </a:bodyPr>
          <a:lstStyle/>
          <a:p>
            <a:pPr>
              <a:buNone/>
            </a:pPr>
            <a:r>
              <a:rPr lang="nl-NL" sz="2200" dirty="0" smtClean="0"/>
              <a:t>So far </a:t>
            </a:r>
            <a:r>
              <a:rPr lang="el-GR" sz="2200" i="1" dirty="0" smtClean="0"/>
              <a:t>Δ</a:t>
            </a:r>
            <a:r>
              <a:rPr lang="nl-NL" sz="2200" i="1" dirty="0" smtClean="0"/>
              <a:t>t </a:t>
            </a:r>
            <a:r>
              <a:rPr lang="nl-NL" sz="2200" dirty="0" smtClean="0"/>
              <a:t>was constant</a:t>
            </a:r>
          </a:p>
          <a:p>
            <a:pPr>
              <a:buNone/>
            </a:pPr>
            <a:r>
              <a:rPr lang="nl-NL" sz="2200" dirty="0" smtClean="0"/>
              <a:t>Adaptive time step for Perona-Malik methods</a:t>
            </a:r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r>
              <a:rPr lang="nl-NL" sz="2200" dirty="0" smtClean="0"/>
              <a:t>with </a:t>
            </a:r>
            <a:r>
              <a:rPr lang="el-GR" sz="2200" i="1" dirty="0" smtClean="0"/>
              <a:t>α</a:t>
            </a:r>
            <a:r>
              <a:rPr lang="nl-NL" sz="2200" i="1" dirty="0" smtClean="0"/>
              <a:t>=4, a=0.25 </a:t>
            </a:r>
            <a:r>
              <a:rPr lang="nl-NL" sz="2200" dirty="0" smtClean="0"/>
              <a:t>and </a:t>
            </a:r>
            <a:r>
              <a:rPr lang="nl-NL" sz="2200" i="1" dirty="0" smtClean="0"/>
              <a:t>b=0.75</a:t>
            </a: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/>
          </a:p>
        </p:txBody>
      </p:sp>
      <p:graphicFrame>
        <p:nvGraphicFramePr>
          <p:cNvPr id="71683" name="Object 2"/>
          <p:cNvGraphicFramePr>
            <a:graphicFrameLocks noChangeAspect="1"/>
          </p:cNvGraphicFramePr>
          <p:nvPr/>
        </p:nvGraphicFramePr>
        <p:xfrm>
          <a:off x="2290763" y="2529670"/>
          <a:ext cx="6118225" cy="1647825"/>
        </p:xfrm>
        <a:graphic>
          <a:graphicData uri="http://schemas.openxmlformats.org/presentationml/2006/ole">
            <p:oleObj spid="_x0000_s115714" name="Equation" r:id="rId3" imgW="2450880" imgH="736560" progId="Equation.DSMT4">
              <p:embed/>
            </p:oleObj>
          </a:graphicData>
        </a:graphic>
      </p:graphicFrame>
      <p:graphicFrame>
        <p:nvGraphicFramePr>
          <p:cNvPr id="115715" name="Object 2"/>
          <p:cNvGraphicFramePr>
            <a:graphicFrameLocks noChangeAspect="1"/>
          </p:cNvGraphicFramePr>
          <p:nvPr/>
        </p:nvGraphicFramePr>
        <p:xfrm>
          <a:off x="6482303" y="3885218"/>
          <a:ext cx="728662" cy="568325"/>
        </p:xfrm>
        <a:graphic>
          <a:graphicData uri="http://schemas.openxmlformats.org/presentationml/2006/ole">
            <p:oleObj spid="_x0000_s115715" name="Equation" r:id="rId4" imgW="291960" imgH="253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l-NL" sz="3200" b="1" dirty="0" smtClean="0"/>
              <a:t>Parameter study</a:t>
            </a:r>
            <a:br>
              <a:rPr lang="nl-NL" sz="3200" b="1" dirty="0" smtClean="0"/>
            </a:br>
            <a:r>
              <a:rPr lang="nl-NL" sz="3200" dirty="0" smtClean="0"/>
              <a:t>time step size </a:t>
            </a:r>
            <a:r>
              <a:rPr lang="el-GR" sz="3200" i="1" dirty="0" smtClean="0"/>
              <a:t>Δ</a:t>
            </a:r>
            <a:r>
              <a:rPr lang="nl-NL" sz="3200" i="1" dirty="0" smtClean="0"/>
              <a:t>t</a:t>
            </a:r>
            <a:endParaRPr lang="nl-NL" sz="3200" b="1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63106" y="1600199"/>
            <a:ext cx="7380894" cy="5257801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normAutofit/>
          </a:bodyPr>
          <a:lstStyle/>
          <a:p>
            <a:pPr>
              <a:buNone/>
            </a:pPr>
            <a:r>
              <a:rPr lang="nl-NL" sz="2200" dirty="0" smtClean="0"/>
              <a:t>So far </a:t>
            </a:r>
            <a:r>
              <a:rPr lang="el-GR" sz="2200" i="1" dirty="0" smtClean="0"/>
              <a:t>Δ</a:t>
            </a:r>
            <a:r>
              <a:rPr lang="nl-NL" sz="2200" i="1" dirty="0" smtClean="0"/>
              <a:t>t </a:t>
            </a:r>
            <a:r>
              <a:rPr lang="nl-NL" sz="2200" dirty="0" smtClean="0"/>
              <a:t>was constant</a:t>
            </a:r>
          </a:p>
          <a:p>
            <a:pPr>
              <a:buNone/>
            </a:pPr>
            <a:r>
              <a:rPr lang="nl-NL" sz="2200" dirty="0" smtClean="0"/>
              <a:t>Adaptive time step for Perona-Malik methods</a:t>
            </a:r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r>
              <a:rPr lang="nl-NL" sz="2200" dirty="0" smtClean="0"/>
              <a:t>with </a:t>
            </a:r>
            <a:r>
              <a:rPr lang="el-GR" sz="2200" i="1" dirty="0" smtClean="0"/>
              <a:t>α</a:t>
            </a:r>
            <a:r>
              <a:rPr lang="nl-NL" sz="2200" i="1" dirty="0" smtClean="0"/>
              <a:t>=4, a=0.25 </a:t>
            </a:r>
            <a:r>
              <a:rPr lang="nl-NL" sz="2200" dirty="0" smtClean="0"/>
              <a:t>and </a:t>
            </a:r>
            <a:r>
              <a:rPr lang="nl-NL" sz="2200" i="1" dirty="0" smtClean="0"/>
              <a:t>b=0.75</a:t>
            </a: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1500" dirty="0" smtClean="0"/>
          </a:p>
          <a:p>
            <a:pPr>
              <a:buNone/>
            </a:pPr>
            <a:r>
              <a:rPr lang="nl-NL" sz="2200" dirty="0" smtClean="0"/>
              <a:t>Initial iterations (large </a:t>
            </a:r>
            <a:r>
              <a:rPr lang="nl-NL" sz="2200" i="1" u="sng" dirty="0" smtClean="0"/>
              <a:t>u</a:t>
            </a:r>
            <a:r>
              <a:rPr lang="nl-NL" sz="2200" i="1" u="sng" baseline="-25000" dirty="0" smtClean="0"/>
              <a:t>change</a:t>
            </a:r>
            <a:r>
              <a:rPr lang="nl-NL" sz="2200" dirty="0" smtClean="0"/>
              <a:t> ): </a:t>
            </a:r>
            <a:r>
              <a:rPr lang="el-GR" sz="2200" i="1" dirty="0" smtClean="0"/>
              <a:t>Δ</a:t>
            </a:r>
            <a:r>
              <a:rPr lang="nl-NL" sz="2200" i="1" dirty="0" smtClean="0"/>
              <a:t>t ~ 0.0625</a:t>
            </a:r>
          </a:p>
          <a:p>
            <a:pPr>
              <a:buNone/>
            </a:pPr>
            <a:r>
              <a:rPr lang="nl-NL" sz="2200" dirty="0" smtClean="0"/>
              <a:t>Later iterations (small </a:t>
            </a:r>
            <a:r>
              <a:rPr lang="nl-NL" sz="2200" i="1" u="sng" dirty="0" smtClean="0"/>
              <a:t>u</a:t>
            </a:r>
            <a:r>
              <a:rPr lang="nl-NL" sz="2200" i="1" u="sng" baseline="-25000" dirty="0" smtClean="0"/>
              <a:t>change</a:t>
            </a:r>
            <a:r>
              <a:rPr lang="nl-NL" sz="2200" dirty="0" smtClean="0"/>
              <a:t> ): </a:t>
            </a:r>
            <a:r>
              <a:rPr lang="el-GR" sz="2200" i="1" dirty="0" smtClean="0"/>
              <a:t>Δ</a:t>
            </a:r>
            <a:r>
              <a:rPr lang="nl-NL" sz="2200" i="1" dirty="0" smtClean="0"/>
              <a:t>t ~ 0.25</a:t>
            </a:r>
          </a:p>
          <a:p>
            <a:pPr>
              <a:buNone/>
            </a:pPr>
            <a:r>
              <a:rPr lang="nl-NL" sz="2200" dirty="0" smtClean="0"/>
              <a:t>So: an </a:t>
            </a:r>
            <a:r>
              <a:rPr lang="nl-NL" sz="2200" dirty="0" smtClean="0">
                <a:solidFill>
                  <a:srgbClr val="00A6D6"/>
                </a:solidFill>
              </a:rPr>
              <a:t>increasing </a:t>
            </a:r>
            <a:r>
              <a:rPr lang="nl-NL" sz="2200" dirty="0" smtClean="0"/>
              <a:t>function</a:t>
            </a:r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/>
          </a:p>
        </p:txBody>
      </p:sp>
      <p:graphicFrame>
        <p:nvGraphicFramePr>
          <p:cNvPr id="71683" name="Object 2"/>
          <p:cNvGraphicFramePr>
            <a:graphicFrameLocks noChangeAspect="1"/>
          </p:cNvGraphicFramePr>
          <p:nvPr/>
        </p:nvGraphicFramePr>
        <p:xfrm>
          <a:off x="2290763" y="2529670"/>
          <a:ext cx="6118225" cy="1647825"/>
        </p:xfrm>
        <a:graphic>
          <a:graphicData uri="http://schemas.openxmlformats.org/presentationml/2006/ole">
            <p:oleObj spid="_x0000_s116738" name="Equation" r:id="rId3" imgW="2450880" imgH="736560" progId="Equation.DSMT4">
              <p:embed/>
            </p:oleObj>
          </a:graphicData>
        </a:graphic>
      </p:graphicFrame>
      <p:graphicFrame>
        <p:nvGraphicFramePr>
          <p:cNvPr id="115715" name="Object 2"/>
          <p:cNvGraphicFramePr>
            <a:graphicFrameLocks noChangeAspect="1"/>
          </p:cNvGraphicFramePr>
          <p:nvPr/>
        </p:nvGraphicFramePr>
        <p:xfrm>
          <a:off x="6482303" y="3885218"/>
          <a:ext cx="728662" cy="568325"/>
        </p:xfrm>
        <a:graphic>
          <a:graphicData uri="http://schemas.openxmlformats.org/presentationml/2006/ole">
            <p:oleObj spid="_x0000_s116739" name="Equation" r:id="rId4" imgW="291960" imgH="253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l-NL" sz="3200" b="1" dirty="0" smtClean="0"/>
              <a:t>Introduction</a:t>
            </a:r>
            <a:endParaRPr lang="nl-NL" sz="32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nl-NL" sz="2200" dirty="0" smtClean="0"/>
              <a:t>LUMC/TUD MRI project:</a:t>
            </a:r>
          </a:p>
          <a:p>
            <a:pPr>
              <a:buNone/>
            </a:pPr>
            <a:r>
              <a:rPr lang="nl-NL" sz="2200" dirty="0" smtClean="0"/>
              <a:t>MRI scanner for developing countries</a:t>
            </a:r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r>
              <a:rPr lang="nl-NL" sz="2200" dirty="0" smtClean="0"/>
              <a:t>Advantages:</a:t>
            </a:r>
          </a:p>
          <a:p>
            <a:pPr>
              <a:buFontTx/>
              <a:buChar char="-"/>
            </a:pPr>
            <a:r>
              <a:rPr lang="nl-NL" sz="2200" dirty="0" smtClean="0"/>
              <a:t>affordable</a:t>
            </a:r>
          </a:p>
          <a:p>
            <a:pPr>
              <a:buNone/>
            </a:pPr>
            <a:endParaRPr lang="nl-NL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l-NL" sz="3200" b="1" dirty="0" smtClean="0"/>
              <a:t>Parameter study</a:t>
            </a:r>
            <a:br>
              <a:rPr lang="nl-NL" sz="3200" b="1" dirty="0" smtClean="0"/>
            </a:br>
            <a:r>
              <a:rPr lang="nl-NL" sz="3200" dirty="0" smtClean="0"/>
              <a:t>time step size </a:t>
            </a:r>
            <a:r>
              <a:rPr lang="el-GR" sz="3200" i="1" dirty="0" smtClean="0"/>
              <a:t>Δ</a:t>
            </a:r>
            <a:r>
              <a:rPr lang="nl-NL" sz="3200" i="1" dirty="0" smtClean="0"/>
              <a:t>t</a:t>
            </a:r>
            <a:endParaRPr lang="nl-NL" sz="3200" b="1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63106" y="1600199"/>
            <a:ext cx="7380894" cy="5257801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normAutofit/>
          </a:bodyPr>
          <a:lstStyle/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1500" dirty="0" smtClean="0"/>
          </a:p>
          <a:p>
            <a:pPr>
              <a:buNone/>
            </a:pPr>
            <a:r>
              <a:rPr lang="nl-NL" sz="2200" dirty="0" smtClean="0"/>
              <a:t>Initial iterations: </a:t>
            </a:r>
            <a:r>
              <a:rPr lang="el-GR" sz="2200" i="1" dirty="0" smtClean="0"/>
              <a:t>Δ</a:t>
            </a:r>
            <a:r>
              <a:rPr lang="nl-NL" sz="2200" i="1" dirty="0" smtClean="0"/>
              <a:t>t ~ 0.25</a:t>
            </a:r>
          </a:p>
          <a:p>
            <a:pPr>
              <a:buNone/>
            </a:pPr>
            <a:r>
              <a:rPr lang="nl-NL" sz="2200" dirty="0" smtClean="0"/>
              <a:t>Later iterations: </a:t>
            </a:r>
            <a:r>
              <a:rPr lang="el-GR" sz="2200" i="1" dirty="0" smtClean="0"/>
              <a:t>Δ</a:t>
            </a:r>
            <a:r>
              <a:rPr lang="nl-NL" sz="2200" i="1" dirty="0" smtClean="0"/>
              <a:t>t ~ 0</a:t>
            </a:r>
            <a:endParaRPr lang="nl-NL" sz="2200" dirty="0" smtClean="0"/>
          </a:p>
          <a:p>
            <a:pPr>
              <a:buNone/>
            </a:pPr>
            <a:r>
              <a:rPr lang="nl-NL" sz="2200" dirty="0" smtClean="0"/>
              <a:t>So: a </a:t>
            </a:r>
            <a:r>
              <a:rPr lang="nl-NL" sz="2200" dirty="0" smtClean="0">
                <a:solidFill>
                  <a:srgbClr val="00A6D6"/>
                </a:solidFill>
              </a:rPr>
              <a:t>decreasing </a:t>
            </a:r>
            <a:r>
              <a:rPr lang="nl-NL" sz="2200" dirty="0" smtClean="0"/>
              <a:t>function</a:t>
            </a:r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/>
          </a:p>
        </p:txBody>
      </p:sp>
      <p:pic>
        <p:nvPicPr>
          <p:cNvPr id="5" name="Afbeelding 4" descr="d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322" y="1545765"/>
            <a:ext cx="3554083" cy="3379293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3125328" y="4899542"/>
            <a:ext cx="474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tx2"/>
                </a:solidFill>
              </a:rPr>
              <a:t>Figure 7: </a:t>
            </a:r>
            <a:r>
              <a:rPr lang="nl-NL" dirty="0" smtClean="0"/>
              <a:t>Optimal time step for Perona-Malik 1</a:t>
            </a:r>
          </a:p>
          <a:p>
            <a:endParaRPr lang="nl-NL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l-NL" sz="3200" b="1" dirty="0" smtClean="0"/>
              <a:t>Parameter study</a:t>
            </a:r>
            <a:br>
              <a:rPr lang="nl-NL" sz="3200" b="1" dirty="0" smtClean="0"/>
            </a:br>
            <a:r>
              <a:rPr lang="nl-NL" sz="3200" dirty="0" smtClean="0"/>
              <a:t>time step size </a:t>
            </a:r>
            <a:r>
              <a:rPr lang="el-GR" sz="3200" i="1" dirty="0" smtClean="0"/>
              <a:t>Δ</a:t>
            </a:r>
            <a:r>
              <a:rPr lang="nl-NL" sz="3200" i="1" dirty="0" smtClean="0"/>
              <a:t>t</a:t>
            </a:r>
            <a:endParaRPr lang="nl-NL" sz="3200" b="1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63106" y="1600199"/>
            <a:ext cx="7380894" cy="5257801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normAutofit/>
          </a:bodyPr>
          <a:lstStyle/>
          <a:p>
            <a:pPr>
              <a:buNone/>
            </a:pPr>
            <a:r>
              <a:rPr lang="nl-NL" sz="2200" dirty="0" smtClean="0"/>
              <a:t>Adaptive time step for Perona-Malik methods</a:t>
            </a:r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r>
              <a:rPr lang="nl-NL" sz="2200" dirty="0" smtClean="0"/>
              <a:t>with </a:t>
            </a:r>
            <a:r>
              <a:rPr lang="el-GR" sz="2200" i="1" dirty="0" smtClean="0"/>
              <a:t>α</a:t>
            </a:r>
            <a:r>
              <a:rPr lang="nl-NL" sz="2200" i="1" dirty="0" smtClean="0"/>
              <a:t>=4, a=0.25 </a:t>
            </a:r>
            <a:r>
              <a:rPr lang="nl-NL" sz="2200" dirty="0" smtClean="0"/>
              <a:t>and </a:t>
            </a:r>
            <a:r>
              <a:rPr lang="nl-NL" sz="2200" i="1" dirty="0" smtClean="0"/>
              <a:t>b=0.75</a:t>
            </a: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1500" dirty="0" smtClean="0"/>
          </a:p>
          <a:p>
            <a:pPr>
              <a:buNone/>
            </a:pPr>
            <a:r>
              <a:rPr lang="nl-NL" sz="2200" dirty="0" smtClean="0"/>
              <a:t>Initial iterations: </a:t>
            </a:r>
            <a:r>
              <a:rPr lang="el-GR" sz="2200" i="1" dirty="0" smtClean="0"/>
              <a:t>Δ</a:t>
            </a:r>
            <a:r>
              <a:rPr lang="nl-NL" sz="2200" i="1" dirty="0" smtClean="0"/>
              <a:t>t ~ 0.0625</a:t>
            </a:r>
          </a:p>
          <a:p>
            <a:pPr>
              <a:buNone/>
            </a:pPr>
            <a:r>
              <a:rPr lang="nl-NL" sz="2200" dirty="0" smtClean="0"/>
              <a:t>Later iterations: </a:t>
            </a:r>
            <a:r>
              <a:rPr lang="el-GR" sz="2200" i="1" dirty="0" smtClean="0"/>
              <a:t>Δ</a:t>
            </a:r>
            <a:r>
              <a:rPr lang="nl-NL" sz="2200" i="1" dirty="0" smtClean="0"/>
              <a:t>t ~ 0.25</a:t>
            </a:r>
          </a:p>
          <a:p>
            <a:pPr>
              <a:buNone/>
            </a:pPr>
            <a:r>
              <a:rPr lang="nl-NL" sz="2200" dirty="0" smtClean="0"/>
              <a:t>So: an </a:t>
            </a:r>
            <a:r>
              <a:rPr lang="nl-NL" sz="2200" dirty="0" smtClean="0">
                <a:solidFill>
                  <a:srgbClr val="00A6D6"/>
                </a:solidFill>
              </a:rPr>
              <a:t>increasing </a:t>
            </a:r>
            <a:r>
              <a:rPr lang="nl-NL" sz="2200" dirty="0" smtClean="0"/>
              <a:t>function</a:t>
            </a:r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/>
          </a:p>
        </p:txBody>
      </p:sp>
      <p:graphicFrame>
        <p:nvGraphicFramePr>
          <p:cNvPr id="71683" name="Object 2"/>
          <p:cNvGraphicFramePr>
            <a:graphicFrameLocks noChangeAspect="1"/>
          </p:cNvGraphicFramePr>
          <p:nvPr/>
        </p:nvGraphicFramePr>
        <p:xfrm>
          <a:off x="2292350" y="2209800"/>
          <a:ext cx="6116638" cy="1079500"/>
        </p:xfrm>
        <a:graphic>
          <a:graphicData uri="http://schemas.openxmlformats.org/presentationml/2006/ole">
            <p:oleObj spid="_x0000_s71683" name="Equation" r:id="rId3" imgW="2450880" imgH="482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l-NL" sz="3200" b="1" dirty="0" smtClean="0"/>
              <a:t>Parameter study</a:t>
            </a:r>
            <a:br>
              <a:rPr lang="nl-NL" sz="3200" b="1" dirty="0" smtClean="0"/>
            </a:br>
            <a:r>
              <a:rPr lang="nl-NL" sz="3200" dirty="0" smtClean="0"/>
              <a:t>time step size </a:t>
            </a:r>
            <a:r>
              <a:rPr lang="el-GR" sz="3200" i="1" dirty="0" smtClean="0"/>
              <a:t>Δ</a:t>
            </a:r>
            <a:r>
              <a:rPr lang="nl-NL" sz="3200" i="1" dirty="0" smtClean="0"/>
              <a:t>t</a:t>
            </a:r>
            <a:endParaRPr lang="nl-NL" sz="3200" b="1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63106" y="1600199"/>
            <a:ext cx="7380894" cy="5257801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normAutofit/>
          </a:bodyPr>
          <a:lstStyle/>
          <a:p>
            <a:pPr>
              <a:buNone/>
            </a:pPr>
            <a:r>
              <a:rPr lang="nl-NL" sz="2200" dirty="0" smtClean="0"/>
              <a:t>Adaptive time step for Perona-Malik methods</a:t>
            </a:r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r>
              <a:rPr lang="nl-NL" sz="2200" dirty="0" smtClean="0"/>
              <a:t>with </a:t>
            </a:r>
            <a:r>
              <a:rPr lang="el-GR" sz="2200" i="1" dirty="0" smtClean="0"/>
              <a:t>α</a:t>
            </a:r>
            <a:r>
              <a:rPr lang="nl-NL" sz="2200" i="1" dirty="0" smtClean="0"/>
              <a:t>=4, a=1 </a:t>
            </a:r>
            <a:r>
              <a:rPr lang="nl-NL" sz="2200" dirty="0" smtClean="0"/>
              <a:t>and </a:t>
            </a:r>
            <a:r>
              <a:rPr lang="nl-NL" sz="2200" i="1" dirty="0" smtClean="0"/>
              <a:t>b=1</a:t>
            </a:r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1500" i="1" dirty="0" smtClean="0"/>
          </a:p>
          <a:p>
            <a:pPr>
              <a:buNone/>
            </a:pPr>
            <a:r>
              <a:rPr lang="nl-NL" sz="2200" dirty="0" smtClean="0"/>
              <a:t>Initial iterations: </a:t>
            </a:r>
            <a:r>
              <a:rPr lang="el-GR" sz="2200" i="1" dirty="0" smtClean="0"/>
              <a:t>Δ</a:t>
            </a:r>
            <a:r>
              <a:rPr lang="nl-NL" sz="2200" i="1" dirty="0" smtClean="0"/>
              <a:t>t ~ 0.25</a:t>
            </a:r>
          </a:p>
          <a:p>
            <a:pPr>
              <a:buNone/>
            </a:pPr>
            <a:r>
              <a:rPr lang="nl-NL" sz="2200" dirty="0" smtClean="0"/>
              <a:t>Later iterations: </a:t>
            </a:r>
            <a:r>
              <a:rPr lang="el-GR" sz="2200" i="1" dirty="0" smtClean="0"/>
              <a:t>Δ</a:t>
            </a:r>
            <a:r>
              <a:rPr lang="nl-NL" sz="2200" i="1" dirty="0" smtClean="0"/>
              <a:t>t ~ 0</a:t>
            </a:r>
            <a:endParaRPr lang="nl-NL" sz="2200" dirty="0" smtClean="0"/>
          </a:p>
          <a:p>
            <a:pPr>
              <a:buNone/>
            </a:pPr>
            <a:r>
              <a:rPr lang="nl-NL" sz="2200" dirty="0" smtClean="0"/>
              <a:t>So: a </a:t>
            </a:r>
            <a:r>
              <a:rPr lang="nl-NL" sz="2200" dirty="0" smtClean="0">
                <a:solidFill>
                  <a:srgbClr val="00A6D6"/>
                </a:solidFill>
              </a:rPr>
              <a:t>decreasing </a:t>
            </a:r>
            <a:r>
              <a:rPr lang="nl-NL" sz="2200" dirty="0" smtClean="0"/>
              <a:t>function</a:t>
            </a:r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/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2139950" y="2235410"/>
          <a:ext cx="6372225" cy="993775"/>
        </p:xfrm>
        <a:graphic>
          <a:graphicData uri="http://schemas.openxmlformats.org/presentationml/2006/ole">
            <p:oleObj spid="_x0000_s70658" name="Equation" r:id="rId3" imgW="2552400" imgH="4442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l-NL" sz="3200" b="1" dirty="0" smtClean="0"/>
              <a:t>Results: parameters</a:t>
            </a:r>
            <a:br>
              <a:rPr lang="nl-NL" sz="3200" b="1" dirty="0" smtClean="0"/>
            </a:br>
            <a:r>
              <a:rPr lang="nl-NL" sz="3200" dirty="0" smtClean="0"/>
              <a:t>time step size </a:t>
            </a:r>
            <a:r>
              <a:rPr lang="el-GR" sz="3200" i="1" dirty="0" smtClean="0"/>
              <a:t>Δ</a:t>
            </a:r>
            <a:r>
              <a:rPr lang="nl-NL" sz="3200" i="1" dirty="0" smtClean="0"/>
              <a:t>t</a:t>
            </a:r>
            <a:endParaRPr lang="nl-NL" sz="3200" b="1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63106" y="1600199"/>
            <a:ext cx="7380894" cy="5257801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normAutofit/>
          </a:bodyPr>
          <a:lstStyle/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1500" dirty="0" smtClean="0"/>
          </a:p>
          <a:p>
            <a:pPr>
              <a:buNone/>
            </a:pPr>
            <a:endParaRPr lang="nl-NL" sz="1500" dirty="0" smtClean="0"/>
          </a:p>
          <a:p>
            <a:pPr>
              <a:buNone/>
            </a:pPr>
            <a:r>
              <a:rPr lang="nl-NL" sz="2200" dirty="0" smtClean="0"/>
              <a:t>Behaviour of</a:t>
            </a:r>
          </a:p>
          <a:p>
            <a:pPr>
              <a:buNone/>
            </a:pPr>
            <a:r>
              <a:rPr lang="nl-NL" sz="2200" dirty="0" smtClean="0">
                <a:solidFill>
                  <a:schemeClr val="tx2">
                    <a:lumMod val="75000"/>
                  </a:schemeClr>
                </a:solidFill>
              </a:rPr>
              <a:t>Blue: </a:t>
            </a:r>
            <a:r>
              <a:rPr lang="nl-NL" sz="2200" dirty="0" smtClean="0"/>
              <a:t>optimal </a:t>
            </a:r>
            <a:r>
              <a:rPr lang="el-GR" sz="2200" i="1" dirty="0" smtClean="0"/>
              <a:t>Δ</a:t>
            </a:r>
            <a:r>
              <a:rPr lang="nl-NL" sz="2200" i="1" dirty="0" smtClean="0"/>
              <a:t>t</a:t>
            </a:r>
            <a:endParaRPr lang="nl-NL" sz="2200" dirty="0" smtClean="0"/>
          </a:p>
          <a:p>
            <a:pPr>
              <a:buNone/>
            </a:pPr>
            <a:r>
              <a:rPr lang="nl-NL" sz="2200" dirty="0" smtClean="0">
                <a:solidFill>
                  <a:srgbClr val="FF0000"/>
                </a:solidFill>
              </a:rPr>
              <a:t>Red: </a:t>
            </a:r>
            <a:r>
              <a:rPr lang="nl-NL" sz="2200" dirty="0" smtClean="0"/>
              <a:t>original method</a:t>
            </a:r>
          </a:p>
          <a:p>
            <a:pPr>
              <a:buNone/>
            </a:pPr>
            <a:r>
              <a:rPr lang="nl-NL" sz="2200" dirty="0" smtClean="0">
                <a:solidFill>
                  <a:srgbClr val="00B050"/>
                </a:solidFill>
              </a:rPr>
              <a:t>Green: </a:t>
            </a:r>
            <a:r>
              <a:rPr lang="nl-NL" sz="2200" dirty="0" smtClean="0"/>
              <a:t>modified method</a:t>
            </a:r>
            <a:endParaRPr lang="nl-NL" sz="2200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/>
          </a:p>
        </p:txBody>
      </p:sp>
      <p:pic>
        <p:nvPicPr>
          <p:cNvPr id="7" name="Afbeelding 6" descr="dtmethod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8753" y="2222390"/>
            <a:ext cx="3364336" cy="3260963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5842287" y="5401465"/>
            <a:ext cx="31303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nl-NL" dirty="0" smtClean="0">
                <a:solidFill>
                  <a:schemeClr val="tx2"/>
                </a:solidFill>
              </a:rPr>
              <a:t>Figure 8: </a:t>
            </a:r>
          </a:p>
          <a:p>
            <a:pPr>
              <a:buNone/>
            </a:pPr>
            <a:r>
              <a:rPr lang="nl-NL" dirty="0" smtClean="0"/>
              <a:t>behaviour of various time steps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l-NL" sz="3200" b="1" dirty="0" smtClean="0"/>
              <a:t>Results: parameters</a:t>
            </a:r>
            <a:br>
              <a:rPr lang="nl-NL" sz="3200" b="1" dirty="0" smtClean="0"/>
            </a:br>
            <a:r>
              <a:rPr lang="nl-NL" sz="3200" dirty="0" smtClean="0"/>
              <a:t>time step size </a:t>
            </a:r>
            <a:r>
              <a:rPr lang="el-GR" sz="3200" i="1" dirty="0" smtClean="0"/>
              <a:t>Δ</a:t>
            </a:r>
            <a:r>
              <a:rPr lang="nl-NL" sz="3200" i="1" dirty="0" smtClean="0"/>
              <a:t>t</a:t>
            </a:r>
            <a:endParaRPr lang="nl-NL" sz="3200" b="1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63106" y="1600199"/>
            <a:ext cx="7380894" cy="5257801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normAutofit/>
          </a:bodyPr>
          <a:lstStyle/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/>
          </a:p>
        </p:txBody>
      </p:sp>
      <p:pic>
        <p:nvPicPr>
          <p:cNvPr id="5" name="Afbeelding 4" descr="dtmethod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8753" y="2222390"/>
            <a:ext cx="3364336" cy="3260963"/>
          </a:xfrm>
          <a:prstGeom prst="rect">
            <a:avLst/>
          </a:prstGeom>
        </p:spPr>
      </p:pic>
      <p:pic>
        <p:nvPicPr>
          <p:cNvPr id="7" name="Afbeelding 6" descr="dt_SL_K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69" y="1514705"/>
            <a:ext cx="5307619" cy="2005101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5842287" y="5401465"/>
            <a:ext cx="31303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nl-NL" dirty="0" smtClean="0">
                <a:solidFill>
                  <a:schemeClr val="tx2"/>
                </a:solidFill>
              </a:rPr>
              <a:t>Figure 8: </a:t>
            </a:r>
          </a:p>
          <a:p>
            <a:pPr>
              <a:buNone/>
            </a:pPr>
            <a:r>
              <a:rPr lang="nl-NL" dirty="0" smtClean="0"/>
              <a:t>behaviour of various time steps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623608" y="3437918"/>
            <a:ext cx="278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00A6D6"/>
                </a:solidFill>
              </a:rPr>
              <a:t>Figure 9</a:t>
            </a:r>
            <a:r>
              <a:rPr lang="nl-NL" dirty="0" smtClean="0"/>
              <a:t>: results for </a:t>
            </a:r>
            <a:r>
              <a:rPr lang="nl-NL" i="1" dirty="0" smtClean="0"/>
              <a:t>K=0.05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l-NL" sz="3200" b="1" dirty="0" smtClean="0"/>
              <a:t>Results: parameters</a:t>
            </a:r>
            <a:br>
              <a:rPr lang="nl-NL" sz="3200" b="1" dirty="0" smtClean="0"/>
            </a:br>
            <a:r>
              <a:rPr lang="nl-NL" sz="3200" dirty="0" smtClean="0"/>
              <a:t>time step size </a:t>
            </a:r>
            <a:r>
              <a:rPr lang="el-GR" sz="3200" i="1" dirty="0" smtClean="0"/>
              <a:t>Δ</a:t>
            </a:r>
            <a:r>
              <a:rPr lang="nl-NL" sz="3200" i="1" dirty="0" smtClean="0"/>
              <a:t>t</a:t>
            </a:r>
            <a:endParaRPr lang="nl-NL" sz="3200" b="1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63106" y="1600199"/>
            <a:ext cx="7380894" cy="5257801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normAutofit/>
          </a:bodyPr>
          <a:lstStyle/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/>
          </a:p>
        </p:txBody>
      </p:sp>
      <p:pic>
        <p:nvPicPr>
          <p:cNvPr id="5" name="Afbeelding 4" descr="dtmethod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8753" y="2222390"/>
            <a:ext cx="3364336" cy="3260963"/>
          </a:xfrm>
          <a:prstGeom prst="rect">
            <a:avLst/>
          </a:prstGeom>
        </p:spPr>
      </p:pic>
      <p:pic>
        <p:nvPicPr>
          <p:cNvPr id="7" name="Afbeelding 6" descr="dt_SL_K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69" y="1514705"/>
            <a:ext cx="5307619" cy="2005101"/>
          </a:xfrm>
          <a:prstGeom prst="rect">
            <a:avLst/>
          </a:prstGeom>
        </p:spPr>
      </p:pic>
      <p:pic>
        <p:nvPicPr>
          <p:cNvPr id="6" name="Afbeelding 5" descr="dt_SL_K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004" y="3894995"/>
            <a:ext cx="5307619" cy="2005100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5842287" y="5401465"/>
            <a:ext cx="31303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nl-NL" dirty="0" smtClean="0">
                <a:solidFill>
                  <a:schemeClr val="tx2"/>
                </a:solidFill>
              </a:rPr>
              <a:t>Figure 8: </a:t>
            </a:r>
          </a:p>
          <a:p>
            <a:pPr>
              <a:buNone/>
            </a:pPr>
            <a:r>
              <a:rPr lang="nl-NL" dirty="0" smtClean="0"/>
              <a:t>behaviour of various time steps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623608" y="3437918"/>
            <a:ext cx="278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00A6D6"/>
                </a:solidFill>
              </a:rPr>
              <a:t>Figure 9</a:t>
            </a:r>
            <a:r>
              <a:rPr lang="nl-NL" dirty="0" smtClean="0"/>
              <a:t>: results for </a:t>
            </a:r>
            <a:r>
              <a:rPr lang="nl-NL" i="1" dirty="0" smtClean="0"/>
              <a:t>K=0.05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1623608" y="5863130"/>
            <a:ext cx="278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00A6D6"/>
                </a:solidFill>
              </a:rPr>
              <a:t>Figure 10</a:t>
            </a:r>
            <a:r>
              <a:rPr lang="nl-NL" dirty="0" smtClean="0"/>
              <a:t>: results for </a:t>
            </a:r>
            <a:r>
              <a:rPr lang="nl-NL" i="1" dirty="0" smtClean="0"/>
              <a:t>K=0.5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l-NL" sz="3200" b="1" dirty="0" smtClean="0"/>
              <a:t>Parameter study</a:t>
            </a:r>
            <a:br>
              <a:rPr lang="nl-NL" sz="3200" b="1" dirty="0" smtClean="0"/>
            </a:br>
            <a:r>
              <a:rPr lang="nl-NL" sz="3200" dirty="0" smtClean="0"/>
              <a:t>time step size </a:t>
            </a:r>
            <a:r>
              <a:rPr lang="el-GR" sz="3200" i="1" dirty="0" smtClean="0"/>
              <a:t>Δ</a:t>
            </a:r>
            <a:r>
              <a:rPr lang="nl-NL" sz="3200" i="1" dirty="0" smtClean="0"/>
              <a:t>t</a:t>
            </a:r>
            <a:endParaRPr lang="nl-NL" sz="3200" b="1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63106" y="1600199"/>
            <a:ext cx="7380894" cy="5257801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normAutofit/>
          </a:bodyPr>
          <a:lstStyle/>
          <a:p>
            <a:pPr>
              <a:buNone/>
            </a:pPr>
            <a:r>
              <a:rPr lang="nl-NL" sz="2200" dirty="0" smtClean="0"/>
              <a:t>Adaptive time step for well-posed and ill-posed method</a:t>
            </a:r>
          </a:p>
          <a:p>
            <a:pPr>
              <a:buNone/>
            </a:pPr>
            <a:endParaRPr lang="nl-NL" sz="12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nl-NL" sz="2200" dirty="0" smtClean="0">
                <a:solidFill>
                  <a:srgbClr val="00B050"/>
                </a:solidFill>
              </a:rPr>
              <a:t>                                   </a:t>
            </a:r>
            <a:r>
              <a:rPr lang="nl-NL" sz="2200" dirty="0" smtClean="0"/>
              <a:t>if</a:t>
            </a:r>
          </a:p>
          <a:p>
            <a:pPr>
              <a:buNone/>
            </a:pPr>
            <a:endParaRPr lang="nl-NL" sz="800" dirty="0" smtClean="0"/>
          </a:p>
          <a:p>
            <a:pPr>
              <a:buNone/>
            </a:pPr>
            <a:r>
              <a:rPr lang="nl-NL" sz="2200" dirty="0" smtClean="0"/>
              <a:t>with 0&lt;</a:t>
            </a:r>
            <a:r>
              <a:rPr lang="nl-NL" sz="2200" i="1" dirty="0" smtClean="0"/>
              <a:t>q</a:t>
            </a:r>
            <a:r>
              <a:rPr lang="nl-NL" sz="2200" dirty="0" smtClean="0"/>
              <a:t>&lt;1</a:t>
            </a:r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/>
          </a:p>
        </p:txBody>
      </p:sp>
      <p:graphicFrame>
        <p:nvGraphicFramePr>
          <p:cNvPr id="76804" name="Object 2"/>
          <p:cNvGraphicFramePr>
            <a:graphicFrameLocks noChangeAspect="1"/>
          </p:cNvGraphicFramePr>
          <p:nvPr/>
        </p:nvGraphicFramePr>
        <p:xfrm>
          <a:off x="2028825" y="2101850"/>
          <a:ext cx="2060575" cy="574675"/>
        </p:xfrm>
        <a:graphic>
          <a:graphicData uri="http://schemas.openxmlformats.org/presentationml/2006/ole">
            <p:oleObj spid="_x0000_s76804" name="Equation" r:id="rId3" imgW="825480" imgH="215640" progId="Equation.DSMT4">
              <p:embed/>
            </p:oleObj>
          </a:graphicData>
        </a:graphic>
      </p:graphicFrame>
      <p:graphicFrame>
        <p:nvGraphicFramePr>
          <p:cNvPr id="76805" name="Object 5"/>
          <p:cNvGraphicFramePr>
            <a:graphicFrameLocks noChangeAspect="1"/>
          </p:cNvGraphicFramePr>
          <p:nvPr/>
        </p:nvGraphicFramePr>
        <p:xfrm>
          <a:off x="4813300" y="2024063"/>
          <a:ext cx="3613150" cy="879475"/>
        </p:xfrm>
        <a:graphic>
          <a:graphicData uri="http://schemas.openxmlformats.org/presentationml/2006/ole">
            <p:oleObj spid="_x0000_s76805" name="Equation" r:id="rId4" imgW="1447560" imgH="3301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l-NL" sz="3200" b="1" dirty="0" smtClean="0"/>
              <a:t>Parameter study</a:t>
            </a:r>
            <a:br>
              <a:rPr lang="nl-NL" sz="3200" b="1" dirty="0" smtClean="0"/>
            </a:br>
            <a:r>
              <a:rPr lang="nl-NL" sz="3200" dirty="0" smtClean="0"/>
              <a:t>time step size </a:t>
            </a:r>
            <a:r>
              <a:rPr lang="el-GR" sz="3200" i="1" dirty="0" smtClean="0"/>
              <a:t>Δ</a:t>
            </a:r>
            <a:r>
              <a:rPr lang="nl-NL" sz="3200" i="1" dirty="0" smtClean="0"/>
              <a:t>t</a:t>
            </a:r>
            <a:endParaRPr lang="nl-NL" sz="3200" b="1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63106" y="1600199"/>
            <a:ext cx="7380894" cy="5257801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normAutofit/>
          </a:bodyPr>
          <a:lstStyle/>
          <a:p>
            <a:pPr>
              <a:buNone/>
            </a:pPr>
            <a:r>
              <a:rPr lang="nl-NL" sz="2200" dirty="0" smtClean="0"/>
              <a:t>Adaptive time step for well-posed and ill-posed method</a:t>
            </a:r>
          </a:p>
          <a:p>
            <a:pPr>
              <a:buNone/>
            </a:pPr>
            <a:endParaRPr lang="nl-NL" sz="12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nl-NL" sz="2200" dirty="0" smtClean="0">
                <a:solidFill>
                  <a:srgbClr val="00B050"/>
                </a:solidFill>
              </a:rPr>
              <a:t>                                   </a:t>
            </a:r>
            <a:r>
              <a:rPr lang="nl-NL" sz="2200" dirty="0" smtClean="0"/>
              <a:t>if</a:t>
            </a:r>
          </a:p>
          <a:p>
            <a:pPr>
              <a:buNone/>
            </a:pPr>
            <a:endParaRPr lang="nl-NL" sz="800" dirty="0" smtClean="0"/>
          </a:p>
          <a:p>
            <a:pPr>
              <a:buNone/>
            </a:pPr>
            <a:r>
              <a:rPr lang="nl-NL" sz="2200" dirty="0" smtClean="0"/>
              <a:t>with 0&lt;</a:t>
            </a:r>
            <a:r>
              <a:rPr lang="nl-NL" sz="2200" i="1" dirty="0" smtClean="0"/>
              <a:t>q</a:t>
            </a:r>
            <a:r>
              <a:rPr lang="nl-NL" sz="2200" dirty="0" smtClean="0"/>
              <a:t>&lt;1</a:t>
            </a:r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r>
              <a:rPr lang="nl-NL" sz="2200" dirty="0" smtClean="0"/>
              <a:t>Method is based on constant total pixel value (</a:t>
            </a:r>
            <a:r>
              <a:rPr lang="nl-NL" sz="2200" i="1" dirty="0" smtClean="0"/>
              <a:t>TPV</a:t>
            </a:r>
            <a:r>
              <a:rPr lang="nl-NL" sz="2200" dirty="0" smtClean="0"/>
              <a:t>),</a:t>
            </a:r>
          </a:p>
          <a:p>
            <a:pPr>
              <a:buNone/>
            </a:pPr>
            <a:r>
              <a:rPr lang="nl-NL" sz="2200" dirty="0" smtClean="0"/>
              <a:t>if </a:t>
            </a:r>
            <a:r>
              <a:rPr lang="nl-NL" sz="2200" i="1" dirty="0" smtClean="0"/>
              <a:t>TPV</a:t>
            </a:r>
            <a:r>
              <a:rPr lang="nl-NL" sz="2200" dirty="0" smtClean="0"/>
              <a:t> starts to increase the time step is reduced</a:t>
            </a:r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/>
          </a:p>
        </p:txBody>
      </p:sp>
      <p:graphicFrame>
        <p:nvGraphicFramePr>
          <p:cNvPr id="76804" name="Object 2"/>
          <p:cNvGraphicFramePr>
            <a:graphicFrameLocks noChangeAspect="1"/>
          </p:cNvGraphicFramePr>
          <p:nvPr/>
        </p:nvGraphicFramePr>
        <p:xfrm>
          <a:off x="2028825" y="2101850"/>
          <a:ext cx="2060575" cy="574675"/>
        </p:xfrm>
        <a:graphic>
          <a:graphicData uri="http://schemas.openxmlformats.org/presentationml/2006/ole">
            <p:oleObj spid="_x0000_s111618" name="Equation" r:id="rId3" imgW="825480" imgH="215640" progId="Equation.DSMT4">
              <p:embed/>
            </p:oleObj>
          </a:graphicData>
        </a:graphic>
      </p:graphicFrame>
      <p:graphicFrame>
        <p:nvGraphicFramePr>
          <p:cNvPr id="76805" name="Object 5"/>
          <p:cNvGraphicFramePr>
            <a:graphicFrameLocks noChangeAspect="1"/>
          </p:cNvGraphicFramePr>
          <p:nvPr/>
        </p:nvGraphicFramePr>
        <p:xfrm>
          <a:off x="4813300" y="2024063"/>
          <a:ext cx="3613150" cy="879475"/>
        </p:xfrm>
        <a:graphic>
          <a:graphicData uri="http://schemas.openxmlformats.org/presentationml/2006/ole">
            <p:oleObj spid="_x0000_s111619" name="Equation" r:id="rId4" imgW="1447560" imgH="3301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l-NL" sz="3200" b="1" dirty="0" smtClean="0"/>
              <a:t>Results: parameters</a:t>
            </a:r>
            <a:br>
              <a:rPr lang="nl-NL" sz="3200" b="1" dirty="0" smtClean="0"/>
            </a:br>
            <a:r>
              <a:rPr lang="nl-NL" sz="3200" dirty="0" smtClean="0"/>
              <a:t>time step size </a:t>
            </a:r>
            <a:r>
              <a:rPr lang="el-GR" sz="3200" i="1" dirty="0" smtClean="0"/>
              <a:t>Δ</a:t>
            </a:r>
            <a:r>
              <a:rPr lang="nl-NL" sz="3200" i="1" dirty="0" smtClean="0"/>
              <a:t>t</a:t>
            </a:r>
            <a:endParaRPr lang="nl-NL" sz="3200" b="1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63106" y="1600199"/>
            <a:ext cx="7380894" cy="5257801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normAutofit/>
          </a:bodyPr>
          <a:lstStyle/>
          <a:p>
            <a:pPr>
              <a:buNone/>
            </a:pPr>
            <a:r>
              <a:rPr lang="nl-NL" sz="2200" dirty="0" smtClean="0"/>
              <a:t>Adaptive time step for well-posed and ill-posed method</a:t>
            </a:r>
          </a:p>
          <a:p>
            <a:pPr>
              <a:buNone/>
            </a:pPr>
            <a:endParaRPr lang="nl-NL" sz="12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nl-NL" sz="2200" dirty="0" smtClean="0">
                <a:solidFill>
                  <a:srgbClr val="00B050"/>
                </a:solidFill>
              </a:rPr>
              <a:t>                                   </a:t>
            </a:r>
            <a:r>
              <a:rPr lang="nl-NL" sz="2200" dirty="0" smtClean="0"/>
              <a:t>if</a:t>
            </a:r>
          </a:p>
          <a:p>
            <a:pPr>
              <a:buNone/>
            </a:pPr>
            <a:endParaRPr lang="nl-NL" sz="800" dirty="0" smtClean="0"/>
          </a:p>
          <a:p>
            <a:pPr>
              <a:buNone/>
            </a:pPr>
            <a:r>
              <a:rPr lang="nl-NL" sz="2200" dirty="0" smtClean="0"/>
              <a:t>with 0&lt;</a:t>
            </a:r>
            <a:r>
              <a:rPr lang="nl-NL" sz="2200" i="1" dirty="0" smtClean="0"/>
              <a:t>q</a:t>
            </a:r>
            <a:r>
              <a:rPr lang="nl-NL" sz="2200" dirty="0" smtClean="0"/>
              <a:t>&lt;1</a:t>
            </a:r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/>
          </a:p>
        </p:txBody>
      </p:sp>
      <p:pic>
        <p:nvPicPr>
          <p:cNvPr id="8" name="Afbeelding 7" descr="IPWP4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027" y="3191773"/>
            <a:ext cx="7060750" cy="3666227"/>
          </a:xfrm>
          <a:prstGeom prst="rect">
            <a:avLst/>
          </a:prstGeom>
        </p:spPr>
      </p:pic>
      <p:graphicFrame>
        <p:nvGraphicFramePr>
          <p:cNvPr id="79878" name="Object 2"/>
          <p:cNvGraphicFramePr>
            <a:graphicFrameLocks noChangeAspect="1"/>
          </p:cNvGraphicFramePr>
          <p:nvPr/>
        </p:nvGraphicFramePr>
        <p:xfrm>
          <a:off x="2028825" y="2101850"/>
          <a:ext cx="2060575" cy="574675"/>
        </p:xfrm>
        <a:graphic>
          <a:graphicData uri="http://schemas.openxmlformats.org/presentationml/2006/ole">
            <p:oleObj spid="_x0000_s79878" name="Equation" r:id="rId4" imgW="825480" imgH="215640" progId="Equation.DSMT4">
              <p:embed/>
            </p:oleObj>
          </a:graphicData>
        </a:graphic>
      </p:graphicFrame>
      <p:graphicFrame>
        <p:nvGraphicFramePr>
          <p:cNvPr id="79879" name="Object 7"/>
          <p:cNvGraphicFramePr>
            <a:graphicFrameLocks noChangeAspect="1"/>
          </p:cNvGraphicFramePr>
          <p:nvPr/>
        </p:nvGraphicFramePr>
        <p:xfrm>
          <a:off x="4813300" y="2024063"/>
          <a:ext cx="3613150" cy="879475"/>
        </p:xfrm>
        <a:graphic>
          <a:graphicData uri="http://schemas.openxmlformats.org/presentationml/2006/ole">
            <p:oleObj spid="_x0000_s79879" name="Equation" r:id="rId5" imgW="1447560" imgH="330120" progId="Equation.DSMT4">
              <p:embed/>
            </p:oleObj>
          </a:graphicData>
        </a:graphic>
      </p:graphicFrame>
      <p:sp>
        <p:nvSpPr>
          <p:cNvPr id="9" name="Rechthoek 8"/>
          <p:cNvSpPr/>
          <p:nvPr/>
        </p:nvSpPr>
        <p:spPr>
          <a:xfrm>
            <a:off x="132369" y="3478381"/>
            <a:ext cx="143949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nl-NL" dirty="0" smtClean="0">
                <a:solidFill>
                  <a:schemeClr val="bg1"/>
                </a:solidFill>
              </a:rPr>
              <a:t>Figure 11:</a:t>
            </a:r>
          </a:p>
          <a:p>
            <a:pPr algn="r">
              <a:buNone/>
            </a:pPr>
            <a:r>
              <a:rPr lang="nl-NL" dirty="0" smtClean="0"/>
              <a:t>results for</a:t>
            </a:r>
          </a:p>
          <a:p>
            <a:pPr algn="r">
              <a:buNone/>
            </a:pPr>
            <a:r>
              <a:rPr lang="nl-NL" dirty="0" smtClean="0"/>
              <a:t>adaptive</a:t>
            </a:r>
          </a:p>
          <a:p>
            <a:pPr algn="r">
              <a:buNone/>
            </a:pPr>
            <a:r>
              <a:rPr lang="nl-NL" dirty="0" smtClean="0"/>
              <a:t>time step for</a:t>
            </a:r>
          </a:p>
          <a:p>
            <a:pPr algn="r">
              <a:buNone/>
            </a:pPr>
            <a:r>
              <a:rPr lang="nl-NL" dirty="0" smtClean="0"/>
              <a:t>various </a:t>
            </a:r>
            <a:r>
              <a:rPr lang="nl-NL" i="1" dirty="0" smtClean="0"/>
              <a:t>q</a:t>
            </a: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l-NL" sz="3200" b="1" dirty="0" smtClean="0"/>
              <a:t>Parameter study</a:t>
            </a:r>
            <a:br>
              <a:rPr lang="nl-NL" sz="3200" b="1" dirty="0" smtClean="0"/>
            </a:br>
            <a:r>
              <a:rPr lang="nl-NL" sz="3200" dirty="0" smtClean="0"/>
              <a:t>stopping time </a:t>
            </a:r>
            <a:r>
              <a:rPr lang="nl-NL" sz="3200" i="1" dirty="0" smtClean="0"/>
              <a:t>S</a:t>
            </a:r>
            <a:endParaRPr lang="nl-NL" sz="3200" b="1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63106" y="1600199"/>
            <a:ext cx="7380894" cy="5257801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normAutofit/>
          </a:bodyPr>
          <a:lstStyle/>
          <a:p>
            <a:pPr>
              <a:buNone/>
            </a:pPr>
            <a:r>
              <a:rPr lang="nl-NL" sz="2200" dirty="0" smtClean="0"/>
              <a:t>Optimal stopping time: number of time steps at which the</a:t>
            </a:r>
          </a:p>
          <a:p>
            <a:pPr>
              <a:buNone/>
            </a:pPr>
            <a:r>
              <a:rPr lang="nl-NL" sz="2200" dirty="0" smtClean="0"/>
              <a:t>image is at its best and the diffusion should stop</a:t>
            </a:r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l-NL" sz="3200" b="1" dirty="0" smtClean="0"/>
              <a:t>Introduction</a:t>
            </a:r>
            <a:endParaRPr lang="nl-NL" sz="32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nl-NL" sz="2200" dirty="0" smtClean="0"/>
              <a:t>LUMC/TUD MRI project:</a:t>
            </a:r>
          </a:p>
          <a:p>
            <a:pPr>
              <a:buNone/>
            </a:pPr>
            <a:r>
              <a:rPr lang="nl-NL" sz="2200" dirty="0" smtClean="0"/>
              <a:t>MRI scanner for developing countries</a:t>
            </a:r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r>
              <a:rPr lang="nl-NL" sz="2200" dirty="0" smtClean="0"/>
              <a:t>Advantages:</a:t>
            </a:r>
          </a:p>
          <a:p>
            <a:pPr>
              <a:buFontTx/>
              <a:buChar char="-"/>
            </a:pPr>
            <a:r>
              <a:rPr lang="nl-NL" sz="2200" dirty="0" smtClean="0"/>
              <a:t>affordable</a:t>
            </a:r>
          </a:p>
          <a:p>
            <a:pPr>
              <a:buFontTx/>
              <a:buChar char="-"/>
            </a:pPr>
            <a:r>
              <a:rPr lang="nl-NL" sz="2200" dirty="0" smtClean="0"/>
              <a:t>transportable</a:t>
            </a:r>
          </a:p>
          <a:p>
            <a:endParaRPr lang="nl-NL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l-NL" sz="3200" b="1" dirty="0" smtClean="0"/>
              <a:t>Parameter study</a:t>
            </a:r>
            <a:br>
              <a:rPr lang="nl-NL" sz="3200" b="1" dirty="0" smtClean="0"/>
            </a:br>
            <a:r>
              <a:rPr lang="nl-NL" sz="3200" dirty="0" smtClean="0"/>
              <a:t>stopping time </a:t>
            </a:r>
            <a:r>
              <a:rPr lang="nl-NL" sz="3200" i="1" dirty="0" smtClean="0"/>
              <a:t>S</a:t>
            </a:r>
            <a:endParaRPr lang="nl-NL" sz="3200" b="1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63106" y="1600199"/>
            <a:ext cx="7380894" cy="5257801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normAutofit/>
          </a:bodyPr>
          <a:lstStyle/>
          <a:p>
            <a:pPr>
              <a:buNone/>
            </a:pPr>
            <a:r>
              <a:rPr lang="nl-NL" sz="2200" dirty="0" smtClean="0"/>
              <a:t>Optimal stopping time: number of time steps at which the</a:t>
            </a:r>
          </a:p>
          <a:p>
            <a:pPr>
              <a:buNone/>
            </a:pPr>
            <a:r>
              <a:rPr lang="nl-NL" sz="2200" dirty="0" smtClean="0"/>
              <a:t>image is at its best and the diffusion should stop</a:t>
            </a:r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r>
              <a:rPr lang="nl-NL" sz="2200" dirty="0" smtClean="0"/>
              <a:t>Correlation stopping time</a:t>
            </a:r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/>
          </a:p>
        </p:txBody>
      </p:sp>
      <p:graphicFrame>
        <p:nvGraphicFramePr>
          <p:cNvPr id="77828" name="Object 2"/>
          <p:cNvGraphicFramePr>
            <a:graphicFrameLocks noChangeAspect="1"/>
          </p:cNvGraphicFramePr>
          <p:nvPr/>
        </p:nvGraphicFramePr>
        <p:xfrm>
          <a:off x="3127375" y="3140536"/>
          <a:ext cx="4503738" cy="709612"/>
        </p:xfrm>
        <a:graphic>
          <a:graphicData uri="http://schemas.openxmlformats.org/presentationml/2006/ole">
            <p:oleObj spid="_x0000_s112642" name="Equation" r:id="rId3" imgW="1803240" imgH="266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l-NL" sz="3200" b="1" dirty="0" smtClean="0"/>
              <a:t>Parameter study</a:t>
            </a:r>
            <a:br>
              <a:rPr lang="nl-NL" sz="3200" b="1" dirty="0" smtClean="0"/>
            </a:br>
            <a:r>
              <a:rPr lang="nl-NL" sz="3200" dirty="0" smtClean="0"/>
              <a:t>stopping time </a:t>
            </a:r>
            <a:r>
              <a:rPr lang="nl-NL" sz="3200" i="1" dirty="0" smtClean="0"/>
              <a:t>S</a:t>
            </a:r>
            <a:endParaRPr lang="nl-NL" sz="3200" b="1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63106" y="1600199"/>
            <a:ext cx="7380894" cy="5257801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normAutofit/>
          </a:bodyPr>
          <a:lstStyle/>
          <a:p>
            <a:pPr>
              <a:buNone/>
            </a:pPr>
            <a:r>
              <a:rPr lang="nl-NL" sz="2200" dirty="0" smtClean="0"/>
              <a:t>Optimal stopping time: number of time steps at which the</a:t>
            </a:r>
          </a:p>
          <a:p>
            <a:pPr>
              <a:buNone/>
            </a:pPr>
            <a:r>
              <a:rPr lang="nl-NL" sz="2200" dirty="0" smtClean="0"/>
              <a:t>image is at its best and the diffusion should stop</a:t>
            </a:r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r>
              <a:rPr lang="nl-NL" sz="2200" dirty="0" smtClean="0"/>
              <a:t>Correlation stopping time</a:t>
            </a:r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r>
              <a:rPr lang="el-GR" sz="2200" i="1" dirty="0" smtClean="0"/>
              <a:t>λ</a:t>
            </a:r>
            <a:r>
              <a:rPr lang="nl-NL" sz="2200" dirty="0" smtClean="0"/>
              <a:t>-stopping time</a:t>
            </a:r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/>
          </a:p>
        </p:txBody>
      </p:sp>
      <p:graphicFrame>
        <p:nvGraphicFramePr>
          <p:cNvPr id="77828" name="Object 2"/>
          <p:cNvGraphicFramePr>
            <a:graphicFrameLocks noChangeAspect="1"/>
          </p:cNvGraphicFramePr>
          <p:nvPr/>
        </p:nvGraphicFramePr>
        <p:xfrm>
          <a:off x="3127375" y="3140536"/>
          <a:ext cx="4503738" cy="709612"/>
        </p:xfrm>
        <a:graphic>
          <a:graphicData uri="http://schemas.openxmlformats.org/presentationml/2006/ole">
            <p:oleObj spid="_x0000_s113666" name="Equation" r:id="rId3" imgW="1803240" imgH="266400" progId="Equation.DSMT4">
              <p:embed/>
            </p:oleObj>
          </a:graphicData>
        </a:graphic>
      </p:graphicFrame>
      <p:graphicFrame>
        <p:nvGraphicFramePr>
          <p:cNvPr id="77829" name="Object 3"/>
          <p:cNvGraphicFramePr>
            <a:graphicFrameLocks noChangeAspect="1"/>
          </p:cNvGraphicFramePr>
          <p:nvPr/>
        </p:nvGraphicFramePr>
        <p:xfrm>
          <a:off x="2990971" y="4699461"/>
          <a:ext cx="4849813" cy="744537"/>
        </p:xfrm>
        <a:graphic>
          <a:graphicData uri="http://schemas.openxmlformats.org/presentationml/2006/ole">
            <p:oleObj spid="_x0000_s113667" name="Equation" r:id="rId4" imgW="1942920" imgH="2793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l-NL" sz="3200" b="1" dirty="0" smtClean="0"/>
              <a:t>Parameter study</a:t>
            </a:r>
            <a:br>
              <a:rPr lang="nl-NL" sz="3200" b="1" dirty="0" smtClean="0"/>
            </a:br>
            <a:r>
              <a:rPr lang="nl-NL" sz="3200" dirty="0" smtClean="0"/>
              <a:t>stopping time </a:t>
            </a:r>
            <a:r>
              <a:rPr lang="nl-NL" sz="3200" i="1" dirty="0" smtClean="0"/>
              <a:t>S</a:t>
            </a:r>
            <a:endParaRPr lang="nl-NL" sz="3200" b="1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63106" y="1600199"/>
            <a:ext cx="7380894" cy="5257801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normAutofit/>
          </a:bodyPr>
          <a:lstStyle/>
          <a:p>
            <a:pPr>
              <a:buNone/>
            </a:pPr>
            <a:r>
              <a:rPr lang="nl-NL" sz="2200" dirty="0" smtClean="0"/>
              <a:t>Optimal stopping time: number of time steps at which the</a:t>
            </a:r>
          </a:p>
          <a:p>
            <a:pPr>
              <a:buNone/>
            </a:pPr>
            <a:r>
              <a:rPr lang="nl-NL" sz="2200" dirty="0" smtClean="0"/>
              <a:t>image is at its best and the diffusion should stop</a:t>
            </a:r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r>
              <a:rPr lang="nl-NL" sz="2200" dirty="0" smtClean="0"/>
              <a:t>Correlation stopping time</a:t>
            </a:r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r>
              <a:rPr lang="el-GR" sz="2200" i="1" dirty="0" smtClean="0"/>
              <a:t>λ</a:t>
            </a:r>
            <a:r>
              <a:rPr lang="nl-NL" sz="2200" dirty="0" smtClean="0"/>
              <a:t>-stopping time</a:t>
            </a:r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/>
          </a:p>
        </p:txBody>
      </p:sp>
      <p:graphicFrame>
        <p:nvGraphicFramePr>
          <p:cNvPr id="77828" name="Object 2"/>
          <p:cNvGraphicFramePr>
            <a:graphicFrameLocks noChangeAspect="1"/>
          </p:cNvGraphicFramePr>
          <p:nvPr/>
        </p:nvGraphicFramePr>
        <p:xfrm>
          <a:off x="3127375" y="3140536"/>
          <a:ext cx="4503738" cy="709612"/>
        </p:xfrm>
        <a:graphic>
          <a:graphicData uri="http://schemas.openxmlformats.org/presentationml/2006/ole">
            <p:oleObj spid="_x0000_s114690" name="Equation" r:id="rId3" imgW="1803240" imgH="266400" progId="Equation.DSMT4">
              <p:embed/>
            </p:oleObj>
          </a:graphicData>
        </a:graphic>
      </p:graphicFrame>
      <p:graphicFrame>
        <p:nvGraphicFramePr>
          <p:cNvPr id="77829" name="Object 3"/>
          <p:cNvGraphicFramePr>
            <a:graphicFrameLocks noChangeAspect="1"/>
          </p:cNvGraphicFramePr>
          <p:nvPr/>
        </p:nvGraphicFramePr>
        <p:xfrm>
          <a:off x="2986837" y="4699000"/>
          <a:ext cx="5135563" cy="744538"/>
        </p:xfrm>
        <a:graphic>
          <a:graphicData uri="http://schemas.openxmlformats.org/presentationml/2006/ole">
            <p:oleObj spid="_x0000_s114691" name="Equation" r:id="rId4" imgW="2057400" imgH="2793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l-NL" sz="3200" b="1" dirty="0" smtClean="0"/>
              <a:t>Results: parameters</a:t>
            </a:r>
            <a:br>
              <a:rPr lang="nl-NL" sz="3200" b="1" dirty="0" smtClean="0"/>
            </a:br>
            <a:r>
              <a:rPr lang="nl-NL" sz="3200" dirty="0" smtClean="0"/>
              <a:t>stopping time </a:t>
            </a:r>
            <a:r>
              <a:rPr lang="nl-NL" sz="3200" i="1" dirty="0" smtClean="0"/>
              <a:t>S</a:t>
            </a:r>
            <a:endParaRPr lang="nl-NL" sz="3200" b="1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63106" y="1600199"/>
            <a:ext cx="7380894" cy="5257801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normAutofit/>
          </a:bodyPr>
          <a:lstStyle/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/>
          </a:p>
        </p:txBody>
      </p:sp>
      <p:graphicFrame>
        <p:nvGraphicFramePr>
          <p:cNvPr id="6" name="Tabel 5"/>
          <p:cNvGraphicFramePr>
            <a:graphicFrameLocks noGrp="1"/>
          </p:cNvGraphicFramePr>
          <p:nvPr/>
        </p:nvGraphicFramePr>
        <p:xfrm>
          <a:off x="2576425" y="4119137"/>
          <a:ext cx="6096000" cy="18542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i="1" dirty="0" smtClean="0">
                          <a:latin typeface="Arial"/>
                          <a:cs typeface="Arial"/>
                        </a:rPr>
                        <a:t>Δ</a:t>
                      </a:r>
                      <a:r>
                        <a:rPr lang="nl-NL" i="1" dirty="0" smtClean="0">
                          <a:latin typeface="Arial"/>
                          <a:cs typeface="Arial"/>
                        </a:rPr>
                        <a:t>t</a:t>
                      </a:r>
                      <a:endParaRPr lang="nl-NL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</a:t>
                      </a:r>
                      <a:r>
                        <a:rPr lang="el-GR" baseline="-25000" dirty="0" smtClean="0">
                          <a:latin typeface="Arial"/>
                          <a:cs typeface="Arial"/>
                        </a:rPr>
                        <a:t>λ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</a:t>
                      </a:r>
                      <a:r>
                        <a:rPr lang="nl-NL" baseline="-25000" dirty="0" smtClean="0"/>
                        <a:t>corr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</a:t>
                      </a:r>
                      <a:r>
                        <a:rPr lang="nl-NL" baseline="-25000" dirty="0" smtClean="0"/>
                        <a:t>visual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0.01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70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0.05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6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8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15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0.1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7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0.2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el 7"/>
          <p:cNvGraphicFramePr>
            <a:graphicFrameLocks noGrp="1"/>
          </p:cNvGraphicFramePr>
          <p:nvPr/>
        </p:nvGraphicFramePr>
        <p:xfrm>
          <a:off x="2576425" y="1705133"/>
          <a:ext cx="6096000" cy="18542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i="1" dirty="0" smtClean="0">
                          <a:latin typeface="Arial"/>
                          <a:cs typeface="Arial"/>
                        </a:rPr>
                        <a:t>Δ</a:t>
                      </a:r>
                      <a:r>
                        <a:rPr lang="nl-NL" i="1" dirty="0" smtClean="0">
                          <a:latin typeface="Arial"/>
                          <a:cs typeface="Arial"/>
                        </a:rPr>
                        <a:t>t</a:t>
                      </a:r>
                      <a:endParaRPr lang="nl-NL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</a:t>
                      </a:r>
                      <a:r>
                        <a:rPr lang="el-GR" baseline="-25000" dirty="0" smtClean="0">
                          <a:latin typeface="Arial"/>
                          <a:cs typeface="Arial"/>
                        </a:rPr>
                        <a:t>λ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</a:t>
                      </a:r>
                      <a:r>
                        <a:rPr lang="nl-NL" baseline="-25000" dirty="0" smtClean="0"/>
                        <a:t>corr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</a:t>
                      </a:r>
                      <a:r>
                        <a:rPr lang="nl-NL" baseline="-25000" dirty="0" smtClean="0"/>
                        <a:t>visual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0.01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841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631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850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0.05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168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126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180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0.1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84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63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90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0.2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45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kstvak 8"/>
          <p:cNvSpPr txBox="1"/>
          <p:nvPr/>
        </p:nvSpPr>
        <p:spPr>
          <a:xfrm>
            <a:off x="4094863" y="5973337"/>
            <a:ext cx="3045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00A6D6"/>
                </a:solidFill>
              </a:rPr>
              <a:t>Table 4: </a:t>
            </a:r>
            <a:r>
              <a:rPr lang="nl-NL" dirty="0" smtClean="0"/>
              <a:t>results for Ella, K=0.05</a:t>
            </a:r>
            <a:endParaRPr lang="nl-NL" dirty="0">
              <a:solidFill>
                <a:srgbClr val="00A6D6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3602969" y="3559333"/>
            <a:ext cx="3931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00A6D6"/>
                </a:solidFill>
              </a:rPr>
              <a:t>Table 3: </a:t>
            </a:r>
            <a:r>
              <a:rPr lang="nl-NL" dirty="0" smtClean="0"/>
              <a:t>results for Shepp-Logan, K=0.05</a:t>
            </a:r>
            <a:endParaRPr lang="nl-NL" dirty="0">
              <a:solidFill>
                <a:srgbClr val="00A6D6"/>
              </a:solidFill>
            </a:endParaRPr>
          </a:p>
        </p:txBody>
      </p:sp>
      <p:pic>
        <p:nvPicPr>
          <p:cNvPr id="12" name="Afbeelding 11" descr="Ell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73" y="4189565"/>
            <a:ext cx="1752381" cy="1742857"/>
          </a:xfrm>
          <a:prstGeom prst="rect">
            <a:avLst/>
          </a:prstGeom>
        </p:spPr>
      </p:pic>
      <p:pic>
        <p:nvPicPr>
          <p:cNvPr id="13" name="Afbeelding 12" descr="Original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49" y="1774145"/>
            <a:ext cx="1752381" cy="1742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l-NL" sz="3200" b="1" dirty="0" smtClean="0"/>
              <a:t>Results: parameters</a:t>
            </a:r>
            <a:br>
              <a:rPr lang="nl-NL" sz="3200" b="1" dirty="0" smtClean="0"/>
            </a:br>
            <a:r>
              <a:rPr lang="nl-NL" sz="3200" dirty="0" smtClean="0"/>
              <a:t>stopping time </a:t>
            </a:r>
            <a:r>
              <a:rPr lang="nl-NL" sz="3200" i="1" dirty="0" smtClean="0"/>
              <a:t>S</a:t>
            </a:r>
            <a:endParaRPr lang="nl-NL" sz="3200" b="1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63106" y="1600199"/>
            <a:ext cx="7380894" cy="5257801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normAutofit/>
          </a:bodyPr>
          <a:lstStyle/>
          <a:p>
            <a:pPr>
              <a:buNone/>
            </a:pPr>
            <a:r>
              <a:rPr lang="nl-NL" sz="2200" dirty="0" smtClean="0"/>
              <a:t>Correlation stopping time</a:t>
            </a:r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r>
              <a:rPr lang="el-GR" sz="2200" i="1" dirty="0" smtClean="0"/>
              <a:t>λ</a:t>
            </a:r>
            <a:r>
              <a:rPr lang="nl-NL" sz="2200" dirty="0" smtClean="0"/>
              <a:t>-stopping time</a:t>
            </a:r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r>
              <a:rPr lang="nl-NL" sz="2200" dirty="0" smtClean="0">
                <a:solidFill>
                  <a:srgbClr val="00A6D6"/>
                </a:solidFill>
              </a:rPr>
              <a:t>New stopping time </a:t>
            </a:r>
            <a:r>
              <a:rPr lang="nl-NL" sz="2200" i="1" dirty="0" smtClean="0">
                <a:solidFill>
                  <a:srgbClr val="00A6D6"/>
                </a:solidFill>
              </a:rPr>
              <a:t>S</a:t>
            </a:r>
            <a:r>
              <a:rPr lang="nl-NL" sz="2200" i="1" baseline="-25000" dirty="0" smtClean="0">
                <a:solidFill>
                  <a:srgbClr val="00A6D6"/>
                </a:solidFill>
              </a:rPr>
              <a:t>new</a:t>
            </a:r>
          </a:p>
          <a:p>
            <a:pPr>
              <a:buNone/>
            </a:pPr>
            <a:endParaRPr lang="nl-NL" sz="2200" dirty="0" smtClean="0">
              <a:solidFill>
                <a:srgbClr val="00A6D6"/>
              </a:solidFill>
            </a:endParaRPr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/>
          </a:p>
        </p:txBody>
      </p:sp>
      <p:graphicFrame>
        <p:nvGraphicFramePr>
          <p:cNvPr id="77828" name="Object 2"/>
          <p:cNvGraphicFramePr>
            <a:graphicFrameLocks noChangeAspect="1"/>
          </p:cNvGraphicFramePr>
          <p:nvPr/>
        </p:nvGraphicFramePr>
        <p:xfrm>
          <a:off x="3127375" y="2001838"/>
          <a:ext cx="4503738" cy="709612"/>
        </p:xfrm>
        <a:graphic>
          <a:graphicData uri="http://schemas.openxmlformats.org/presentationml/2006/ole">
            <p:oleObj spid="_x0000_s87042" name="Equation" r:id="rId3" imgW="1803240" imgH="266400" progId="Equation.DSMT4">
              <p:embed/>
            </p:oleObj>
          </a:graphicData>
        </a:graphic>
      </p:graphicFrame>
      <p:graphicFrame>
        <p:nvGraphicFramePr>
          <p:cNvPr id="77829" name="Object 3"/>
          <p:cNvGraphicFramePr>
            <a:graphicFrameLocks noChangeAspect="1"/>
          </p:cNvGraphicFramePr>
          <p:nvPr/>
        </p:nvGraphicFramePr>
        <p:xfrm>
          <a:off x="2889250" y="3560763"/>
          <a:ext cx="5137150" cy="744537"/>
        </p:xfrm>
        <a:graphic>
          <a:graphicData uri="http://schemas.openxmlformats.org/presentationml/2006/ole">
            <p:oleObj spid="_x0000_s87043" name="Equation" r:id="rId4" imgW="2057400" imgH="279360" progId="Equation.DSMT4">
              <p:embed/>
            </p:oleObj>
          </a:graphicData>
        </a:graphic>
      </p:graphicFrame>
      <p:graphicFrame>
        <p:nvGraphicFramePr>
          <p:cNvPr id="87044" name="Object 3"/>
          <p:cNvGraphicFramePr>
            <a:graphicFrameLocks noChangeAspect="1"/>
          </p:cNvGraphicFramePr>
          <p:nvPr/>
        </p:nvGraphicFramePr>
        <p:xfrm>
          <a:off x="3492500" y="5189538"/>
          <a:ext cx="3708400" cy="644525"/>
        </p:xfrm>
        <a:graphic>
          <a:graphicData uri="http://schemas.openxmlformats.org/presentationml/2006/ole">
            <p:oleObj spid="_x0000_s87044" name="Equation" r:id="rId5" imgW="1485720" imgH="24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l-NL" sz="3200" b="1" dirty="0" smtClean="0"/>
              <a:t>Results: parameters</a:t>
            </a:r>
            <a:br>
              <a:rPr lang="nl-NL" sz="3200" b="1" dirty="0" smtClean="0"/>
            </a:br>
            <a:r>
              <a:rPr lang="nl-NL" sz="3200" dirty="0" smtClean="0"/>
              <a:t>stopping time </a:t>
            </a:r>
            <a:r>
              <a:rPr lang="nl-NL" sz="3200" i="1" dirty="0" smtClean="0"/>
              <a:t>S</a:t>
            </a:r>
            <a:endParaRPr lang="nl-NL" sz="3200" b="1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63106" y="1600199"/>
            <a:ext cx="7380894" cy="5257801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normAutofit/>
          </a:bodyPr>
          <a:lstStyle/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/>
          </a:p>
        </p:txBody>
      </p:sp>
      <p:sp>
        <p:nvSpPr>
          <p:cNvPr id="9" name="Tekstvak 8"/>
          <p:cNvSpPr txBox="1"/>
          <p:nvPr/>
        </p:nvSpPr>
        <p:spPr>
          <a:xfrm>
            <a:off x="4094863" y="5973337"/>
            <a:ext cx="3045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00A6D6"/>
                </a:solidFill>
              </a:rPr>
              <a:t>Table 6: </a:t>
            </a:r>
            <a:r>
              <a:rPr lang="nl-NL" dirty="0" smtClean="0"/>
              <a:t>results for Ella, K=0.05</a:t>
            </a:r>
            <a:endParaRPr lang="nl-NL" dirty="0">
              <a:solidFill>
                <a:srgbClr val="00A6D6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3602969" y="3559333"/>
            <a:ext cx="3931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00A6D6"/>
                </a:solidFill>
              </a:rPr>
              <a:t>Table 5: </a:t>
            </a:r>
            <a:r>
              <a:rPr lang="nl-NL" dirty="0" smtClean="0"/>
              <a:t>results for Shepp-Logan, K=0.05</a:t>
            </a:r>
            <a:endParaRPr lang="nl-NL" dirty="0">
              <a:solidFill>
                <a:srgbClr val="00A6D6"/>
              </a:solidFill>
            </a:endParaRPr>
          </a:p>
        </p:txBody>
      </p:sp>
      <p:pic>
        <p:nvPicPr>
          <p:cNvPr id="12" name="Afbeelding 11" descr="Ell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73" y="4189565"/>
            <a:ext cx="1752381" cy="1742857"/>
          </a:xfrm>
          <a:prstGeom prst="rect">
            <a:avLst/>
          </a:prstGeom>
        </p:spPr>
      </p:pic>
      <p:pic>
        <p:nvPicPr>
          <p:cNvPr id="13" name="Afbeelding 12" descr="Original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49" y="1774145"/>
            <a:ext cx="1752381" cy="1742857"/>
          </a:xfrm>
          <a:prstGeom prst="rect">
            <a:avLst/>
          </a:prstGeom>
        </p:spPr>
      </p:pic>
      <p:graphicFrame>
        <p:nvGraphicFramePr>
          <p:cNvPr id="11" name="Tabel 10"/>
          <p:cNvGraphicFramePr>
            <a:graphicFrameLocks noGrp="1"/>
          </p:cNvGraphicFramePr>
          <p:nvPr/>
        </p:nvGraphicFramePr>
        <p:xfrm>
          <a:off x="2593686" y="1707554"/>
          <a:ext cx="6096000" cy="18542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i="1" dirty="0" smtClean="0">
                          <a:latin typeface="Arial"/>
                          <a:cs typeface="Arial"/>
                        </a:rPr>
                        <a:t>Δ</a:t>
                      </a:r>
                      <a:r>
                        <a:rPr lang="nl-NL" i="1" dirty="0" smtClean="0">
                          <a:latin typeface="Arial"/>
                          <a:cs typeface="Arial"/>
                        </a:rPr>
                        <a:t>t</a:t>
                      </a:r>
                      <a:endParaRPr lang="nl-NL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i="1" dirty="0" smtClean="0"/>
                        <a:t>S</a:t>
                      </a:r>
                      <a:r>
                        <a:rPr lang="el-GR" i="1" baseline="-25000" dirty="0" smtClean="0">
                          <a:latin typeface="Arial"/>
                          <a:cs typeface="Arial"/>
                        </a:rPr>
                        <a:t>λ</a:t>
                      </a:r>
                      <a:endParaRPr lang="nl-NL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i="1" dirty="0" smtClean="0"/>
                        <a:t>S</a:t>
                      </a:r>
                      <a:r>
                        <a:rPr lang="nl-NL" i="1" baseline="-25000" dirty="0" smtClean="0"/>
                        <a:t>corr</a:t>
                      </a:r>
                      <a:endParaRPr lang="nl-NL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i="1" dirty="0" smtClean="0"/>
                        <a:t>S</a:t>
                      </a:r>
                      <a:r>
                        <a:rPr lang="nl-NL" i="1" baseline="-25000" dirty="0" smtClean="0"/>
                        <a:t>visual</a:t>
                      </a:r>
                      <a:endParaRPr lang="nl-NL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i="1" dirty="0" smtClean="0"/>
                        <a:t>S</a:t>
                      </a:r>
                      <a:r>
                        <a:rPr lang="nl-NL" i="1" baseline="-25000" dirty="0" smtClean="0"/>
                        <a:t>new</a:t>
                      </a:r>
                      <a:endParaRPr lang="nl-NL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0.01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841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631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850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841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0.05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168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126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180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168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0.1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84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63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90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80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0.2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41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el 13"/>
          <p:cNvGraphicFramePr>
            <a:graphicFrameLocks noGrp="1"/>
          </p:cNvGraphicFramePr>
          <p:nvPr/>
        </p:nvGraphicFramePr>
        <p:xfrm>
          <a:off x="2601040" y="4135701"/>
          <a:ext cx="6096000" cy="18542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i="1" dirty="0" smtClean="0">
                          <a:latin typeface="Arial"/>
                          <a:cs typeface="Arial"/>
                        </a:rPr>
                        <a:t>Δ</a:t>
                      </a:r>
                      <a:r>
                        <a:rPr lang="nl-NL" i="1" dirty="0" smtClean="0">
                          <a:latin typeface="Arial"/>
                          <a:cs typeface="Arial"/>
                        </a:rPr>
                        <a:t>t</a:t>
                      </a:r>
                      <a:endParaRPr lang="nl-NL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i="1" dirty="0" smtClean="0"/>
                        <a:t>S</a:t>
                      </a:r>
                      <a:r>
                        <a:rPr lang="el-GR" i="1" baseline="-25000" dirty="0" smtClean="0">
                          <a:latin typeface="Arial"/>
                          <a:cs typeface="Arial"/>
                        </a:rPr>
                        <a:t>λ</a:t>
                      </a:r>
                      <a:endParaRPr lang="nl-NL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i="1" dirty="0" smtClean="0"/>
                        <a:t>S</a:t>
                      </a:r>
                      <a:r>
                        <a:rPr lang="nl-NL" i="1" baseline="-25000" dirty="0" smtClean="0"/>
                        <a:t>corr</a:t>
                      </a:r>
                      <a:endParaRPr lang="nl-NL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i="1" dirty="0" smtClean="0"/>
                        <a:t>S</a:t>
                      </a:r>
                      <a:r>
                        <a:rPr lang="nl-NL" i="1" baseline="-25000" dirty="0" smtClean="0"/>
                        <a:t>visual</a:t>
                      </a:r>
                      <a:endParaRPr lang="nl-NL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i="1" dirty="0" smtClean="0"/>
                        <a:t>S</a:t>
                      </a:r>
                      <a:r>
                        <a:rPr lang="nl-NL" i="1" baseline="-25000" dirty="0" smtClean="0"/>
                        <a:t>new</a:t>
                      </a:r>
                      <a:endParaRPr lang="nl-NL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0.01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70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41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0.05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6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8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8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0.1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7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0.2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l-NL" sz="3200" b="1" dirty="0" smtClean="0"/>
              <a:t>Results: parameters</a:t>
            </a:r>
            <a:br>
              <a:rPr lang="nl-NL" sz="3200" b="1" dirty="0" smtClean="0"/>
            </a:br>
            <a:r>
              <a:rPr lang="nl-NL" sz="3200" dirty="0" smtClean="0"/>
              <a:t>stopping time </a:t>
            </a:r>
            <a:r>
              <a:rPr lang="nl-NL" sz="3200" i="1" dirty="0" smtClean="0"/>
              <a:t>S</a:t>
            </a:r>
            <a:endParaRPr lang="nl-NL" sz="3200" b="1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63106" y="1600199"/>
            <a:ext cx="7380894" cy="5257801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normAutofit/>
          </a:bodyPr>
          <a:lstStyle/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/>
          </a:p>
        </p:txBody>
      </p:sp>
      <p:sp>
        <p:nvSpPr>
          <p:cNvPr id="9" name="Tekstvak 8"/>
          <p:cNvSpPr txBox="1"/>
          <p:nvPr/>
        </p:nvSpPr>
        <p:spPr>
          <a:xfrm>
            <a:off x="4094863" y="5973337"/>
            <a:ext cx="3045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00A6D6"/>
                </a:solidFill>
              </a:rPr>
              <a:t>Table 6: </a:t>
            </a:r>
            <a:r>
              <a:rPr lang="nl-NL" dirty="0" smtClean="0"/>
              <a:t>results for Ella, K=0.05</a:t>
            </a:r>
            <a:endParaRPr lang="nl-NL" dirty="0">
              <a:solidFill>
                <a:srgbClr val="00A6D6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3602969" y="3559333"/>
            <a:ext cx="3931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00A6D6"/>
                </a:solidFill>
              </a:rPr>
              <a:t>Table 5: </a:t>
            </a:r>
            <a:r>
              <a:rPr lang="nl-NL" dirty="0" smtClean="0"/>
              <a:t>results for Shepp-Logan, K=0.05</a:t>
            </a:r>
            <a:endParaRPr lang="nl-NL" dirty="0">
              <a:solidFill>
                <a:srgbClr val="00A6D6"/>
              </a:solidFill>
            </a:endParaRPr>
          </a:p>
        </p:txBody>
      </p:sp>
      <p:pic>
        <p:nvPicPr>
          <p:cNvPr id="12" name="Afbeelding 11" descr="Ell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73" y="4189565"/>
            <a:ext cx="1752381" cy="1742857"/>
          </a:xfrm>
          <a:prstGeom prst="rect">
            <a:avLst/>
          </a:prstGeom>
        </p:spPr>
      </p:pic>
      <p:pic>
        <p:nvPicPr>
          <p:cNvPr id="13" name="Afbeelding 12" descr="Original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49" y="1774145"/>
            <a:ext cx="1752381" cy="1742857"/>
          </a:xfrm>
          <a:prstGeom prst="rect">
            <a:avLst/>
          </a:prstGeom>
        </p:spPr>
      </p:pic>
      <p:graphicFrame>
        <p:nvGraphicFramePr>
          <p:cNvPr id="11" name="Tabel 10"/>
          <p:cNvGraphicFramePr>
            <a:graphicFrameLocks noGrp="1"/>
          </p:cNvGraphicFramePr>
          <p:nvPr/>
        </p:nvGraphicFramePr>
        <p:xfrm>
          <a:off x="2593686" y="1707554"/>
          <a:ext cx="6096000" cy="18542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i="1" dirty="0" smtClean="0">
                          <a:latin typeface="Arial"/>
                          <a:cs typeface="Arial"/>
                        </a:rPr>
                        <a:t>Δ</a:t>
                      </a:r>
                      <a:r>
                        <a:rPr lang="nl-NL" i="1" dirty="0" smtClean="0">
                          <a:latin typeface="Arial"/>
                          <a:cs typeface="Arial"/>
                        </a:rPr>
                        <a:t>t</a:t>
                      </a:r>
                      <a:endParaRPr lang="nl-NL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i="1" dirty="0" smtClean="0"/>
                        <a:t>S</a:t>
                      </a:r>
                      <a:r>
                        <a:rPr lang="el-GR" i="1" baseline="-25000" dirty="0" smtClean="0">
                          <a:latin typeface="Arial"/>
                          <a:cs typeface="Arial"/>
                        </a:rPr>
                        <a:t>λ</a:t>
                      </a:r>
                      <a:endParaRPr lang="nl-NL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i="1" dirty="0" smtClean="0"/>
                        <a:t>S</a:t>
                      </a:r>
                      <a:r>
                        <a:rPr lang="nl-NL" i="1" baseline="-25000" dirty="0" smtClean="0"/>
                        <a:t>corr</a:t>
                      </a:r>
                      <a:endParaRPr lang="nl-NL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i="1" dirty="0" smtClean="0"/>
                        <a:t>S</a:t>
                      </a:r>
                      <a:r>
                        <a:rPr lang="nl-NL" i="1" baseline="-25000" dirty="0" smtClean="0"/>
                        <a:t>visual</a:t>
                      </a:r>
                      <a:endParaRPr lang="nl-NL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i="1" dirty="0" smtClean="0"/>
                        <a:t>S</a:t>
                      </a:r>
                      <a:r>
                        <a:rPr lang="nl-NL" i="1" baseline="-25000" dirty="0" smtClean="0"/>
                        <a:t>new</a:t>
                      </a:r>
                      <a:endParaRPr lang="nl-NL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0.01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841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631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850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841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0.05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168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126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180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168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0.1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84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63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90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80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0.2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41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el 13"/>
          <p:cNvGraphicFramePr>
            <a:graphicFrameLocks noGrp="1"/>
          </p:cNvGraphicFramePr>
          <p:nvPr/>
        </p:nvGraphicFramePr>
        <p:xfrm>
          <a:off x="2601040" y="4135701"/>
          <a:ext cx="6096000" cy="18542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i="1" dirty="0" smtClean="0">
                          <a:latin typeface="Arial"/>
                          <a:cs typeface="Arial"/>
                        </a:rPr>
                        <a:t>Δ</a:t>
                      </a:r>
                      <a:r>
                        <a:rPr lang="nl-NL" i="1" dirty="0" smtClean="0">
                          <a:latin typeface="Arial"/>
                          <a:cs typeface="Arial"/>
                        </a:rPr>
                        <a:t>t</a:t>
                      </a:r>
                      <a:endParaRPr lang="nl-NL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i="1" dirty="0" smtClean="0"/>
                        <a:t>S</a:t>
                      </a:r>
                      <a:r>
                        <a:rPr lang="el-GR" i="1" baseline="-25000" dirty="0" smtClean="0">
                          <a:latin typeface="Arial"/>
                          <a:cs typeface="Arial"/>
                        </a:rPr>
                        <a:t>λ</a:t>
                      </a:r>
                      <a:endParaRPr lang="nl-NL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i="1" dirty="0" smtClean="0"/>
                        <a:t>S</a:t>
                      </a:r>
                      <a:r>
                        <a:rPr lang="nl-NL" i="1" baseline="-25000" dirty="0" smtClean="0"/>
                        <a:t>corr</a:t>
                      </a:r>
                      <a:endParaRPr lang="nl-NL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i="1" dirty="0" smtClean="0"/>
                        <a:t>S</a:t>
                      </a:r>
                      <a:r>
                        <a:rPr lang="nl-NL" i="1" baseline="-25000" dirty="0" smtClean="0"/>
                        <a:t>visual</a:t>
                      </a:r>
                      <a:endParaRPr lang="nl-NL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i="1" dirty="0" smtClean="0"/>
                        <a:t>S</a:t>
                      </a:r>
                      <a:r>
                        <a:rPr lang="nl-NL" i="1" baseline="-25000" dirty="0" smtClean="0"/>
                        <a:t>new</a:t>
                      </a:r>
                      <a:endParaRPr lang="nl-NL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0.01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70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41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0.05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6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8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8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0.1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7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0.2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Rechthoek 14"/>
          <p:cNvSpPr/>
          <p:nvPr/>
        </p:nvSpPr>
        <p:spPr>
          <a:xfrm>
            <a:off x="7277926" y="1638542"/>
            <a:ext cx="968926" cy="1961555"/>
          </a:xfrm>
          <a:prstGeom prst="rect">
            <a:avLst/>
          </a:prstGeom>
          <a:noFill/>
          <a:ln w="88900">
            <a:solidFill>
              <a:srgbClr val="00A6D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l-NL" sz="3200" b="1" dirty="0" smtClean="0"/>
              <a:t>Results: parameters</a:t>
            </a:r>
            <a:br>
              <a:rPr lang="nl-NL" sz="3200" b="1" dirty="0" smtClean="0"/>
            </a:br>
            <a:r>
              <a:rPr lang="nl-NL" sz="3200" dirty="0" smtClean="0"/>
              <a:t>stopping time </a:t>
            </a:r>
            <a:r>
              <a:rPr lang="nl-NL" sz="3200" i="1" dirty="0" smtClean="0"/>
              <a:t>S</a:t>
            </a:r>
            <a:endParaRPr lang="nl-NL" sz="3200" b="1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63106" y="1600199"/>
            <a:ext cx="7380894" cy="5257801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normAutofit/>
          </a:bodyPr>
          <a:lstStyle/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/>
          </a:p>
        </p:txBody>
      </p:sp>
      <p:pic>
        <p:nvPicPr>
          <p:cNvPr id="15" name="Afbeelding 14" descr="SL400_05_S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106" y="1363046"/>
            <a:ext cx="7085715" cy="5019048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2049413" y="6319754"/>
            <a:ext cx="62620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nl-NL" dirty="0" smtClean="0">
                <a:solidFill>
                  <a:srgbClr val="00A6D6"/>
                </a:solidFill>
              </a:rPr>
              <a:t>Figure 12: </a:t>
            </a:r>
            <a:r>
              <a:rPr lang="nl-NL" dirty="0" smtClean="0"/>
              <a:t>results when using stopping time </a:t>
            </a:r>
            <a:r>
              <a:rPr lang="nl-NL" i="1" dirty="0" smtClean="0"/>
              <a:t>S</a:t>
            </a:r>
            <a:r>
              <a:rPr lang="nl-NL" i="1" baseline="-25000" dirty="0" smtClean="0"/>
              <a:t>new</a:t>
            </a: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l-NL" sz="3200" b="1" dirty="0" smtClean="0"/>
              <a:t>Segmentation</a:t>
            </a:r>
            <a:endParaRPr lang="nl-NL" sz="3200" b="1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63106" y="1600199"/>
            <a:ext cx="7380894" cy="5257801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normAutofit/>
          </a:bodyPr>
          <a:lstStyle/>
          <a:p>
            <a:pPr>
              <a:buNone/>
            </a:pPr>
            <a:r>
              <a:rPr lang="nl-NL" sz="2200" dirty="0" smtClean="0"/>
              <a:t>Segmentation partitions an image into several regions,</a:t>
            </a:r>
          </a:p>
          <a:p>
            <a:pPr>
              <a:buNone/>
            </a:pPr>
            <a:r>
              <a:rPr lang="nl-NL" sz="2200" dirty="0" smtClean="0"/>
              <a:t>useful to identify structures </a:t>
            </a:r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r>
              <a:rPr lang="nl-NL" sz="2200" dirty="0" smtClean="0"/>
              <a:t>Segmentation method: </a:t>
            </a:r>
            <a:r>
              <a:rPr lang="nl-NL" sz="2200" dirty="0" smtClean="0">
                <a:solidFill>
                  <a:srgbClr val="00A6D6"/>
                </a:solidFill>
              </a:rPr>
              <a:t>region growing algorithm</a:t>
            </a:r>
          </a:p>
          <a:p>
            <a:pPr>
              <a:buNone/>
            </a:pPr>
            <a:endParaRPr lang="nl-NL" sz="2200" dirty="0" smtClean="0">
              <a:solidFill>
                <a:srgbClr val="00A6D6"/>
              </a:solidFill>
            </a:endParaRPr>
          </a:p>
          <a:p>
            <a:pPr>
              <a:buNone/>
            </a:pPr>
            <a:r>
              <a:rPr lang="nl-NL" sz="2200" dirty="0" smtClean="0"/>
              <a:t>Segmentation is not possible on noisy images, </a:t>
            </a:r>
          </a:p>
          <a:p>
            <a:pPr>
              <a:buNone/>
            </a:pPr>
            <a:r>
              <a:rPr lang="nl-NL" sz="2200" dirty="0" smtClean="0"/>
              <a:t>the irregularities would lead to incorrect regions</a:t>
            </a:r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l-NL" sz="3200" b="1" dirty="0" smtClean="0"/>
              <a:t>Results: segmentation</a:t>
            </a:r>
            <a:endParaRPr lang="nl-NL" sz="3200" b="1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63106" y="1600199"/>
            <a:ext cx="7380894" cy="5257801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normAutofit/>
          </a:bodyPr>
          <a:lstStyle/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/>
          </a:p>
        </p:txBody>
      </p:sp>
      <p:pic>
        <p:nvPicPr>
          <p:cNvPr id="4" name="Afbeelding 3" descr="SL400_segment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71" y="1385953"/>
            <a:ext cx="6523810" cy="4819048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1542198" y="6128682"/>
            <a:ext cx="7409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nl-NL" dirty="0" smtClean="0">
                <a:solidFill>
                  <a:srgbClr val="00A6D6"/>
                </a:solidFill>
              </a:rPr>
              <a:t>Figure 13: </a:t>
            </a:r>
            <a:r>
              <a:rPr lang="nl-NL" dirty="0" smtClean="0"/>
              <a:t>segmentation of a) noiseless Shepp-Logan b) filtered Shepp-Logan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l-NL" sz="3200" b="1" dirty="0" smtClean="0"/>
              <a:t>Introduction</a:t>
            </a:r>
            <a:endParaRPr lang="nl-NL" sz="32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nl-NL" sz="2200" dirty="0" smtClean="0"/>
              <a:t>LUMC/TUD MRI project:</a:t>
            </a:r>
          </a:p>
          <a:p>
            <a:pPr>
              <a:buNone/>
            </a:pPr>
            <a:r>
              <a:rPr lang="nl-NL" sz="2200" dirty="0" smtClean="0"/>
              <a:t>MRI scanner for developing countries</a:t>
            </a:r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r>
              <a:rPr lang="nl-NL" sz="2200" dirty="0" smtClean="0"/>
              <a:t>Advantages:</a:t>
            </a:r>
          </a:p>
          <a:p>
            <a:pPr>
              <a:buFontTx/>
              <a:buChar char="-"/>
            </a:pPr>
            <a:r>
              <a:rPr lang="nl-NL" sz="2200" dirty="0" smtClean="0"/>
              <a:t>affordable</a:t>
            </a:r>
          </a:p>
          <a:p>
            <a:pPr>
              <a:buFontTx/>
              <a:buChar char="-"/>
            </a:pPr>
            <a:r>
              <a:rPr lang="nl-NL" sz="2200" dirty="0" smtClean="0"/>
              <a:t>transportable</a:t>
            </a:r>
          </a:p>
          <a:p>
            <a:pPr>
              <a:buFontTx/>
              <a:buChar char="-"/>
            </a:pPr>
            <a:r>
              <a:rPr lang="nl-NL" sz="2200" dirty="0" smtClean="0"/>
              <a:t>always ready for use</a:t>
            </a:r>
          </a:p>
          <a:p>
            <a:pPr>
              <a:buFontTx/>
              <a:buChar char="-"/>
            </a:pPr>
            <a:r>
              <a:rPr lang="nl-NL" sz="2200" dirty="0" smtClean="0"/>
              <a:t>no cooling necessary</a:t>
            </a:r>
          </a:p>
          <a:p>
            <a:pPr>
              <a:buNone/>
            </a:pPr>
            <a:endParaRPr lang="nl-NL" sz="2200" dirty="0" smtClean="0"/>
          </a:p>
          <a:p>
            <a:endParaRPr lang="nl-NL" sz="2200" dirty="0" smtClean="0"/>
          </a:p>
          <a:p>
            <a:endParaRPr lang="nl-NL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l-NL" sz="3200" b="1" dirty="0" smtClean="0"/>
              <a:t>Results: segmentation</a:t>
            </a:r>
            <a:endParaRPr lang="nl-NL" sz="3200" b="1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63106" y="1600199"/>
            <a:ext cx="7380894" cy="5257801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normAutofit/>
          </a:bodyPr>
          <a:lstStyle/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/>
          </a:p>
        </p:txBody>
      </p:sp>
      <p:pic>
        <p:nvPicPr>
          <p:cNvPr id="5" name="Afbeelding 4" descr="Ella_segment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872" y="1263133"/>
            <a:ext cx="6523809" cy="4902283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1528550" y="6128682"/>
            <a:ext cx="7409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nl-NL" dirty="0" smtClean="0">
                <a:solidFill>
                  <a:srgbClr val="00A6D6"/>
                </a:solidFill>
              </a:rPr>
              <a:t>Figure 14: </a:t>
            </a:r>
            <a:r>
              <a:rPr lang="nl-NL" dirty="0" smtClean="0"/>
              <a:t>segmentation of a) noiseless Ella b) filtered Ella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l-NL" sz="3200" b="1" dirty="0" smtClean="0"/>
              <a:t>Conclusions</a:t>
            </a:r>
            <a:endParaRPr lang="nl-NL" sz="3200" b="1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63106" y="1600199"/>
            <a:ext cx="7380894" cy="5257801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nl-NL" sz="2200" dirty="0" smtClean="0">
                <a:solidFill>
                  <a:srgbClr val="00A6D6"/>
                </a:solidFill>
              </a:rPr>
              <a:t>Methods and numerical schemes</a:t>
            </a:r>
          </a:p>
          <a:p>
            <a:pPr>
              <a:buFontTx/>
              <a:buChar char="-"/>
            </a:pPr>
            <a:r>
              <a:rPr lang="nl-NL" sz="2200" dirty="0" smtClean="0"/>
              <a:t>Perona-Malik 1 seems to give the best results</a:t>
            </a:r>
          </a:p>
          <a:p>
            <a:pPr>
              <a:buFontTx/>
              <a:buChar char="-"/>
            </a:pPr>
            <a:r>
              <a:rPr lang="nl-NL" sz="2200" dirty="0" smtClean="0"/>
              <a:t>AOS had slightly better results, but its calculation time was also a little higher</a:t>
            </a:r>
          </a:p>
          <a:p>
            <a:pPr>
              <a:buFontTx/>
              <a:buChar char="-"/>
            </a:pPr>
            <a:endParaRPr lang="nl-NL" sz="1000" dirty="0" smtClean="0"/>
          </a:p>
          <a:p>
            <a:pPr>
              <a:buNone/>
            </a:pPr>
            <a:r>
              <a:rPr lang="nl-NL" sz="2200" dirty="0" smtClean="0">
                <a:solidFill>
                  <a:schemeClr val="bg1"/>
                </a:solidFill>
              </a:rPr>
              <a:t>Parameter study</a:t>
            </a:r>
          </a:p>
          <a:p>
            <a:pPr>
              <a:buNone/>
            </a:pPr>
            <a:r>
              <a:rPr lang="nl-NL" sz="2200" dirty="0" smtClean="0">
                <a:solidFill>
                  <a:schemeClr val="bg1"/>
                </a:solidFill>
              </a:rPr>
              <a:t>introduced time step and stopping time lead to good results</a:t>
            </a:r>
          </a:p>
          <a:p>
            <a:pPr>
              <a:buNone/>
            </a:pPr>
            <a:r>
              <a:rPr lang="nl-NL" sz="2200" dirty="0" smtClean="0">
                <a:solidFill>
                  <a:schemeClr val="bg1"/>
                </a:solidFill>
              </a:rPr>
              <a:t>well-posed and ill-posed method were unstable for FTCS scheme, this can be overcome with an adaptive time step</a:t>
            </a:r>
          </a:p>
          <a:p>
            <a:pPr>
              <a:buFontTx/>
              <a:buChar char="-"/>
            </a:pPr>
            <a:endParaRPr lang="nl-NL" sz="1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nl-NL" sz="2200" dirty="0" smtClean="0">
                <a:solidFill>
                  <a:schemeClr val="bg1"/>
                </a:solidFill>
              </a:rPr>
              <a:t>Segmentation</a:t>
            </a:r>
          </a:p>
          <a:p>
            <a:pPr>
              <a:buNone/>
            </a:pPr>
            <a:r>
              <a:rPr lang="nl-NL" sz="2200" dirty="0" smtClean="0">
                <a:solidFill>
                  <a:schemeClr val="bg1"/>
                </a:solidFill>
              </a:rPr>
              <a:t>segmentation showed that images obtained with anisotropic diffusion filtering are of good quality</a:t>
            </a:r>
            <a:endParaRPr lang="nl-NL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l-NL" sz="3200" b="1" dirty="0" smtClean="0"/>
              <a:t>Conclusions</a:t>
            </a:r>
            <a:endParaRPr lang="nl-NL" sz="3200" b="1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63106" y="1600199"/>
            <a:ext cx="7380894" cy="5257801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nl-NL" sz="2200" dirty="0" smtClean="0">
                <a:solidFill>
                  <a:srgbClr val="00A6D6"/>
                </a:solidFill>
              </a:rPr>
              <a:t>Methods and numerical schemes</a:t>
            </a:r>
          </a:p>
          <a:p>
            <a:pPr>
              <a:buFontTx/>
              <a:buChar char="-"/>
            </a:pPr>
            <a:r>
              <a:rPr lang="nl-NL" sz="2200" dirty="0" smtClean="0"/>
              <a:t>Perona-Malik 1 seems to give the best results</a:t>
            </a:r>
          </a:p>
          <a:p>
            <a:pPr>
              <a:buFontTx/>
              <a:buChar char="-"/>
            </a:pPr>
            <a:r>
              <a:rPr lang="nl-NL" sz="2200" dirty="0" smtClean="0"/>
              <a:t>AOS had slightly better results, but its calculation time was also a little higher</a:t>
            </a:r>
          </a:p>
          <a:p>
            <a:pPr>
              <a:buFontTx/>
              <a:buChar char="-"/>
            </a:pPr>
            <a:endParaRPr lang="nl-NL" sz="1000" dirty="0" smtClean="0"/>
          </a:p>
          <a:p>
            <a:pPr>
              <a:buNone/>
            </a:pPr>
            <a:r>
              <a:rPr lang="nl-NL" sz="2200" dirty="0" smtClean="0">
                <a:solidFill>
                  <a:srgbClr val="00A6D6"/>
                </a:solidFill>
              </a:rPr>
              <a:t>Parameter study</a:t>
            </a:r>
          </a:p>
          <a:p>
            <a:pPr>
              <a:buFontTx/>
              <a:buChar char="-"/>
            </a:pPr>
            <a:r>
              <a:rPr lang="nl-NL" sz="2200" dirty="0" smtClean="0"/>
              <a:t>introduced time step and stopping time lead to good results</a:t>
            </a:r>
          </a:p>
          <a:p>
            <a:pPr>
              <a:buFontTx/>
              <a:buChar char="-"/>
            </a:pPr>
            <a:r>
              <a:rPr lang="nl-NL" sz="2200" dirty="0" smtClean="0"/>
              <a:t>well-posed and ill-posed method were unstable for FTCS scheme, this can be overcome with an adaptive time step</a:t>
            </a:r>
          </a:p>
          <a:p>
            <a:pPr>
              <a:buFontTx/>
              <a:buChar char="-"/>
            </a:pPr>
            <a:endParaRPr lang="nl-NL" sz="1000" dirty="0" smtClean="0"/>
          </a:p>
          <a:p>
            <a:pPr>
              <a:buNone/>
            </a:pPr>
            <a:r>
              <a:rPr lang="nl-NL" sz="2200" dirty="0" smtClean="0">
                <a:solidFill>
                  <a:schemeClr val="bg1"/>
                </a:solidFill>
              </a:rPr>
              <a:t>Segmentation</a:t>
            </a:r>
          </a:p>
          <a:p>
            <a:pPr>
              <a:buNone/>
            </a:pPr>
            <a:r>
              <a:rPr lang="nl-NL" sz="2200" dirty="0" smtClean="0">
                <a:solidFill>
                  <a:schemeClr val="bg1"/>
                </a:solidFill>
              </a:rPr>
              <a:t>segmentation showed that images obtained with anisotropic diffusion filtering are of good quality</a:t>
            </a:r>
            <a:endParaRPr lang="nl-NL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l-NL" sz="3200" b="1" dirty="0" smtClean="0"/>
              <a:t>Conclusions</a:t>
            </a:r>
            <a:endParaRPr lang="nl-NL" sz="3200" b="1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63106" y="1600199"/>
            <a:ext cx="7380894" cy="5257801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nl-NL" sz="2200" dirty="0" smtClean="0">
                <a:solidFill>
                  <a:srgbClr val="00A6D6"/>
                </a:solidFill>
              </a:rPr>
              <a:t>Methods and numerical schemes</a:t>
            </a:r>
          </a:p>
          <a:p>
            <a:pPr>
              <a:buFontTx/>
              <a:buChar char="-"/>
            </a:pPr>
            <a:r>
              <a:rPr lang="nl-NL" sz="2200" dirty="0" smtClean="0"/>
              <a:t>Perona-Malik 1 seems to give the best results</a:t>
            </a:r>
          </a:p>
          <a:p>
            <a:pPr>
              <a:buFontTx/>
              <a:buChar char="-"/>
            </a:pPr>
            <a:r>
              <a:rPr lang="nl-NL" sz="2200" dirty="0" smtClean="0"/>
              <a:t>AOS had slightly better results, but its calculation time was also a little higher</a:t>
            </a:r>
          </a:p>
          <a:p>
            <a:pPr>
              <a:buFontTx/>
              <a:buChar char="-"/>
            </a:pPr>
            <a:endParaRPr lang="nl-NL" sz="1000" dirty="0" smtClean="0"/>
          </a:p>
          <a:p>
            <a:pPr>
              <a:buNone/>
            </a:pPr>
            <a:r>
              <a:rPr lang="nl-NL" sz="2200" dirty="0" smtClean="0">
                <a:solidFill>
                  <a:srgbClr val="00A6D6"/>
                </a:solidFill>
              </a:rPr>
              <a:t>Parameter study</a:t>
            </a:r>
          </a:p>
          <a:p>
            <a:pPr>
              <a:buFontTx/>
              <a:buChar char="-"/>
            </a:pPr>
            <a:r>
              <a:rPr lang="nl-NL" sz="2200" dirty="0" smtClean="0"/>
              <a:t>introduced time step and stopping time lead to good results</a:t>
            </a:r>
          </a:p>
          <a:p>
            <a:pPr>
              <a:buFontTx/>
              <a:buChar char="-"/>
            </a:pPr>
            <a:r>
              <a:rPr lang="nl-NL" sz="2200" dirty="0" smtClean="0"/>
              <a:t>well-posed and ill-posed method were unstable for FTCS scheme, this can be overcome with an adaptive time step</a:t>
            </a:r>
          </a:p>
          <a:p>
            <a:pPr>
              <a:buFontTx/>
              <a:buChar char="-"/>
            </a:pPr>
            <a:endParaRPr lang="nl-NL" sz="1000" dirty="0" smtClean="0"/>
          </a:p>
          <a:p>
            <a:pPr>
              <a:buNone/>
            </a:pPr>
            <a:r>
              <a:rPr lang="nl-NL" sz="2200" dirty="0" smtClean="0">
                <a:solidFill>
                  <a:srgbClr val="00A6D6"/>
                </a:solidFill>
              </a:rPr>
              <a:t>Segmentation</a:t>
            </a:r>
          </a:p>
          <a:p>
            <a:pPr>
              <a:buFontTx/>
              <a:buChar char="-"/>
            </a:pPr>
            <a:r>
              <a:rPr lang="nl-NL" sz="2200" dirty="0" smtClean="0"/>
              <a:t>segmentation showed that images obtained with anisotropic diffusion filtering are of good quality</a:t>
            </a:r>
            <a:endParaRPr lang="nl-NL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l-NL" sz="3200" b="1" dirty="0" smtClean="0"/>
              <a:t>Further research</a:t>
            </a:r>
            <a:endParaRPr lang="nl-NL" sz="3200" b="1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63106" y="1600199"/>
            <a:ext cx="7380894" cy="5257801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nl-NL" sz="2200" dirty="0" smtClean="0"/>
              <a:t>further investigation of parameters</a:t>
            </a:r>
          </a:p>
          <a:p>
            <a:pPr>
              <a:buNone/>
            </a:pPr>
            <a:endParaRPr lang="nl-NL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l-NL" sz="3200" b="1" dirty="0" smtClean="0"/>
              <a:t>Further research</a:t>
            </a:r>
            <a:endParaRPr lang="nl-NL" sz="3200" b="1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63106" y="1600199"/>
            <a:ext cx="7380894" cy="5257801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nl-NL" sz="2200" dirty="0" smtClean="0"/>
              <a:t>further investigation of parameters</a:t>
            </a:r>
          </a:p>
          <a:p>
            <a:pPr>
              <a:buFontTx/>
              <a:buChar char="-"/>
            </a:pPr>
            <a:endParaRPr lang="nl-NL" sz="2200" dirty="0" smtClean="0"/>
          </a:p>
          <a:p>
            <a:pPr>
              <a:buFontTx/>
              <a:buChar char="-"/>
            </a:pPr>
            <a:r>
              <a:rPr lang="nl-NL" sz="2200" dirty="0" smtClean="0"/>
              <a:t>improve the calculation time of the AOS method</a:t>
            </a:r>
          </a:p>
          <a:p>
            <a:pPr>
              <a:buNone/>
            </a:pPr>
            <a:endParaRPr lang="nl-NL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l-NL" sz="3200" b="1" dirty="0" smtClean="0"/>
              <a:t>Further research</a:t>
            </a:r>
            <a:endParaRPr lang="nl-NL" sz="3200" b="1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63106" y="1600199"/>
            <a:ext cx="7380894" cy="5257801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nl-NL" sz="2200" dirty="0" smtClean="0"/>
              <a:t>further investigation of parameters</a:t>
            </a:r>
          </a:p>
          <a:p>
            <a:pPr>
              <a:buFontTx/>
              <a:buChar char="-"/>
            </a:pPr>
            <a:endParaRPr lang="nl-NL" sz="2200" dirty="0" smtClean="0"/>
          </a:p>
          <a:p>
            <a:pPr>
              <a:buFontTx/>
              <a:buChar char="-"/>
            </a:pPr>
            <a:r>
              <a:rPr lang="nl-NL" sz="2200" dirty="0" smtClean="0"/>
              <a:t>improve the calculation time of the AOS method</a:t>
            </a:r>
          </a:p>
          <a:p>
            <a:pPr>
              <a:buFontTx/>
              <a:buChar char="-"/>
            </a:pPr>
            <a:endParaRPr lang="nl-NL" sz="2200" dirty="0" smtClean="0"/>
          </a:p>
          <a:p>
            <a:pPr>
              <a:buFontTx/>
              <a:buChar char="-"/>
            </a:pPr>
            <a:r>
              <a:rPr lang="nl-NL" sz="2200" dirty="0" smtClean="0"/>
              <a:t>test methods on real data</a:t>
            </a:r>
            <a:endParaRPr lang="nl-NL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l-NL" sz="3200" b="1" dirty="0" smtClean="0"/>
              <a:t>Questions?</a:t>
            </a:r>
            <a:endParaRPr lang="nl-NL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PMGbreuk_Ell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218" y="666998"/>
            <a:ext cx="7380894" cy="2526565"/>
          </a:xfrm>
          <a:prstGeom prst="rect">
            <a:avLst/>
          </a:prstGeom>
        </p:spPr>
      </p:pic>
      <p:pic>
        <p:nvPicPr>
          <p:cNvPr id="4" name="Afbeelding 3" descr="AOS_PMbreuk_Ell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218" y="3733134"/>
            <a:ext cx="7380894" cy="2419911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320115" y="3049898"/>
            <a:ext cx="6068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00A6D6"/>
                </a:solidFill>
              </a:rPr>
              <a:t>Figure 15: </a:t>
            </a:r>
            <a:r>
              <a:rPr lang="nl-NL" dirty="0" smtClean="0"/>
              <a:t>best result for Perona-Malik 1 with GK, FTCS scheme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2743203" y="5997340"/>
            <a:ext cx="5225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00A6D6"/>
                </a:solidFill>
              </a:rPr>
              <a:t>Figure 16: </a:t>
            </a:r>
            <a:r>
              <a:rPr lang="nl-NL" dirty="0" smtClean="0"/>
              <a:t>best result for Perona-Malik 1, AOS scheme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3" y="5587900"/>
            <a:ext cx="4587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00A6D6"/>
                </a:solidFill>
              </a:rPr>
              <a:t>Figure 17: </a:t>
            </a:r>
            <a:r>
              <a:rPr lang="nl-NL" dirty="0" smtClean="0"/>
              <a:t>segmentation of normal brain image</a:t>
            </a:r>
            <a:endParaRPr lang="nl-NL" dirty="0"/>
          </a:p>
        </p:txBody>
      </p:sp>
      <p:pic>
        <p:nvPicPr>
          <p:cNvPr id="7" name="Afbeelding 6" descr="normal_segment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322" y="1064537"/>
            <a:ext cx="7206018" cy="4578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l-NL" sz="3200" b="1" dirty="0" smtClean="0"/>
              <a:t>Introduction</a:t>
            </a:r>
            <a:endParaRPr lang="nl-NL" sz="32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nl-NL" sz="2200" dirty="0" smtClean="0"/>
              <a:t>LUMC/TUD MRI project:</a:t>
            </a:r>
          </a:p>
          <a:p>
            <a:pPr>
              <a:buNone/>
            </a:pPr>
            <a:r>
              <a:rPr lang="nl-NL" sz="2200" dirty="0" smtClean="0"/>
              <a:t>MRI scanner for developing countries</a:t>
            </a:r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r>
              <a:rPr lang="nl-NL" sz="2200" dirty="0" smtClean="0"/>
              <a:t>Advantages:</a:t>
            </a:r>
          </a:p>
          <a:p>
            <a:pPr>
              <a:buFontTx/>
              <a:buChar char="-"/>
            </a:pPr>
            <a:r>
              <a:rPr lang="nl-NL" sz="2200" dirty="0" smtClean="0"/>
              <a:t>affordable</a:t>
            </a:r>
          </a:p>
          <a:p>
            <a:pPr>
              <a:buFontTx/>
              <a:buChar char="-"/>
            </a:pPr>
            <a:r>
              <a:rPr lang="nl-NL" sz="2200" dirty="0" smtClean="0"/>
              <a:t>transportable</a:t>
            </a:r>
          </a:p>
          <a:p>
            <a:pPr>
              <a:buFontTx/>
              <a:buChar char="-"/>
            </a:pPr>
            <a:r>
              <a:rPr lang="nl-NL" sz="2200" dirty="0" smtClean="0"/>
              <a:t>always ready for use</a:t>
            </a:r>
          </a:p>
          <a:p>
            <a:pPr>
              <a:buFontTx/>
              <a:buChar char="-"/>
            </a:pPr>
            <a:r>
              <a:rPr lang="nl-NL" sz="2200" dirty="0" smtClean="0"/>
              <a:t>no cooling necessary</a:t>
            </a:r>
          </a:p>
          <a:p>
            <a:pPr>
              <a:buNone/>
            </a:pPr>
            <a:r>
              <a:rPr lang="nl-NL" sz="2200" dirty="0" smtClean="0"/>
              <a:t>Disadvantage:</a:t>
            </a:r>
          </a:p>
          <a:p>
            <a:pPr>
              <a:buFontTx/>
              <a:buChar char="-"/>
            </a:pPr>
            <a:r>
              <a:rPr lang="nl-NL" sz="2200" dirty="0" smtClean="0"/>
              <a:t>low SNR: noise in the images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852387" y="4414172"/>
            <a:ext cx="475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00A6D6"/>
                </a:solidFill>
              </a:rPr>
              <a:t>Figure 18: </a:t>
            </a:r>
            <a:r>
              <a:rPr lang="nl-NL" dirty="0" smtClean="0"/>
              <a:t>segmentation of hydrocephalus image</a:t>
            </a:r>
            <a:endParaRPr lang="nl-NL" dirty="0"/>
          </a:p>
        </p:txBody>
      </p:sp>
      <p:pic>
        <p:nvPicPr>
          <p:cNvPr id="4" name="Afbeelding 3" descr="hydro_segment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629" y="1673538"/>
            <a:ext cx="6755641" cy="2775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l-NL" sz="3200" b="1" dirty="0" smtClean="0"/>
              <a:t>Introduction</a:t>
            </a:r>
            <a:endParaRPr lang="nl-NL" sz="32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nl-NL" sz="2200" dirty="0" smtClean="0"/>
              <a:t>LUMC/TUD MRI project:</a:t>
            </a:r>
          </a:p>
          <a:p>
            <a:pPr>
              <a:buNone/>
            </a:pPr>
            <a:r>
              <a:rPr lang="nl-NL" sz="2200" dirty="0" smtClean="0"/>
              <a:t>MRI scanner for developing countries</a:t>
            </a:r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r>
              <a:rPr lang="nl-NL" sz="2200" dirty="0" smtClean="0"/>
              <a:t>Advantages:</a:t>
            </a:r>
          </a:p>
          <a:p>
            <a:pPr>
              <a:buFontTx/>
              <a:buChar char="-"/>
            </a:pPr>
            <a:r>
              <a:rPr lang="nl-NL" sz="2200" dirty="0" smtClean="0"/>
              <a:t>affordable</a:t>
            </a:r>
          </a:p>
          <a:p>
            <a:pPr>
              <a:buFontTx/>
              <a:buChar char="-"/>
            </a:pPr>
            <a:r>
              <a:rPr lang="nl-NL" sz="2200" dirty="0" smtClean="0"/>
              <a:t>transportable</a:t>
            </a:r>
          </a:p>
          <a:p>
            <a:pPr>
              <a:buFontTx/>
              <a:buChar char="-"/>
            </a:pPr>
            <a:r>
              <a:rPr lang="nl-NL" sz="2200" dirty="0" smtClean="0"/>
              <a:t>always ready for use</a:t>
            </a:r>
          </a:p>
          <a:p>
            <a:pPr>
              <a:buFontTx/>
              <a:buChar char="-"/>
            </a:pPr>
            <a:r>
              <a:rPr lang="nl-NL" sz="2200" dirty="0" smtClean="0"/>
              <a:t>no cooling necessary</a:t>
            </a:r>
          </a:p>
          <a:p>
            <a:pPr>
              <a:buNone/>
            </a:pPr>
            <a:r>
              <a:rPr lang="nl-NL" sz="2200" dirty="0" smtClean="0"/>
              <a:t>Disadvantage:</a:t>
            </a:r>
          </a:p>
          <a:p>
            <a:pPr>
              <a:buFontTx/>
              <a:buChar char="-"/>
            </a:pPr>
            <a:r>
              <a:rPr lang="nl-NL" sz="2200" dirty="0" smtClean="0"/>
              <a:t>low SNR: noise in the images</a:t>
            </a:r>
          </a:p>
          <a:p>
            <a:pPr>
              <a:buFontTx/>
              <a:buChar char="-"/>
            </a:pPr>
            <a:endParaRPr lang="nl-NL" sz="2200" dirty="0" smtClean="0"/>
          </a:p>
          <a:p>
            <a:pPr>
              <a:buNone/>
            </a:pPr>
            <a:r>
              <a:rPr lang="nl-NL" sz="2200" dirty="0" smtClean="0"/>
              <a:t>Noise removal: diffusion filtering methods</a:t>
            </a:r>
          </a:p>
          <a:p>
            <a:endParaRPr lang="nl-NL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l-NL" sz="3200" b="1" dirty="0" smtClean="0"/>
              <a:t>Diffusion filtering methods:</a:t>
            </a:r>
            <a:br>
              <a:rPr lang="nl-NL" sz="3200" b="1" dirty="0" smtClean="0"/>
            </a:br>
            <a:r>
              <a:rPr lang="nl-NL" sz="3200" dirty="0" smtClean="0"/>
              <a:t>linear diffusion</a:t>
            </a:r>
            <a:endParaRPr lang="nl-NL" sz="32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 sz="2200" dirty="0" smtClean="0"/>
              <a:t>Diffusion equation</a:t>
            </a:r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r>
              <a:rPr lang="nl-NL" sz="2200" i="1" dirty="0" smtClean="0"/>
              <a:t>D </a:t>
            </a:r>
            <a:r>
              <a:rPr lang="nl-NL" sz="2200" dirty="0" smtClean="0"/>
              <a:t>is the diffusion coefficient</a:t>
            </a:r>
          </a:p>
          <a:p>
            <a:pPr>
              <a:buNone/>
            </a:pPr>
            <a:r>
              <a:rPr lang="nl-NL" sz="2200" i="1" dirty="0" smtClean="0"/>
              <a:t>u </a:t>
            </a:r>
            <a:r>
              <a:rPr lang="nl-NL" sz="2200" dirty="0" smtClean="0"/>
              <a:t>is gray </a:t>
            </a:r>
            <a:r>
              <a:rPr lang="nl-NL" sz="2200" dirty="0" smtClean="0"/>
              <a:t>value</a:t>
            </a:r>
          </a:p>
          <a:p>
            <a:pPr>
              <a:buNone/>
            </a:pPr>
            <a:r>
              <a:rPr lang="nl-NL" sz="2200" dirty="0" smtClean="0"/>
              <a:t>Neumann boundary conditions: </a:t>
            </a:r>
            <a:endParaRPr lang="nl-NL" sz="2200" dirty="0" smtClean="0"/>
          </a:p>
          <a:p>
            <a:pPr>
              <a:buNone/>
            </a:pPr>
            <a:endParaRPr lang="nl-NL" sz="2200" i="1" u="sng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i="1" dirty="0" smtClean="0"/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endParaRPr lang="nl-NL" sz="22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040188" y="2117725"/>
          <a:ext cx="2154237" cy="609600"/>
        </p:xfrm>
        <a:graphic>
          <a:graphicData uri="http://schemas.openxmlformats.org/presentationml/2006/ole">
            <p:oleObj spid="_x0000_s4098" name="Equation" r:id="rId3" imgW="863280" imgH="228600" progId="Equation.DSMT4">
              <p:embed/>
            </p:oleObj>
          </a:graphicData>
        </a:graphic>
      </p:graphicFrame>
      <p:graphicFrame>
        <p:nvGraphicFramePr>
          <p:cNvPr id="4099" name="Object 2"/>
          <p:cNvGraphicFramePr>
            <a:graphicFrameLocks noChangeAspect="1"/>
          </p:cNvGraphicFramePr>
          <p:nvPr/>
        </p:nvGraphicFramePr>
        <p:xfrm>
          <a:off x="5699922" y="3610615"/>
          <a:ext cx="1393825" cy="406400"/>
        </p:xfrm>
        <a:graphic>
          <a:graphicData uri="http://schemas.openxmlformats.org/presentationml/2006/ole">
            <p:oleObj spid="_x0000_s4099" name="Equation" r:id="rId4" imgW="558720" imgH="1522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U Delft">
      <a:dk1>
        <a:sysClr val="windowText" lastClr="000000"/>
      </a:dk1>
      <a:lt1>
        <a:srgbClr val="FFFFFF"/>
      </a:lt1>
      <a:dk2>
        <a:srgbClr val="00A6D6"/>
      </a:dk2>
      <a:lt2>
        <a:srgbClr val="FFFFFF"/>
      </a:lt2>
      <a:accent1>
        <a:srgbClr val="A5CA1A"/>
      </a:accent1>
      <a:accent2>
        <a:srgbClr val="E21A1A"/>
      </a:accent2>
      <a:accent3>
        <a:srgbClr val="6D177F"/>
      </a:accent3>
      <a:accent4>
        <a:srgbClr val="E64616"/>
      </a:accent4>
      <a:accent5>
        <a:srgbClr val="008891"/>
      </a:accent5>
      <a:accent6>
        <a:srgbClr val="6B868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983</TotalTime>
  <Words>2065</Words>
  <Application>Microsoft Office PowerPoint</Application>
  <PresentationFormat>Diavoorstelling (4:3)</PresentationFormat>
  <Paragraphs>1120</Paragraphs>
  <Slides>70</Slides>
  <Notes>0</Notes>
  <HiddenSlides>0</HiddenSlides>
  <MMClips>0</MMClips>
  <ScaleCrop>false</ScaleCrop>
  <HeadingPairs>
    <vt:vector size="6" baseType="variant">
      <vt:variant>
        <vt:lpstr>Thema</vt:lpstr>
      </vt:variant>
      <vt:variant>
        <vt:i4>2</vt:i4>
      </vt:variant>
      <vt:variant>
        <vt:lpstr>Ingesloten OLE-bronprogramma's</vt:lpstr>
      </vt:variant>
      <vt:variant>
        <vt:i4>2</vt:i4>
      </vt:variant>
      <vt:variant>
        <vt:lpstr>Diatitels</vt:lpstr>
      </vt:variant>
      <vt:variant>
        <vt:i4>70</vt:i4>
      </vt:variant>
    </vt:vector>
  </HeadingPairs>
  <TitlesOfParts>
    <vt:vector size="74" baseType="lpstr">
      <vt:lpstr>Office Theme</vt:lpstr>
      <vt:lpstr>Custom Design</vt:lpstr>
      <vt:lpstr>Equation</vt:lpstr>
      <vt:lpstr>MathType 6.0 Equation</vt:lpstr>
      <vt:lpstr>Linear and anisotropic diffusion in image processing: A study on implementation, parameters and segmentation</vt:lpstr>
      <vt:lpstr>Outline</vt:lpstr>
      <vt:lpstr>Introduction</vt:lpstr>
      <vt:lpstr>Introduction</vt:lpstr>
      <vt:lpstr>Introduction</vt:lpstr>
      <vt:lpstr>Introduction</vt:lpstr>
      <vt:lpstr>Introduction</vt:lpstr>
      <vt:lpstr>Introduction</vt:lpstr>
      <vt:lpstr>Diffusion filtering methods: linear diffusion</vt:lpstr>
      <vt:lpstr>Diffusion filtering methods: linear diffusion</vt:lpstr>
      <vt:lpstr>Diffusion filtering methods: anisotropic diffusion</vt:lpstr>
      <vt:lpstr>Diffusion filtering methods: anisotropic diffusion</vt:lpstr>
      <vt:lpstr>Diffusion filtering methods: Anisotropic diffusion</vt:lpstr>
      <vt:lpstr>Diffusion filtering methods: Anisotropic diffusion</vt:lpstr>
      <vt:lpstr>Diffusion filtering methods: Anisotropic diffusion</vt:lpstr>
      <vt:lpstr>Diffusion filtering methods: Anisotropic diffusion</vt:lpstr>
      <vt:lpstr>Numerical schemes: Forward Time, Central Space (FTCS)</vt:lpstr>
      <vt:lpstr>Numerical schemes: Forward Time, Central Space (FTCS)</vt:lpstr>
      <vt:lpstr>Numerical schemes: Forward Time, Central Space (FTCS)</vt:lpstr>
      <vt:lpstr>Numerical schemes: Forward Time, Central Space (FTCS)</vt:lpstr>
      <vt:lpstr>Numerical schemes: Forward Time, Central Space (FTCS)</vt:lpstr>
      <vt:lpstr>Numerical schemes: Additive Operator Splitting (AOS)</vt:lpstr>
      <vt:lpstr>Numerical schemes: Additive Operator Splitting (AOS)</vt:lpstr>
      <vt:lpstr>Numerical schemes: Additive Operator Splitting (AOS)</vt:lpstr>
      <vt:lpstr>Results: methods and schemes</vt:lpstr>
      <vt:lpstr>Results: methods and schemes</vt:lpstr>
      <vt:lpstr>Results: methods and schemes FTCS scheme</vt:lpstr>
      <vt:lpstr>Results: methods and schemes FTCS scheme</vt:lpstr>
      <vt:lpstr>Results: methods and schemes FTCS scheme</vt:lpstr>
      <vt:lpstr>Results: methods and schemes AOS scheme</vt:lpstr>
      <vt:lpstr>Results: methods and schemes AOS scheme</vt:lpstr>
      <vt:lpstr>Results: methods and schemes conclusions</vt:lpstr>
      <vt:lpstr>Results: methods and schemes conclusions</vt:lpstr>
      <vt:lpstr>Results: methods and schemes conclusions</vt:lpstr>
      <vt:lpstr>Results: methods and schemes conclusions</vt:lpstr>
      <vt:lpstr>Parameter study</vt:lpstr>
      <vt:lpstr>Parameter study</vt:lpstr>
      <vt:lpstr>Parameter study time step size Δt</vt:lpstr>
      <vt:lpstr>Parameter study time step size Δt</vt:lpstr>
      <vt:lpstr>Parameter study time step size Δt</vt:lpstr>
      <vt:lpstr>Parameter study time step size Δt</vt:lpstr>
      <vt:lpstr>Parameter study time step size Δt</vt:lpstr>
      <vt:lpstr>Results: parameters time step size Δt</vt:lpstr>
      <vt:lpstr>Results: parameters time step size Δt</vt:lpstr>
      <vt:lpstr>Results: parameters time step size Δt</vt:lpstr>
      <vt:lpstr>Parameter study time step size Δt</vt:lpstr>
      <vt:lpstr>Parameter study time step size Δt</vt:lpstr>
      <vt:lpstr>Results: parameters time step size Δt</vt:lpstr>
      <vt:lpstr>Parameter study stopping time S</vt:lpstr>
      <vt:lpstr>Parameter study stopping time S</vt:lpstr>
      <vt:lpstr>Parameter study stopping time S</vt:lpstr>
      <vt:lpstr>Parameter study stopping time S</vt:lpstr>
      <vt:lpstr>Results: parameters stopping time S</vt:lpstr>
      <vt:lpstr>Results: parameters stopping time S</vt:lpstr>
      <vt:lpstr>Results: parameters stopping time S</vt:lpstr>
      <vt:lpstr>Results: parameters stopping time S</vt:lpstr>
      <vt:lpstr>Results: parameters stopping time S</vt:lpstr>
      <vt:lpstr>Segmentation</vt:lpstr>
      <vt:lpstr>Results: segmentation</vt:lpstr>
      <vt:lpstr>Results: segmentation</vt:lpstr>
      <vt:lpstr>Conclusions</vt:lpstr>
      <vt:lpstr>Conclusions</vt:lpstr>
      <vt:lpstr>Conclusions</vt:lpstr>
      <vt:lpstr>Further research</vt:lpstr>
      <vt:lpstr>Further research</vt:lpstr>
      <vt:lpstr>Further research</vt:lpstr>
      <vt:lpstr>Questions?</vt:lpstr>
      <vt:lpstr>Dia 68</vt:lpstr>
      <vt:lpstr>Dia 69</vt:lpstr>
      <vt:lpstr>Dia 70</vt:lpstr>
    </vt:vector>
  </TitlesOfParts>
  <Company>TU Delft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Saskia de Been</dc:creator>
  <cp:lastModifiedBy>Patricia</cp:lastModifiedBy>
  <cp:revision>101</cp:revision>
  <dcterms:created xsi:type="dcterms:W3CDTF">2015-07-09T11:57:30Z</dcterms:created>
  <dcterms:modified xsi:type="dcterms:W3CDTF">2018-04-11T18:41:44Z</dcterms:modified>
</cp:coreProperties>
</file>