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69"/>
  </p:notesMasterIdLst>
  <p:handoutMasterIdLst>
    <p:handoutMasterId r:id="rId70"/>
  </p:handoutMasterIdLst>
  <p:sldIdLst>
    <p:sldId id="256" r:id="rId3"/>
    <p:sldId id="270" r:id="rId4"/>
    <p:sldId id="353" r:id="rId5"/>
    <p:sldId id="266" r:id="rId6"/>
    <p:sldId id="290" r:id="rId7"/>
    <p:sldId id="272" r:id="rId8"/>
    <p:sldId id="271" r:id="rId9"/>
    <p:sldId id="289" r:id="rId10"/>
    <p:sldId id="307" r:id="rId11"/>
    <p:sldId id="370" r:id="rId12"/>
    <p:sldId id="274" r:id="rId13"/>
    <p:sldId id="342" r:id="rId14"/>
    <p:sldId id="306" r:id="rId15"/>
    <p:sldId id="354" r:id="rId16"/>
    <p:sldId id="369" r:id="rId17"/>
    <p:sldId id="321" r:id="rId18"/>
    <p:sldId id="320" r:id="rId19"/>
    <p:sldId id="322" r:id="rId20"/>
    <p:sldId id="314" r:id="rId21"/>
    <p:sldId id="324" r:id="rId22"/>
    <p:sldId id="315" r:id="rId23"/>
    <p:sldId id="328" r:id="rId24"/>
    <p:sldId id="316" r:id="rId25"/>
    <p:sldId id="313" r:id="rId26"/>
    <p:sldId id="277" r:id="rId27"/>
    <p:sldId id="318" r:id="rId28"/>
    <p:sldId id="319" r:id="rId29"/>
    <p:sldId id="317" r:id="rId30"/>
    <p:sldId id="323" r:id="rId31"/>
    <p:sldId id="325" r:id="rId32"/>
    <p:sldId id="327" r:id="rId33"/>
    <p:sldId id="326" r:id="rId34"/>
    <p:sldId id="330" r:id="rId35"/>
    <p:sldId id="278" r:id="rId36"/>
    <p:sldId id="276" r:id="rId37"/>
    <p:sldId id="275" r:id="rId38"/>
    <p:sldId id="333" r:id="rId39"/>
    <p:sldId id="282" r:id="rId40"/>
    <p:sldId id="284" r:id="rId41"/>
    <p:sldId id="334" r:id="rId42"/>
    <p:sldId id="301" r:id="rId43"/>
    <p:sldId id="302" r:id="rId44"/>
    <p:sldId id="366" r:id="rId45"/>
    <p:sldId id="367" r:id="rId46"/>
    <p:sldId id="294" r:id="rId47"/>
    <p:sldId id="295" r:id="rId48"/>
    <p:sldId id="296" r:id="rId49"/>
    <p:sldId id="297" r:id="rId50"/>
    <p:sldId id="338" r:id="rId51"/>
    <p:sldId id="339" r:id="rId52"/>
    <p:sldId id="341" r:id="rId53"/>
    <p:sldId id="340" r:id="rId54"/>
    <p:sldId id="343" r:id="rId55"/>
    <p:sldId id="344" r:id="rId56"/>
    <p:sldId id="345" r:id="rId57"/>
    <p:sldId id="346" r:id="rId58"/>
    <p:sldId id="351" r:id="rId59"/>
    <p:sldId id="350" r:id="rId60"/>
    <p:sldId id="355" r:id="rId61"/>
    <p:sldId id="273" r:id="rId62"/>
    <p:sldId id="360" r:id="rId63"/>
    <p:sldId id="356" r:id="rId64"/>
    <p:sldId id="365" r:id="rId65"/>
    <p:sldId id="371" r:id="rId66"/>
    <p:sldId id="372" r:id="rId67"/>
    <p:sldId id="359" r:id="rId6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6682" autoAdjust="0"/>
  </p:normalViewPr>
  <p:slideViewPr>
    <p:cSldViewPr snapToGrid="0" snapToObjects="1">
      <p:cViewPr varScale="1">
        <p:scale>
          <a:sx n="108" d="100"/>
          <a:sy n="108" d="100"/>
        </p:scale>
        <p:origin x="528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8-28T14:47:59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17004 8013 0,'-21'0'15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8-28T14:47:59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17004 8013 0,'-21'0'15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BAC23-8D78-4A15-B546-229B483FD899}" type="datetimeFigureOut">
              <a:rPr lang="en-NL" smtClean="0"/>
              <a:t>31/08/2021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FAD6A-A813-4AE0-87CC-904AECCED59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8301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Societal value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AD6A-A813-4AE0-87CC-904AECCED593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2424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information is available in my thesis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AD6A-A813-4AE0-87CC-904AECCED593}" type="slidenum">
              <a:rPr lang="en-NL" smtClean="0"/>
              <a:t>51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04565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Getting rid of dubious assumption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AD6A-A813-4AE0-87CC-904AECCED593}" type="slidenum">
              <a:rPr lang="en-NL" smtClean="0"/>
              <a:t>58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95212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are we interested in this stress distribution? Attempts have been made to explain pulling forces (turbulence) sods of grass 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AD6A-A813-4AE0-87CC-904AECCED593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7354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Spring mass system.</a:t>
            </a:r>
          </a:p>
          <a:p>
            <a:r>
              <a:rPr lang="en-GB" dirty="0"/>
              <a:t>In practice: only undrained or drained computation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AD6A-A813-4AE0-87CC-904AECCED593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37320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Waves at an angle e.g., 3x 4x per flood barrier</a:t>
            </a:r>
            <a:br>
              <a:rPr lang="en-GB" dirty="0"/>
            </a:br>
            <a:r>
              <a:rPr lang="en-GB" dirty="0"/>
              <a:t>c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AD6A-A813-4AE0-87CC-904AECCED593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85391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Uitleggen</a:t>
            </a:r>
            <a:r>
              <a:rPr lang="en-GB" dirty="0"/>
              <a:t> </a:t>
            </a:r>
            <a:r>
              <a:rPr lang="en-GB" dirty="0" err="1"/>
              <a:t>waarom</a:t>
            </a:r>
            <a:r>
              <a:rPr lang="en-GB" dirty="0"/>
              <a:t> 5 equations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AD6A-A813-4AE0-87CC-904AECCED593}" type="slidenum">
              <a:rPr lang="en-NL" smtClean="0"/>
              <a:t>34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4778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Unit change in volume, measure for rotation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AD6A-A813-4AE0-87CC-904AECCED593}" type="slidenum">
              <a:rPr lang="en-NL" smtClean="0"/>
              <a:t>35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7893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how does the 1d simplification work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AD6A-A813-4AE0-87CC-904AECCED593}" type="slidenum">
              <a:rPr lang="en-NL" smtClean="0"/>
              <a:t>39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01929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Waarom</a:t>
            </a:r>
            <a:r>
              <a:rPr lang="en-GB" dirty="0"/>
              <a:t> op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randvoorwaarden</a:t>
            </a:r>
            <a:r>
              <a:rPr lang="en-GB" dirty="0"/>
              <a:t> </a:t>
            </a:r>
            <a:r>
              <a:rPr lang="en-GB" dirty="0" err="1"/>
              <a:t>uitgekomen</a:t>
            </a:r>
            <a:r>
              <a:rPr lang="en-GB" dirty="0"/>
              <a:t>?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AD6A-A813-4AE0-87CC-904AECCED593}" type="slidenum">
              <a:rPr lang="en-NL" smtClean="0"/>
              <a:t>40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28020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Benoemen</a:t>
            </a:r>
            <a:r>
              <a:rPr lang="en-GB" dirty="0"/>
              <a:t> van </a:t>
            </a:r>
            <a:r>
              <a:rPr lang="en-GB" dirty="0" err="1"/>
              <a:t>variabelen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AD6A-A813-4AE0-87CC-904AECCED593}" type="slidenum">
              <a:rPr lang="en-NL" smtClean="0"/>
              <a:t>50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5522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617247"/>
            <a:ext cx="7265534" cy="2229538"/>
          </a:xfrm>
        </p:spPr>
        <p:txBody>
          <a:bodyPr>
            <a:noAutofit/>
          </a:bodyPr>
          <a:lstStyle>
            <a:lvl1pPr algn="l">
              <a:defRPr sz="72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3203297"/>
            <a:ext cx="7067378" cy="10258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4663753"/>
            <a:ext cx="1104294" cy="32300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581184"/>
            <a:ext cx="1368883" cy="63242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1576384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2404" y="205979"/>
            <a:ext cx="70905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404" y="1200150"/>
            <a:ext cx="7090513" cy="361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Afbeelding 8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.l.j.mersie@student.tudelft.n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ZLGkcBsURQ?feature=oembed" TargetMode="External"/><Relationship Id="rId6" Type="http://schemas.openxmlformats.org/officeDocument/2006/relationships/image" Target="../media/image14.png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4.xml"/><Relationship Id="rId7" Type="http://schemas.openxmlformats.org/officeDocument/2006/relationships/image" Target="../media/image3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9.png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21.xml"/><Relationship Id="rId7" Type="http://schemas.openxmlformats.org/officeDocument/2006/relationships/image" Target="../media/image3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.png"/><Relationship Id="rId5" Type="http://schemas.openxmlformats.org/officeDocument/2006/relationships/image" Target="../media/image49.png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6.xml"/><Relationship Id="rId7" Type="http://schemas.openxmlformats.org/officeDocument/2006/relationships/image" Target="../media/image51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2.png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9.xml"/><Relationship Id="rId7" Type="http://schemas.openxmlformats.org/officeDocument/2006/relationships/image" Target="../media/image5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4.png"/><Relationship Id="rId4" Type="http://schemas.openxmlformats.org/officeDocument/2006/relationships/tags" Target="../tags/tag30.xml"/><Relationship Id="rId9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33.xml"/><Relationship Id="rId7" Type="http://schemas.openxmlformats.org/officeDocument/2006/relationships/image" Target="../media/image55.png"/><Relationship Id="rId12" Type="http://schemas.openxmlformats.org/officeDocument/2006/relationships/image" Target="../media/image3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5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8.png"/><Relationship Id="rId4" Type="http://schemas.openxmlformats.org/officeDocument/2006/relationships/tags" Target="../tags/tag34.xml"/><Relationship Id="rId9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3.png"/><Relationship Id="rId4" Type="http://schemas.openxmlformats.org/officeDocument/2006/relationships/image" Target="../media/image6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10" Type="http://schemas.openxmlformats.org/officeDocument/2006/relationships/image" Target="../media/image3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8.png"/><Relationship Id="rId5" Type="http://schemas.openxmlformats.org/officeDocument/2006/relationships/image" Target="../media/image7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netherlandsnewslive.com/16000-people-evacuated-in-venlo-including-hospital-with-200-patients/199829/" TargetMode="External"/><Relationship Id="rId7" Type="http://schemas.openxmlformats.org/officeDocument/2006/relationships/hyperlink" Target="http://manual.midasuser.com/EN_Common/Civil/875/Start/05_Load/Hydrostatic_Pressure_Loads.htm" TargetMode="External"/><Relationship Id="rId2" Type="http://schemas.openxmlformats.org/officeDocument/2006/relationships/hyperlink" Target="https://repository.tudelft.nl/islandora/object/uuid%3Ad721630c-642c-48a1-91ab-8f560f0a57e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terbouwkundiglaboratorium.be/nl/bresproeven-wijmeers" TargetMode="External"/><Relationship Id="rId5" Type="http://schemas.openxmlformats.org/officeDocument/2006/relationships/hyperlink" Target="https://en.wikipedia.org/wiki/Golden-section_search" TargetMode="External"/><Relationship Id="rId4" Type="http://schemas.openxmlformats.org/officeDocument/2006/relationships/hyperlink" Target="https://www.youtube.com/watch?v=tZLGkcBsURQ&amp;feature=emb_logo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.l.j.mersie@student.tudelft.nl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0240" y="505504"/>
            <a:ext cx="6577959" cy="1557472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latin typeface="Arial"/>
                <a:cs typeface="Arial"/>
              </a:rPr>
              <a:t>Overtopping failure in levees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0240" y="2071340"/>
            <a:ext cx="5892160" cy="1314450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Michaël Mersie</a:t>
            </a:r>
          </a:p>
          <a:p>
            <a:pPr algn="ctr"/>
            <a:r>
              <a:rPr lang="en-GB" sz="2000" dirty="0">
                <a:hlinkClick r:id="rId2"/>
              </a:rPr>
              <a:t>m.l.j.mersie@student.tudelft.nl</a:t>
            </a:r>
            <a:endParaRPr lang="en-US" sz="2000" dirty="0">
              <a:latin typeface="Arial"/>
              <a:cs typeface="Arial"/>
            </a:endParaRPr>
          </a:p>
          <a:p>
            <a:pPr algn="l"/>
            <a:endParaRPr lang="en-US" sz="2000" dirty="0"/>
          </a:p>
          <a:p>
            <a:pPr algn="ctr"/>
            <a:r>
              <a:rPr lang="en-US" sz="1600" dirty="0">
                <a:latin typeface="Arial"/>
                <a:cs typeface="Arial"/>
              </a:rPr>
              <a:t>Delft University of Technology</a:t>
            </a:r>
          </a:p>
          <a:p>
            <a:pPr algn="ctr"/>
            <a:r>
              <a:rPr lang="en-US" sz="1600" dirty="0"/>
              <a:t>EEMCS</a:t>
            </a:r>
          </a:p>
          <a:p>
            <a:pPr algn="ctr"/>
            <a:r>
              <a:rPr lang="en-US" sz="1600" dirty="0"/>
              <a:t>Applied Mathematics</a:t>
            </a:r>
          </a:p>
          <a:p>
            <a:pPr algn="ctr"/>
            <a:r>
              <a:rPr lang="en-US" sz="1600" dirty="0"/>
              <a:t>Computational Science and Engineering</a:t>
            </a:r>
          </a:p>
          <a:p>
            <a:pPr algn="ctr"/>
            <a:endParaRPr lang="en-US" sz="1600" dirty="0">
              <a:latin typeface="Arial"/>
              <a:cs typeface="Arial"/>
            </a:endParaRPr>
          </a:p>
          <a:p>
            <a:pPr algn="ctr"/>
            <a:r>
              <a:rPr lang="en-US" sz="1600" dirty="0"/>
              <a:t>August 30</a:t>
            </a:r>
            <a:r>
              <a:rPr lang="en-US" sz="1600" dirty="0">
                <a:latin typeface="Arial"/>
                <a:cs typeface="Arial"/>
              </a:rPr>
              <a:t>,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4E507-BA64-406D-A5A9-FA5508FE7C97}"/>
              </a:ext>
            </a:extLst>
          </p:cNvPr>
          <p:cNvSpPr txBox="1"/>
          <p:nvPr/>
        </p:nvSpPr>
        <p:spPr>
          <a:xfrm>
            <a:off x="-35444" y="1531602"/>
            <a:ext cx="167285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Supervisors:</a:t>
            </a:r>
          </a:p>
          <a:p>
            <a:r>
              <a:rPr lang="en-GB" sz="1050" dirty="0"/>
              <a:t>Myron van Damme</a:t>
            </a:r>
            <a:br>
              <a:rPr lang="en-GB" sz="1050" dirty="0"/>
            </a:br>
            <a:r>
              <a:rPr lang="en-GB" sz="1050" dirty="0"/>
              <a:t>Dennis den </a:t>
            </a:r>
            <a:r>
              <a:rPr lang="en-GB" sz="1050" dirty="0" err="1"/>
              <a:t>Ouden</a:t>
            </a:r>
            <a:r>
              <a:rPr lang="en-GB" sz="1050" dirty="0"/>
              <a:t>- van der Horst</a:t>
            </a:r>
          </a:p>
          <a:p>
            <a:r>
              <a:rPr lang="en-GB" sz="1050" dirty="0" err="1"/>
              <a:t>Kees</a:t>
            </a:r>
            <a:r>
              <a:rPr lang="en-GB" sz="1050" dirty="0"/>
              <a:t> </a:t>
            </a:r>
            <a:r>
              <a:rPr lang="en-GB" sz="1050" dirty="0" err="1"/>
              <a:t>Vuik</a:t>
            </a:r>
            <a:endParaRPr lang="en-GB" sz="1050" dirty="0"/>
          </a:p>
          <a:p>
            <a:endParaRPr lang="en-GB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A22807-0C9B-4BC1-8331-9C7E9D255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5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2FB5-FF01-4FAB-B28A-996F0509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Wave overtopping simulator</a:t>
            </a:r>
            <a:endParaRPr lang="en-NL" dirty="0"/>
          </a:p>
        </p:txBody>
      </p:sp>
      <p:pic>
        <p:nvPicPr>
          <p:cNvPr id="8" name="Online Media 7" title="Wave Overtopping Simulator Belgium riverdike">
            <a:hlinkClick r:id="" action="ppaction://media"/>
            <a:extLst>
              <a:ext uri="{FF2B5EF4-FFF2-40B4-BE49-F238E27FC236}">
                <a16:creationId xmlns:a16="http://schemas.microsoft.com/office/drawing/2014/main" id="{489554EB-1758-440F-BCB1-B0B492E4F1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43998" y="1158240"/>
            <a:ext cx="6317783" cy="35695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0BDC91-4039-4C37-8AB5-DC563B2C2199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334AA0-999B-42AB-AC71-A7658A583B12}"/>
                  </a:ext>
                </a:extLst>
              </p14:cNvPr>
              <p14:cNvContentPartPr/>
              <p14:nvPr/>
            </p14:nvContentPartPr>
            <p14:xfrm>
              <a:off x="6113880" y="2884680"/>
              <a:ext cx="792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334AA0-999B-42AB-AC71-A7658A583B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04520" y="2875320"/>
                <a:ext cx="2664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7A79D82-0795-4838-999C-BF4666C03BC0}"/>
              </a:ext>
            </a:extLst>
          </p:cNvPr>
          <p:cNvSpPr/>
          <p:nvPr/>
        </p:nvSpPr>
        <p:spPr>
          <a:xfrm>
            <a:off x="2117936" y="4823221"/>
            <a:ext cx="25340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 err="1"/>
              <a:t>Youtube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466C32-8944-4EE5-A51E-AB563566FF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2FB5-FF01-4FAB-B28A-996F0509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Wave overtopping simulator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A0705-42C2-4699-B462-A6E7D1E43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Expensive</a:t>
            </a:r>
          </a:p>
          <a:p>
            <a:r>
              <a:rPr lang="en-GB" dirty="0"/>
              <a:t>Not all types of waves</a:t>
            </a:r>
          </a:p>
          <a:p>
            <a:r>
              <a:rPr lang="en-GB" dirty="0"/>
              <a:t>Specific soil</a:t>
            </a:r>
          </a:p>
          <a:p>
            <a:r>
              <a:rPr lang="en-GB" dirty="0"/>
              <a:t>Other weaknesses</a:t>
            </a:r>
          </a:p>
        </p:txBody>
      </p:sp>
      <p:pic>
        <p:nvPicPr>
          <p:cNvPr id="3074" name="Picture 2" descr="Bresproeven Wijmeers - Waterbouwkundig Laboratorium">
            <a:extLst>
              <a:ext uri="{FF2B5EF4-FFF2-40B4-BE49-F238E27FC236}">
                <a16:creationId xmlns:a16="http://schemas.microsoft.com/office/drawing/2014/main" id="{A371E027-0AEE-41A5-A321-7291E87F4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446" y="1817649"/>
            <a:ext cx="2041083" cy="272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880A01-DA3E-4CD0-A9EC-53FEB864BCAB}"/>
              </a:ext>
            </a:extLst>
          </p:cNvPr>
          <p:cNvSpPr/>
          <p:nvPr/>
        </p:nvSpPr>
        <p:spPr>
          <a:xfrm>
            <a:off x="2117936" y="4823221"/>
            <a:ext cx="25340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 err="1"/>
              <a:t>Waterbouwkundig</a:t>
            </a:r>
            <a:r>
              <a:rPr lang="en-GB" sz="1000" dirty="0"/>
              <a:t> </a:t>
            </a:r>
            <a:r>
              <a:rPr lang="en-GB" sz="1000" dirty="0" err="1"/>
              <a:t>Laboratorium</a:t>
            </a:r>
            <a:endParaRPr lang="en-GB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460BF-23F2-4C28-B68C-2604FBEC34D6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91BCC2-9273-4610-B520-1A7633DAB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10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2FB5-FF01-4FAB-B28A-996F0509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Cumulative overload method</a:t>
            </a:r>
            <a:endParaRPr lang="en-NL" dirty="0"/>
          </a:p>
        </p:txBody>
      </p:sp>
      <p:pic>
        <p:nvPicPr>
          <p:cNvPr id="3074" name="Picture 2" descr="Bresproeven Wijmeers - Waterbouwkundig Laboratorium">
            <a:extLst>
              <a:ext uri="{FF2B5EF4-FFF2-40B4-BE49-F238E27FC236}">
                <a16:creationId xmlns:a16="http://schemas.microsoft.com/office/drawing/2014/main" id="{A371E027-0AEE-41A5-A321-7291E87F4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446" y="1817649"/>
            <a:ext cx="2041083" cy="272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880A01-DA3E-4CD0-A9EC-53FEB864BCAB}"/>
              </a:ext>
            </a:extLst>
          </p:cNvPr>
          <p:cNvSpPr/>
          <p:nvPr/>
        </p:nvSpPr>
        <p:spPr>
          <a:xfrm>
            <a:off x="2117936" y="4823221"/>
            <a:ext cx="25340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 err="1"/>
              <a:t>Waterbouwkundig</a:t>
            </a:r>
            <a:r>
              <a:rPr lang="en-GB" sz="1000" dirty="0"/>
              <a:t> </a:t>
            </a:r>
            <a:r>
              <a:rPr lang="en-GB" sz="1000" dirty="0" err="1"/>
              <a:t>Laboratorium</a:t>
            </a:r>
            <a:endParaRPr lang="en-GB" sz="1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A72703-8FB3-4ED0-A109-BC3EC8A84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One parameter</a:t>
            </a:r>
          </a:p>
          <a:p>
            <a:pPr lvl="1"/>
            <a:r>
              <a:rPr lang="en-GB" dirty="0"/>
              <a:t>    : critical flow rate</a:t>
            </a:r>
          </a:p>
          <a:p>
            <a:pPr lvl="1"/>
            <a:r>
              <a:rPr lang="en-GB" dirty="0"/>
              <a:t>Dependent on quality grass cover</a:t>
            </a:r>
            <a:br>
              <a:rPr lang="en-GB" dirty="0"/>
            </a:br>
            <a:r>
              <a:rPr lang="en-GB" dirty="0"/>
              <a:t>and soil</a:t>
            </a:r>
          </a:p>
          <a:p>
            <a:pPr lvl="1"/>
            <a:r>
              <a:rPr lang="en-GB" dirty="0"/>
              <a:t>No clear relation</a:t>
            </a:r>
          </a:p>
          <a:p>
            <a:pPr lvl="1"/>
            <a:r>
              <a:rPr lang="en-GB" dirty="0"/>
              <a:t> </a:t>
            </a:r>
          </a:p>
          <a:p>
            <a:pPr lvl="1"/>
            <a:r>
              <a:rPr lang="en-GB" dirty="0"/>
              <a:t>Based on peak load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NL" dirty="0"/>
          </a:p>
        </p:txBody>
      </p:sp>
      <p:pic>
        <p:nvPicPr>
          <p:cNvPr id="9" name="Picture 8" descr="\documentclass{article}&#10;\usepackage{amsmath}&#10;\pagestyle{empty}&#10;\begin{document}&#10;&#10;$u_c$&#10;&#10;&#10;\end{document}" title="IguanaTex Bitmap Display">
            <a:extLst>
              <a:ext uri="{FF2B5EF4-FFF2-40B4-BE49-F238E27FC236}">
                <a16:creationId xmlns:a16="http://schemas.microsoft.com/office/drawing/2014/main" id="{A305BD3C-D60B-44B2-AAF7-F9723B386D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87415" y="1876213"/>
            <a:ext cx="272457" cy="181029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D = \sum_{\rm waves} (u^2 - u_c^2)$&#10;&#10;&#10;\end{document}" title="IguanaTex Bitmap Display">
            <a:extLst>
              <a:ext uri="{FF2B5EF4-FFF2-40B4-BE49-F238E27FC236}">
                <a16:creationId xmlns:a16="http://schemas.microsoft.com/office/drawing/2014/main" id="{38344A6F-D034-46FB-A76D-0D48CEC023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41603" y="3492661"/>
            <a:ext cx="2792229" cy="3437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CF732C0-0C69-48BF-99D5-90BCAD4F7FF7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6F2CDB-CFA1-4A22-91F9-62D4ECCD3B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18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2FB5-FF01-4FAB-B28A-996F0509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PORO-WSSI (Ye et al.)</a:t>
            </a:r>
            <a:endParaRPr lang="en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A72703-8FB3-4ED0-A109-BC3EC8A84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Overtopping flow porous seabed</a:t>
            </a:r>
          </a:p>
          <a:p>
            <a:r>
              <a:rPr lang="en-GB" dirty="0"/>
              <a:t>Pore water carries full load</a:t>
            </a:r>
          </a:p>
          <a:p>
            <a:r>
              <a:rPr lang="en-GB" dirty="0"/>
              <a:t>Instantaneous response</a:t>
            </a:r>
          </a:p>
          <a:p>
            <a:r>
              <a:rPr lang="en-GB" dirty="0"/>
              <a:t>Compressibility</a:t>
            </a:r>
          </a:p>
          <a:p>
            <a:pPr lvl="1"/>
            <a:endParaRPr lang="en-GB" dirty="0"/>
          </a:p>
          <a:p>
            <a:endParaRPr lang="en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6FB34-6BAC-4B92-BE39-A5E196109C97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CEF953-17B4-46D9-B953-114FA7C83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8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2FB5-FF01-4FAB-B28A-996F0509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PORO-WSSI</a:t>
            </a:r>
            <a:endParaRPr lang="en-N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880A01-DA3E-4CD0-A9EC-53FEB864BCAB}"/>
              </a:ext>
            </a:extLst>
          </p:cNvPr>
          <p:cNvSpPr/>
          <p:nvPr/>
        </p:nvSpPr>
        <p:spPr>
          <a:xfrm>
            <a:off x="2117936" y="4780693"/>
            <a:ext cx="2534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source: Offshore Soil Mechanics (</a:t>
            </a:r>
            <a:r>
              <a:rPr lang="en-GB" sz="1000" dirty="0" err="1"/>
              <a:t>Verruijt</a:t>
            </a:r>
            <a:r>
              <a:rPr lang="en-GB" sz="1000" dirty="0"/>
              <a:t>), Wikipedia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A72703-8FB3-4ED0-A109-BC3EC8A84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endParaRPr lang="en-NL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C3C15DCA-9C90-47CF-8814-D7B55C4BE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892"/>
          <a:stretch/>
        </p:blipFill>
        <p:spPr>
          <a:xfrm>
            <a:off x="1573617" y="1832974"/>
            <a:ext cx="3948409" cy="17805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DCDA41-211F-40E4-934E-5DCE83427CB7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8CF190-B07B-4CBF-BFAF-8890C499F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46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2FB5-FF01-4FAB-B28A-996F0509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PORO-WSSI</a:t>
            </a:r>
            <a:endParaRPr lang="en-N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880A01-DA3E-4CD0-A9EC-53FEB864BCAB}"/>
              </a:ext>
            </a:extLst>
          </p:cNvPr>
          <p:cNvSpPr/>
          <p:nvPr/>
        </p:nvSpPr>
        <p:spPr>
          <a:xfrm>
            <a:off x="2117936" y="4780693"/>
            <a:ext cx="2534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source: Offshore Soil Mechanics (</a:t>
            </a:r>
            <a:r>
              <a:rPr lang="en-GB" sz="1000" dirty="0" err="1"/>
              <a:t>Verruijt</a:t>
            </a:r>
            <a:r>
              <a:rPr lang="en-GB" sz="1000" dirty="0"/>
              <a:t>), Wikipedia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A72703-8FB3-4ED0-A109-BC3EC8A84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endParaRPr lang="en-N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B962A5D-358C-4A4B-B98B-20E76E3A04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981" y="1653548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C3C15DCA-9C90-47CF-8814-D7B55C4BE8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92"/>
          <a:stretch/>
        </p:blipFill>
        <p:spPr>
          <a:xfrm>
            <a:off x="1573617" y="1832974"/>
            <a:ext cx="3948409" cy="17805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DCDA41-211F-40E4-934E-5DCE83427CB7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079B25-B42F-4FD0-AB82-3E0A150BD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4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2E80-2FAB-4AF4-8289-3B511778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Points to be addressed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AB886-1516-4C02-88CC-E5A5C64C4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136358"/>
            <a:ext cx="7106464" cy="3486122"/>
          </a:xfrm>
        </p:spPr>
        <p:txBody>
          <a:bodyPr>
            <a:normAutofit/>
          </a:bodyPr>
          <a:lstStyle/>
          <a:p>
            <a:r>
              <a:rPr lang="en-GB" dirty="0"/>
              <a:t>Can the linear elastic behaviour be described? (no plastic deformation)</a:t>
            </a:r>
          </a:p>
          <a:p>
            <a:pPr lvl="1"/>
            <a:r>
              <a:rPr lang="en-GB" dirty="0"/>
              <a:t>One wave</a:t>
            </a:r>
          </a:p>
          <a:p>
            <a:pPr lvl="1"/>
            <a:r>
              <a:rPr lang="en-GB" dirty="0"/>
              <a:t>Cumulative behaviour</a:t>
            </a:r>
          </a:p>
          <a:p>
            <a:r>
              <a:rPr lang="en-GB" dirty="0"/>
              <a:t>Translation to flood barriers of various types of soil</a:t>
            </a:r>
          </a:p>
          <a:p>
            <a:r>
              <a:rPr lang="en-GB" dirty="0"/>
              <a:t>Integration with strength analysis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A53138-B71D-4186-B4E5-8FED48B35B8F}"/>
              </a:ext>
            </a:extLst>
          </p:cNvPr>
          <p:cNvSpPr/>
          <p:nvPr/>
        </p:nvSpPr>
        <p:spPr>
          <a:xfrm>
            <a:off x="1763106" y="1144694"/>
            <a:ext cx="6658187" cy="132757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8D32C6-FA98-450B-A26A-CB07AFE44086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FE3CCD-3FBC-4263-8B1C-875609E3C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7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2E80-2FAB-4AF4-8289-3B511778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objectives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AB886-1516-4C02-88CC-E5A5C64C4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157622"/>
            <a:ext cx="7106464" cy="3486122"/>
          </a:xfrm>
        </p:spPr>
        <p:txBody>
          <a:bodyPr/>
          <a:lstStyle/>
          <a:p>
            <a:r>
              <a:rPr lang="en-GB" dirty="0"/>
              <a:t>Can the linear elastic behaviour be described? (no plastic deformation)</a:t>
            </a:r>
          </a:p>
          <a:p>
            <a:pPr lvl="1"/>
            <a:r>
              <a:rPr lang="en-GB" dirty="0"/>
              <a:t>One wave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Objectives:</a:t>
            </a:r>
          </a:p>
          <a:p>
            <a:r>
              <a:rPr lang="en-GB" dirty="0"/>
              <a:t>Mathematical foundation of problem</a:t>
            </a:r>
          </a:p>
          <a:p>
            <a:r>
              <a:rPr lang="en-GB" dirty="0"/>
              <a:t>Numerical solver for system of PDE’s</a:t>
            </a:r>
          </a:p>
          <a:p>
            <a:endParaRPr lang="en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9E71E2-DF6F-4330-B0D1-2E4482B4BD04}"/>
              </a:ext>
            </a:extLst>
          </p:cNvPr>
          <p:cNvSpPr/>
          <p:nvPr/>
        </p:nvSpPr>
        <p:spPr>
          <a:xfrm>
            <a:off x="1763106" y="1144694"/>
            <a:ext cx="6658187" cy="132757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016EE-CDB4-41B1-9C47-25FFB94AEAA7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F53D13-AB85-4FA1-A630-D7E169DF9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25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2E80-2FAB-4AF4-8289-3B511778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Implications research goal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AB886-1516-4C02-88CC-E5A5C64C4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Understanding physical phenomenon</a:t>
            </a:r>
          </a:p>
          <a:p>
            <a:r>
              <a:rPr lang="en-GB" dirty="0"/>
              <a:t>Benefits for design and levee reinforcement</a:t>
            </a:r>
          </a:p>
          <a:p>
            <a:r>
              <a:rPr lang="en-GB" dirty="0"/>
              <a:t>Replacement overtopping simulations by computer simulations</a:t>
            </a:r>
          </a:p>
          <a:p>
            <a:pPr marL="0" indent="0">
              <a:buNone/>
            </a:pP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F49DD6-9C49-4572-8006-025E2DD6D22A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6FB6D2-A8B5-4EAE-A4F8-E35AD6E25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99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04966-A115-49D7-8C10-90A8424A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Newly proposed method</a:t>
            </a:r>
            <a:endParaRPr lang="en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B1BABF-1E79-4816-B2F0-6ACAD116AFD5}"/>
              </a:ext>
            </a:extLst>
          </p:cNvPr>
          <p:cNvSpPr txBox="1">
            <a:spLocks/>
          </p:cNvSpPr>
          <p:nvPr/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Reviewed</a:t>
            </a:r>
          </a:p>
          <a:p>
            <a:r>
              <a:rPr lang="en-GB" dirty="0"/>
              <a:t>MBE through virtual work</a:t>
            </a:r>
          </a:p>
          <a:p>
            <a:r>
              <a:rPr lang="en-GB" dirty="0"/>
              <a:t>Different BC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C8DCDD-9EA4-40FA-9BBB-86844B319507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>
                <a:solidFill>
                  <a:schemeClr val="bg2"/>
                </a:solidFill>
              </a:rPr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2DD028-CA99-4438-A622-CF3C414A6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5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6FCC-D966-43C5-836A-395972DE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happen?</a:t>
            </a:r>
            <a:endParaRPr lang="en-NL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9C3D1B3-0E8B-4674-A301-F210BB058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67" t="10222" r="31776" b="27447"/>
          <a:stretch/>
        </p:blipFill>
        <p:spPr>
          <a:xfrm>
            <a:off x="3152258" y="1127759"/>
            <a:ext cx="4328160" cy="3508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BEB917-AD18-46FD-8052-3C4EB3B1D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77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04966-A115-49D7-8C10-90A8424A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Remarks domain</a:t>
            </a:r>
            <a:endParaRPr lang="en-N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42D8E2-358D-49A3-BE8A-70A074635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0690" b="11095"/>
          <a:stretch/>
        </p:blipFill>
        <p:spPr>
          <a:xfrm>
            <a:off x="4898371" y="1586908"/>
            <a:ext cx="4245629" cy="309936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B1BABF-1E79-4816-B2F0-6ACAD116AFD5}"/>
              </a:ext>
            </a:extLst>
          </p:cNvPr>
          <p:cNvSpPr txBox="1">
            <a:spLocks/>
          </p:cNvSpPr>
          <p:nvPr/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Soil particles</a:t>
            </a:r>
          </a:p>
          <a:p>
            <a:r>
              <a:rPr lang="en-GB" dirty="0"/>
              <a:t>Pore water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4" name="Picture 13" descr="\documentclass{article}&#10;\usepackage{amsmath}&#10;\pagestyle{empty}&#10;\begin{document}&#10;&#10;\begin{equation*}&#10;p = \frac{V_{\rm voids}}{V_{\rm total}}&#10;\end{equation*}&#10;&#10;&#10;\end{document}" title="IguanaTex Bitmap Display">
            <a:extLst>
              <a:ext uri="{FF2B5EF4-FFF2-40B4-BE49-F238E27FC236}">
                <a16:creationId xmlns:a16="http://schemas.microsoft.com/office/drawing/2014/main" id="{90735E72-AD7B-4254-AE50-CA96D07D283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02280" y="2571750"/>
            <a:ext cx="1561600" cy="7786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B624E6-8582-4A3B-9CC8-FA8C993C5EF1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>
                <a:solidFill>
                  <a:schemeClr val="bg2"/>
                </a:solidFill>
              </a:rPr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495404-B5E9-473C-A4B4-3034F2A5F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36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04966-A115-49D7-8C10-90A8424A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Remarks domain</a:t>
            </a:r>
            <a:endParaRPr lang="en-N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42D8E2-358D-49A3-BE8A-70A074635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0690" b="11095"/>
          <a:stretch/>
        </p:blipFill>
        <p:spPr>
          <a:xfrm>
            <a:off x="4898371" y="1586908"/>
            <a:ext cx="4245629" cy="309936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B1BABF-1E79-4816-B2F0-6ACAD116AFD5}"/>
              </a:ext>
            </a:extLst>
          </p:cNvPr>
          <p:cNvSpPr txBox="1">
            <a:spLocks/>
          </p:cNvSpPr>
          <p:nvPr/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Perfectly mixed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Changes in porosity</a:t>
            </a:r>
            <a:br>
              <a:rPr lang="en-GB" dirty="0"/>
            </a:br>
            <a:r>
              <a:rPr lang="en-GB" dirty="0"/>
              <a:t>no influence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 descr="\documentclass{article}&#10;\usepackage{amsmath}&#10;\pagestyle{empty}&#10;\begin{document}&#10;&#10;\begin{align*}&#10;\left |\Omega_p \right | &amp;= (1-p)\left |\Omega \right | \\&#10;\left |\Omega_w \right | &amp;= p \left |\Omega \right | &#10;\end{align*}&#10;&#10;&#10;\end{document}" title="IguanaTex Bitmap Display">
            <a:extLst>
              <a:ext uri="{FF2B5EF4-FFF2-40B4-BE49-F238E27FC236}">
                <a16:creationId xmlns:a16="http://schemas.microsoft.com/office/drawing/2014/main" id="{C60F500F-6389-43BA-90D0-3C449FE8DE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27774" y="2055744"/>
            <a:ext cx="2647467" cy="8874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C66A0F-1245-478B-8B1C-3E70128787E4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>
                <a:solidFill>
                  <a:schemeClr val="bg2"/>
                </a:solidFill>
              </a:rPr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1545C2-5A9B-4AEB-90A2-0D2A7C22D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14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04966-A115-49D7-8C10-90A8424A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Remarks domain</a:t>
            </a:r>
            <a:endParaRPr lang="en-N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42D8E2-358D-49A3-BE8A-70A074635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690" b="11095"/>
          <a:stretch/>
        </p:blipFill>
        <p:spPr>
          <a:xfrm>
            <a:off x="4898371" y="1586908"/>
            <a:ext cx="4245629" cy="309936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B1BABF-1E79-4816-B2F0-6ACAD116AFD5}"/>
              </a:ext>
            </a:extLst>
          </p:cNvPr>
          <p:cNvSpPr txBox="1">
            <a:spLocks/>
          </p:cNvSpPr>
          <p:nvPr/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Assumption: unchanged computational domain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D70DE-F915-46FD-BEF5-8F8EB7AC5607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>
                <a:solidFill>
                  <a:schemeClr val="bg2"/>
                </a:solidFill>
              </a:rPr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B0F885-48E9-4E08-A8A5-478C8C891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64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2EBC2-736A-46F6-8896-6AC3E8A2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assumption</a:t>
            </a:r>
            <a:endParaRPr lang="en-NL" dirty="0"/>
          </a:p>
        </p:txBody>
      </p:sp>
      <p:pic>
        <p:nvPicPr>
          <p:cNvPr id="5" name="Picture 4" descr="\documentclass{article}&#10;\usepackage{amsmath}&#10;\pagestyle{empty}&#10;\begin{document}&#10;&#10;\begin{align*}&#10;\int_{\Omega_p} \ldots d\Omega &amp;= (1-p) \int_{\Omega} \ldots d\Omega, \\&#10;\int_{\Omega_w} \ldots d\Omega &amp;= p \int_{\Omega} \ldots d\Omega,&#10;\end{align*}&#10;&#10;&#10;\end{document}" title="IguanaTex Bitmap Display">
            <a:extLst>
              <a:ext uri="{FF2B5EF4-FFF2-40B4-BE49-F238E27FC236}">
                <a16:creationId xmlns:a16="http://schemas.microsoft.com/office/drawing/2014/main" id="{6B12591B-11F8-450B-B952-CF657F073A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18895" y="1553409"/>
            <a:ext cx="4878152" cy="19598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485C4B-52CE-44C4-BDC1-4503B7EAEB02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>
                <a:solidFill>
                  <a:schemeClr val="bg2"/>
                </a:solidFill>
              </a:rPr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C1FCB4-E5F6-4043-BFDD-CA2185E1DFAA}"/>
              </a:ext>
            </a:extLst>
          </p:cNvPr>
          <p:cNvSpPr/>
          <p:nvPr/>
        </p:nvSpPr>
        <p:spPr>
          <a:xfrm>
            <a:off x="4203405" y="1637414"/>
            <a:ext cx="1275907" cy="60251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E904C-D9BE-4630-A995-C49BAC70A067}"/>
              </a:ext>
            </a:extLst>
          </p:cNvPr>
          <p:cNvSpPr/>
          <p:nvPr/>
        </p:nvSpPr>
        <p:spPr>
          <a:xfrm>
            <a:off x="4203404" y="2808175"/>
            <a:ext cx="318977" cy="50209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0C6741-F02B-48C8-A62C-ED4B93419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94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17C20-35C1-4436-9FD2-2A25BD5D4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Assumptions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7A588-0D68-4E64-84E4-793271F6D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Balance of volume</a:t>
            </a:r>
          </a:p>
          <a:p>
            <a:r>
              <a:rPr lang="en-GB" dirty="0"/>
              <a:t>Soil can only expand by inflow of pore water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E69DEF-5558-48ED-8201-D306145A2920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>
                <a:solidFill>
                  <a:schemeClr val="bg2"/>
                </a:solidFill>
              </a:rPr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3CF3D0-5D75-4088-AF63-14E49EF01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27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A771-10DA-4BDD-BE88-7388DDC7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Virtual work</a:t>
            </a:r>
            <a:endParaRPr lang="en-N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048023-1436-4C55-8A10-592B709A8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713" y="1200150"/>
            <a:ext cx="7105650" cy="3486150"/>
          </a:xfrm>
        </p:spPr>
        <p:txBody>
          <a:bodyPr/>
          <a:lstStyle/>
          <a:p>
            <a:r>
              <a:rPr lang="en-GB" dirty="0"/>
              <a:t>Forces at work</a:t>
            </a:r>
          </a:p>
          <a:p>
            <a:r>
              <a:rPr lang="en-GB" dirty="0"/>
              <a:t>Imagine virtual displacement</a:t>
            </a:r>
          </a:p>
          <a:p>
            <a:r>
              <a:rPr lang="en-GB" dirty="0"/>
              <a:t>Derive virtual work done by forces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B4A44-1A52-4659-A572-DEF1238B31C5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>
                <a:solidFill>
                  <a:schemeClr val="bg2"/>
                </a:solidFill>
              </a:rPr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37980F-BA13-46DC-890F-353AF7745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22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6C9AC-7126-483F-8D06-80604592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Virtual work</a:t>
            </a:r>
            <a:endParaRPr lang="en-NL" dirty="0"/>
          </a:p>
        </p:txBody>
      </p:sp>
      <p:pic>
        <p:nvPicPr>
          <p:cNvPr id="17" name="Picture 16" descr="\documentclass{article}&#10;\usepackage{amsmath}&#10;&#10;\pagestyle{empty}&#10;\begin{document}&#10;&#10;\begin{equation*}&#10;\int_{\Omega} u_i^* f_i d\Omega + \int_{\Omega} v_i^* g_i d\Omega = 0&#10;\end{equation*}&#10;&#10;&#10;\end{document}" title="IguanaTex Bitmap Display">
            <a:extLst>
              <a:ext uri="{FF2B5EF4-FFF2-40B4-BE49-F238E27FC236}">
                <a16:creationId xmlns:a16="http://schemas.microsoft.com/office/drawing/2014/main" id="{D5C5FD49-0E6A-4867-A4E9-0CAF5CF471D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29693" y="1762607"/>
            <a:ext cx="3387409" cy="65462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21D85F4-18D1-4694-8EB2-D90A9D646716}"/>
              </a:ext>
            </a:extLst>
          </p:cNvPr>
          <p:cNvSpPr/>
          <p:nvPr/>
        </p:nvSpPr>
        <p:spPr>
          <a:xfrm>
            <a:off x="3955628" y="1835918"/>
            <a:ext cx="406400" cy="508000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3E7D43-AD67-4802-ACC7-6273216EE93D}"/>
              </a:ext>
            </a:extLst>
          </p:cNvPr>
          <p:cNvSpPr/>
          <p:nvPr/>
        </p:nvSpPr>
        <p:spPr>
          <a:xfrm>
            <a:off x="2352585" y="1835918"/>
            <a:ext cx="406400" cy="508000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03179D3-DE13-44B8-A969-370E52F2F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277" y="2895812"/>
            <a:ext cx="7105650" cy="3486150"/>
          </a:xfrm>
        </p:spPr>
        <p:txBody>
          <a:bodyPr/>
          <a:lstStyle/>
          <a:p>
            <a:r>
              <a:rPr lang="en-GB" dirty="0"/>
              <a:t>Set displacements to zero</a:t>
            </a:r>
          </a:p>
          <a:p>
            <a:r>
              <a:rPr lang="en-GB" dirty="0"/>
              <a:t>Three dimensions</a:t>
            </a:r>
          </a:p>
          <a:p>
            <a:r>
              <a:rPr lang="en-GB" dirty="0"/>
              <a:t>Six resulting equations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CF4CB-AA8F-4F4F-A2C9-3DFA8B577003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>
                <a:solidFill>
                  <a:schemeClr val="bg2"/>
                </a:solidFill>
              </a:rPr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5BBFA2-AF24-48C8-AA69-015E6501B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75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6C9AC-7126-483F-8D06-80604592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Momentum equations</a:t>
            </a:r>
            <a:endParaRPr lang="en-NL" dirty="0"/>
          </a:p>
        </p:txBody>
      </p:sp>
      <p:pic>
        <p:nvPicPr>
          <p:cNvPr id="8" name="Picture 7" descr="\documentclass{article}&#10;\usepackage{amsmath}&#10;\pagestyle{empty}&#10;\begin{document}&#10;&#10;\begin{align*} &#10;    \frac{\partial \sigma_{ij}}{\partial x_j} - (1-p)\frac{\partial^2 \rho_p u_i}{\partial t^2} - (1-p)\frac{\partial}{\partial x_j} \left ( \frac{1}{2}\rho_p \left ( \frac{\partial u_j}{\partial t} \right )^2 \right ) &amp;= 0, \\&#10;   \frac{\partial \sigma^w_{ij}}{\partial x_j} - p\frac{\partial^2 \rho_w v_i}{\partial t^2} - p\frac{\partial}{\partial x_j} \left ( \frac{1}{2}\rho_w \left ( \frac{\partial v_j}{\partial t} \right )^2 \right ) &amp;= 0,&#10;\end{align*}&#10;&#10;&#10;\end{document}" title="IguanaTex Bitmap Display">
            <a:extLst>
              <a:ext uri="{FF2B5EF4-FFF2-40B4-BE49-F238E27FC236}">
                <a16:creationId xmlns:a16="http://schemas.microsoft.com/office/drawing/2014/main" id="{C3DD00D8-B9CD-4773-ADFF-8456F2CC471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05533" y="1835572"/>
            <a:ext cx="6279619" cy="161828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789FE4E-F8D6-477C-8E46-30A68A8483EB}"/>
              </a:ext>
            </a:extLst>
          </p:cNvPr>
          <p:cNvSpPr/>
          <p:nvPr/>
        </p:nvSpPr>
        <p:spPr>
          <a:xfrm>
            <a:off x="1923628" y="1727199"/>
            <a:ext cx="745066" cy="931333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EECC884-8FC0-4AF2-B509-A9EB82812DBF}"/>
              </a:ext>
            </a:extLst>
          </p:cNvPr>
          <p:cNvSpPr/>
          <p:nvPr/>
        </p:nvSpPr>
        <p:spPr>
          <a:xfrm>
            <a:off x="3132668" y="2571750"/>
            <a:ext cx="745066" cy="931333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8D932-B427-4FF0-BFE8-DA553771C3DB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>
                <a:solidFill>
                  <a:schemeClr val="bg2"/>
                </a:solidFill>
              </a:rPr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918035-0206-4A6F-A254-39E42A479E92}"/>
              </a:ext>
            </a:extLst>
          </p:cNvPr>
          <p:cNvSpPr/>
          <p:nvPr/>
        </p:nvSpPr>
        <p:spPr>
          <a:xfrm>
            <a:off x="4047460" y="2815263"/>
            <a:ext cx="255575" cy="50209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AEC210-EB94-47B2-8B8C-C8A1F641CFDF}"/>
              </a:ext>
            </a:extLst>
          </p:cNvPr>
          <p:cNvSpPr/>
          <p:nvPr/>
        </p:nvSpPr>
        <p:spPr>
          <a:xfrm>
            <a:off x="5308797" y="2815263"/>
            <a:ext cx="255574" cy="50209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777225-0339-4332-9328-100539393F5D}"/>
              </a:ext>
            </a:extLst>
          </p:cNvPr>
          <p:cNvSpPr/>
          <p:nvPr/>
        </p:nvSpPr>
        <p:spPr>
          <a:xfrm>
            <a:off x="2869650" y="1961142"/>
            <a:ext cx="816303" cy="50209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9BD25-2C25-43D3-B456-7068235EDE4B}"/>
              </a:ext>
            </a:extLst>
          </p:cNvPr>
          <p:cNvSpPr/>
          <p:nvPr/>
        </p:nvSpPr>
        <p:spPr>
          <a:xfrm>
            <a:off x="4751612" y="1941818"/>
            <a:ext cx="816303" cy="50209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6BDC15-3EE3-479B-AD20-F86388434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95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A771-10DA-4BDD-BE88-7388DDC7B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106" y="234331"/>
            <a:ext cx="7106464" cy="857250"/>
          </a:xfrm>
        </p:spPr>
        <p:txBody>
          <a:bodyPr>
            <a:normAutofit fontScale="90000"/>
          </a:bodyPr>
          <a:lstStyle/>
          <a:p>
            <a:r>
              <a:rPr lang="en-GB" dirty="0"/>
              <a:t>Controversy stress tensor</a:t>
            </a:r>
            <a:br>
              <a:rPr lang="en-GB" dirty="0"/>
            </a:br>
            <a:r>
              <a:rPr lang="en-GB" dirty="0"/>
              <a:t>(Falconer)</a:t>
            </a:r>
            <a:endParaRPr lang="en-NL" dirty="0"/>
          </a:p>
        </p:txBody>
      </p:sp>
      <p:pic>
        <p:nvPicPr>
          <p:cNvPr id="15" name="Picture 14" descr="\documentclass{article}&#10;\usepackage{amsmath}&#10;\pagestyle{empty}&#10;\begin{document}&#10;&#10;\begin{equation*}&#10;  \sigma_{ii}^w = \mu \left (  2 \frac{\partial^2 v_i}{\partial x_i \partial t} - \frac{2}{3} \frac{\partial^2 v_j}{\partial x_j \partial t}\right ) - P&#10;\end{equation*}&#10;&#10;&#10;\end{document}" title="IguanaTex Bitmap Display">
            <a:extLst>
              <a:ext uri="{FF2B5EF4-FFF2-40B4-BE49-F238E27FC236}">
                <a16:creationId xmlns:a16="http://schemas.microsoft.com/office/drawing/2014/main" id="{F1938DCA-B72F-4904-AE72-AC72C12FA6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37881" y="1698202"/>
            <a:ext cx="5058399" cy="85725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1BBA2F50-03F3-4084-AF36-FEB87FE53461}"/>
              </a:ext>
            </a:extLst>
          </p:cNvPr>
          <p:cNvSpPr/>
          <p:nvPr/>
        </p:nvSpPr>
        <p:spPr>
          <a:xfrm>
            <a:off x="6685280" y="1822028"/>
            <a:ext cx="352214" cy="56896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714C0-C225-4E3F-BA4E-62359C4782EA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>
                <a:solidFill>
                  <a:schemeClr val="bg2"/>
                </a:solidFill>
              </a:rPr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A29BDD-50C0-428A-A7DB-BD3CA192B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1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A771-10DA-4BDD-BE88-7388DDC7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Definition P</a:t>
            </a:r>
            <a:endParaRPr lang="en-N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42113A-6AD0-4E7F-B46A-C040FC5B2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713" y="1200150"/>
            <a:ext cx="7105650" cy="3486150"/>
          </a:xfrm>
        </p:spPr>
        <p:txBody>
          <a:bodyPr/>
          <a:lstStyle/>
          <a:p>
            <a:r>
              <a:rPr lang="en-GB" dirty="0"/>
              <a:t>Hydrostatic pressure</a:t>
            </a:r>
          </a:p>
          <a:p>
            <a:r>
              <a:rPr lang="en-GB" dirty="0"/>
              <a:t>Dynamic pressure</a:t>
            </a:r>
          </a:p>
          <a:p>
            <a:r>
              <a:rPr lang="en-GB"/>
              <a:t>Total pressure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B95D7-B619-4152-A936-E73F4576DAF9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>
                <a:solidFill>
                  <a:schemeClr val="bg2"/>
                </a:solidFill>
              </a:rPr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22399D-DEB8-4C79-9293-44DD44E5C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5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0355-5044-4238-B191-6E52916C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Overtopping waves</a:t>
            </a:r>
            <a:endParaRPr lang="en-NL" dirty="0"/>
          </a:p>
        </p:txBody>
      </p:sp>
      <p:pic>
        <p:nvPicPr>
          <p:cNvPr id="1026" name="Picture 2" descr="Golfoverslag en sterkte binnentalud bij dijken">
            <a:extLst>
              <a:ext uri="{FF2B5EF4-FFF2-40B4-BE49-F238E27FC236}">
                <a16:creationId xmlns:a16="http://schemas.microsoft.com/office/drawing/2014/main" id="{81753DF1-2D2D-410E-A6D1-B1B4402A65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929" y="1452143"/>
            <a:ext cx="4020141" cy="264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85E273-7EF9-409C-97E8-4F32618A1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106" y="1014297"/>
            <a:ext cx="5203065" cy="34129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B2DE82-B7D5-4987-AF2C-0A7FD8C1D901}"/>
              </a:ext>
            </a:extLst>
          </p:cNvPr>
          <p:cNvSpPr/>
          <p:nvPr/>
        </p:nvSpPr>
        <p:spPr>
          <a:xfrm>
            <a:off x="2117936" y="4823221"/>
            <a:ext cx="42168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Source: photographer unknown, retrieved from TU Delft Repository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F74B41-FBF4-408C-A4B7-A7196DF32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44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A771-10DA-4BDD-BE88-7388DDC7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 := hydrostatic pressure</a:t>
            </a:r>
            <a:endParaRPr lang="en-N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42113A-6AD0-4E7F-B46A-C040FC5B2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713" y="1200150"/>
            <a:ext cx="7105650" cy="3486150"/>
          </a:xfrm>
        </p:spPr>
        <p:txBody>
          <a:bodyPr/>
          <a:lstStyle/>
          <a:p>
            <a:r>
              <a:rPr lang="en-GB" dirty="0"/>
              <a:t>P would be a known function</a:t>
            </a:r>
          </a:p>
          <a:p>
            <a:r>
              <a:rPr lang="en-GB" dirty="0"/>
              <a:t>Disregard when gravitation is disregarded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A0B6A7-6D2C-4436-9CF7-660B148F4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149" r="1262" b="2329"/>
          <a:stretch/>
        </p:blipFill>
        <p:spPr bwMode="auto">
          <a:xfrm>
            <a:off x="4829386" y="2296158"/>
            <a:ext cx="4172374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4061A6-AEEF-436D-9914-E1B2F38AE521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>
                <a:solidFill>
                  <a:schemeClr val="bg2"/>
                </a:solidFill>
              </a:rPr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32B652-9594-4DF8-B522-0B353485F681}"/>
              </a:ext>
            </a:extLst>
          </p:cNvPr>
          <p:cNvSpPr/>
          <p:nvPr/>
        </p:nvSpPr>
        <p:spPr>
          <a:xfrm>
            <a:off x="2117936" y="4780693"/>
            <a:ext cx="25340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source: Midas Information Technologies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7C5F1E-1AD2-49B1-B2A8-B705796E2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20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A771-10DA-4BDD-BE88-7388DDC7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 := hydrodynamic pressure</a:t>
            </a:r>
            <a:endParaRPr lang="en-NL" dirty="0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A8D7649-EAE0-4158-8EC0-ED90E4F5E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10690" b="11095"/>
          <a:stretch/>
        </p:blipFill>
        <p:spPr>
          <a:xfrm>
            <a:off x="4905613" y="1838157"/>
            <a:ext cx="4245629" cy="3099364"/>
          </a:xfrm>
          <a:prstGeom prst="rect">
            <a:avLst/>
          </a:prstGeom>
        </p:spPr>
      </p:pic>
      <p:sp>
        <p:nvSpPr>
          <p:cNvPr id="11" name="Content Placeholder 2 1">
            <a:extLst>
              <a:ext uri="{FF2B5EF4-FFF2-40B4-BE49-F238E27FC236}">
                <a16:creationId xmlns:a16="http://schemas.microsoft.com/office/drawing/2014/main" id="{6E8BD408-A836-4939-B7F9-8FFFFCE54A07}"/>
              </a:ext>
            </a:extLst>
          </p:cNvPr>
          <p:cNvSpPr txBox="1">
            <a:spLocks/>
          </p:cNvSpPr>
          <p:nvPr/>
        </p:nvSpPr>
        <p:spPr>
          <a:xfrm>
            <a:off x="1594380" y="501766"/>
            <a:ext cx="7105650" cy="348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\documentclass{article}&#10;\usepackage{amsmath}&#10;\pagestyle{empty}&#10;\begin{document}&#10;&#10;$\frac{\partial P_{\rm dyn}}{\partial z} = 0$ at $z = -Z$&#10;&#10;&#10;\end{document}" title="IguanaTex Bitmap Display">
            <a:extLst>
              <a:ext uri="{FF2B5EF4-FFF2-40B4-BE49-F238E27FC236}">
                <a16:creationId xmlns:a16="http://schemas.microsoft.com/office/drawing/2014/main" id="{F7C7BB77-327C-46F1-8627-38C4EC1022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37938" y="2938452"/>
            <a:ext cx="3182934" cy="484267"/>
          </a:xfrm>
          <a:prstGeom prst="rect">
            <a:avLst/>
          </a:prstGeom>
        </p:spPr>
      </p:pic>
      <p:sp>
        <p:nvSpPr>
          <p:cNvPr id="14" name="Content Placeholder 2 2">
            <a:extLst>
              <a:ext uri="{FF2B5EF4-FFF2-40B4-BE49-F238E27FC236}">
                <a16:creationId xmlns:a16="http://schemas.microsoft.com/office/drawing/2014/main" id="{2B53616A-1CDC-44ED-B5BC-3E4ED8FAB2C5}"/>
              </a:ext>
            </a:extLst>
          </p:cNvPr>
          <p:cNvSpPr txBox="1">
            <a:spLocks/>
          </p:cNvSpPr>
          <p:nvPr/>
        </p:nvSpPr>
        <p:spPr>
          <a:xfrm>
            <a:off x="1763713" y="1200150"/>
            <a:ext cx="7105650" cy="348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No vertical pore water displacement at</a:t>
            </a:r>
          </a:p>
        </p:txBody>
      </p:sp>
      <p:pic>
        <p:nvPicPr>
          <p:cNvPr id="16" name="Picture 15" descr="\documentclass{article}&#10;\usepackage{amsmath}&#10;\pagestyle{empty}&#10;\begin{document}&#10;$z = -Z$&#10;&#10;&#10;\end{document}" title="IguanaTex Bitmap Display">
            <a:extLst>
              <a:ext uri="{FF2B5EF4-FFF2-40B4-BE49-F238E27FC236}">
                <a16:creationId xmlns:a16="http://schemas.microsoft.com/office/drawing/2014/main" id="{FE3BF637-5CC9-4B19-ABC8-9EA216788DF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237938" y="1728394"/>
            <a:ext cx="1169066" cy="2453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0F3A80-220E-4CE5-8433-1AA2A96107EE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>
                <a:solidFill>
                  <a:schemeClr val="bg2"/>
                </a:solidFill>
              </a:rPr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7BCAE2-3524-4E0E-8F85-869EE6658F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59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A771-10DA-4BDD-BE88-7388DDC7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 := total pressure</a:t>
            </a:r>
            <a:endParaRPr lang="en-N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42113A-6AD0-4E7F-B46A-C040FC5B2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713" y="1200150"/>
            <a:ext cx="7105650" cy="3486150"/>
          </a:xfrm>
        </p:spPr>
        <p:txBody>
          <a:bodyPr/>
          <a:lstStyle/>
          <a:p>
            <a:r>
              <a:rPr lang="en-GB" dirty="0"/>
              <a:t>Hydrostatic + hydrodynamic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F635706-112C-4178-8164-821C75BE7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149" r="1262" b="2329"/>
          <a:stretch/>
        </p:blipFill>
        <p:spPr bwMode="auto">
          <a:xfrm>
            <a:off x="4829386" y="2296158"/>
            <a:ext cx="4172374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\documentclass{article}&#10;\usepackage{amsmath}&#10;\pagestyle{empty}&#10;\begin{document}&#10;&#10;\begin{equation*}&#10;P_{\rm total} := P_{\rm stat} + P_{\rm dyn}&#10;\end{equation*}&#10;\end{document}" title="IguanaTex Bitmap Display">
            <a:extLst>
              <a:ext uri="{FF2B5EF4-FFF2-40B4-BE49-F238E27FC236}">
                <a16:creationId xmlns:a16="http://schemas.microsoft.com/office/drawing/2014/main" id="{3196F791-DAA0-46EB-899F-998E7F97D3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195272" y="2035386"/>
            <a:ext cx="3219200" cy="34560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at $z = -Z$&#10;\end{document}" title="IguanaTex Bitmap Display">
            <a:extLst>
              <a:ext uri="{FF2B5EF4-FFF2-40B4-BE49-F238E27FC236}">
                <a16:creationId xmlns:a16="http://schemas.microsoft.com/office/drawing/2014/main" id="{CEDCC8EE-C0A1-4900-A834-8A2F6EE4E47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200606" y="4194391"/>
            <a:ext cx="1604266" cy="245333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\begin{equation*}&#10;\frac{\partial P_{\rm total}}{\partial z} = \frac{\partial P_{\rm stat}}{\partial z}&#10;\end{equation*}&#10;&#10;\end{document}" title="IguanaTex Bitmap Display">
            <a:extLst>
              <a:ext uri="{FF2B5EF4-FFF2-40B4-BE49-F238E27FC236}">
                <a16:creationId xmlns:a16="http://schemas.microsoft.com/office/drawing/2014/main" id="{08D4442E-B45C-41CE-AB49-5A753E293E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95272" y="3203814"/>
            <a:ext cx="2521600" cy="7445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3D7021-6A88-4329-9CCA-A8284B7F4B8C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>
                <a:solidFill>
                  <a:schemeClr val="bg2"/>
                </a:solidFill>
              </a:rPr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D1091C-DC28-40D3-B880-BB81E974B475}"/>
              </a:ext>
            </a:extLst>
          </p:cNvPr>
          <p:cNvSpPr/>
          <p:nvPr/>
        </p:nvSpPr>
        <p:spPr>
          <a:xfrm>
            <a:off x="2117936" y="4780693"/>
            <a:ext cx="25340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source: Midas Information Technologies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167230-343D-4429-9C0D-7BCD5AE496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16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A771-10DA-4BDD-BE88-7388DDC7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Approach new model</a:t>
            </a:r>
            <a:endParaRPr lang="en-N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42113A-6AD0-4E7F-B46A-C040FC5B2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713" y="1200150"/>
            <a:ext cx="7105650" cy="3486150"/>
          </a:xfrm>
        </p:spPr>
        <p:txBody>
          <a:bodyPr/>
          <a:lstStyle/>
          <a:p>
            <a:r>
              <a:rPr lang="en-GB" dirty="0"/>
              <a:t>Hydrodynamic and total pressure</a:t>
            </a:r>
          </a:p>
          <a:p>
            <a:r>
              <a:rPr lang="en-GB" dirty="0"/>
              <a:t>Applying divergence- and curl operators on MBE (2D)</a:t>
            </a:r>
          </a:p>
          <a:p>
            <a:r>
              <a:rPr lang="en-GB" dirty="0"/>
              <a:t>Applying volume balance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A6D2E-7E34-460E-84D8-C1BA7F1455AE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>
                <a:solidFill>
                  <a:schemeClr val="bg2"/>
                </a:solidFill>
              </a:rPr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B21456-7BC0-40E0-AE57-DF3A9B5F3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03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454D1-46A5-4AA8-8C9D-5D242FAF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Resulting PDEs</a:t>
            </a:r>
            <a:endParaRPr lang="en-N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F62600-7676-4EA8-9F1B-52F74A5F9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3713" y="1759836"/>
            <a:ext cx="7105650" cy="2366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B38C23-CF47-4E8C-B4B4-E54CB54403F3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>
                <a:solidFill>
                  <a:schemeClr val="bg2"/>
                </a:solidFill>
              </a:rPr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CD2068-9215-4C20-91DF-54BE2298B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84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95199-062E-46AD-9F1D-6A13D31E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Newly proposed method (2D)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DB029-F887-49BE-AF22-AFD68C43D1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Solving for five variables: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vol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DB029-F887-49BE-AF22-AFD68C43D1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4" t="-192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4CEF17D-E146-4F0C-BFEA-090E28AAF38D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>
                <a:solidFill>
                  <a:schemeClr val="bg2"/>
                </a:solidFill>
              </a:rPr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465BBF-16A0-4D4D-9A6E-84BBA80BB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03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CFE89-60FC-42B9-943B-E0D770BF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Boundary condition at z = 0</a:t>
            </a:r>
            <a:endParaRPr lang="en-NL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F6A398D-D679-47A5-9518-A064EC3317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600862"/>
              </p:ext>
            </p:extLst>
          </p:nvPr>
        </p:nvGraphicFramePr>
        <p:xfrm>
          <a:off x="1763713" y="1200150"/>
          <a:ext cx="7105648" cy="15430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52824">
                  <a:extLst>
                    <a:ext uri="{9D8B030D-6E8A-4147-A177-3AD203B41FA5}">
                      <a16:colId xmlns:a16="http://schemas.microsoft.com/office/drawing/2014/main" val="962825228"/>
                    </a:ext>
                  </a:extLst>
                </a:gridCol>
                <a:gridCol w="3552824">
                  <a:extLst>
                    <a:ext uri="{9D8B030D-6E8A-4147-A177-3AD203B41FA5}">
                      <a16:colId xmlns:a16="http://schemas.microsoft.com/office/drawing/2014/main" val="260848221"/>
                    </a:ext>
                  </a:extLst>
                </a:gridCol>
              </a:tblGrid>
              <a:tr h="1543050">
                <a:tc>
                  <a:txBody>
                    <a:bodyPr/>
                    <a:lstStyle/>
                    <a:p>
                      <a:r>
                        <a:rPr lang="en-GB" dirty="0"/>
                        <a:t>From analysis</a:t>
                      </a:r>
                      <a:br>
                        <a:rPr lang="en-GB" dirty="0"/>
                      </a:br>
                      <a:br>
                        <a:rPr lang="en-GB" dirty="0"/>
                      </a:b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PORO-WSSI</a:t>
                      </a:r>
                      <a:br>
                        <a:rPr lang="en-GB" dirty="0"/>
                      </a:br>
                      <a:br>
                        <a:rPr lang="en-GB" dirty="0"/>
                      </a:br>
                      <a:endParaRPr lang="en-NL" dirty="0"/>
                    </a:p>
                  </a:txBody>
                  <a:tcPr>
                    <a:solidFill>
                      <a:srgbClr val="00A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54938"/>
                  </a:ext>
                </a:extLst>
              </a:tr>
            </a:tbl>
          </a:graphicData>
        </a:graphic>
      </p:graphicFrame>
      <p:pic>
        <p:nvPicPr>
          <p:cNvPr id="6" name="Picture 5" descr="\documentclass{article}&#10;\usepackage{amsmath}&#10;\pagestyle{empty}&#10;\begin{document}&#10;&#10;\begin{equation*}&#10;-P = F_{zz}&#10;\end{equation*}&#10;&#10;&#10;\end{document}" title="IguanaTex Bitmap Display">
            <a:extLst>
              <a:ext uri="{FF2B5EF4-FFF2-40B4-BE49-F238E27FC236}">
                <a16:creationId xmlns:a16="http://schemas.microsoft.com/office/drawing/2014/main" id="{15193D99-6EAF-42F6-AE66-B2E525BE408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594773" y="1971675"/>
            <a:ext cx="964114" cy="190629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&#10;\begin{align*}&#10;-\beta \epsilon_{\rm vol} - \alpha \frac{\partial u_z}{\partial z} &amp;= (1-p)F_{zz} \\&#10;-P &amp;= pF_{zz}&#10;\end{align*}&#10;&#10;&#10;\end{document}" title="IguanaTex Bitmap Display">
            <a:extLst>
              <a:ext uri="{FF2B5EF4-FFF2-40B4-BE49-F238E27FC236}">
                <a16:creationId xmlns:a16="http://schemas.microsoft.com/office/drawing/2014/main" id="{A004536F-4E8E-45CD-8821-27559A40934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35386" y="1667217"/>
            <a:ext cx="2796342" cy="7995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9F1F9B-B171-4193-BC8E-20FB1993C82F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>
                <a:solidFill>
                  <a:schemeClr val="bg2"/>
                </a:solidFill>
              </a:rPr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BD6F98C-A102-4406-B3E0-312F56DA862C}"/>
              </a:ext>
            </a:extLst>
          </p:cNvPr>
          <p:cNvSpPr txBox="1">
            <a:spLocks/>
          </p:cNvSpPr>
          <p:nvPr/>
        </p:nvSpPr>
        <p:spPr>
          <a:xfrm>
            <a:off x="1763713" y="2961731"/>
            <a:ext cx="7106464" cy="646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Fraction constant</a:t>
            </a:r>
          </a:p>
          <a:p>
            <a:endParaRPr lang="en-GB" dirty="0"/>
          </a:p>
          <a:p>
            <a:pPr marL="0" indent="0">
              <a:buFont typeface="Arial"/>
              <a:buNone/>
            </a:pPr>
            <a:endParaRPr lang="en-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5FD34-477D-4C6B-8422-9F57160060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42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FCFE89-60FC-42B9-943B-E0D770BF07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Differences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FCFE89-60FC-42B9-943B-E0D770BF07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573" b="-15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F6A398D-D679-47A5-9518-A064EC3317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788355"/>
              </p:ext>
            </p:extLst>
          </p:nvPr>
        </p:nvGraphicFramePr>
        <p:xfrm>
          <a:off x="1763713" y="1200150"/>
          <a:ext cx="7105648" cy="15430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52824">
                  <a:extLst>
                    <a:ext uri="{9D8B030D-6E8A-4147-A177-3AD203B41FA5}">
                      <a16:colId xmlns:a16="http://schemas.microsoft.com/office/drawing/2014/main" val="962825228"/>
                    </a:ext>
                  </a:extLst>
                </a:gridCol>
                <a:gridCol w="3552824">
                  <a:extLst>
                    <a:ext uri="{9D8B030D-6E8A-4147-A177-3AD203B41FA5}">
                      <a16:colId xmlns:a16="http://schemas.microsoft.com/office/drawing/2014/main" val="260848221"/>
                    </a:ext>
                  </a:extLst>
                </a:gridCol>
              </a:tblGrid>
              <a:tr h="1543050">
                <a:tc>
                  <a:txBody>
                    <a:bodyPr/>
                    <a:lstStyle/>
                    <a:p>
                      <a:r>
                        <a:rPr lang="en-GB" dirty="0"/>
                        <a:t>New model</a:t>
                      </a:r>
                      <a:br>
                        <a:rPr lang="en-GB" dirty="0"/>
                      </a:br>
                      <a:br>
                        <a:rPr lang="en-GB" dirty="0"/>
                      </a:b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PORO-WSSI</a:t>
                      </a:r>
                      <a:br>
                        <a:rPr lang="en-GB" dirty="0"/>
                      </a:br>
                      <a:br>
                        <a:rPr lang="en-GB" dirty="0"/>
                      </a:br>
                      <a:endParaRPr lang="en-NL" dirty="0"/>
                    </a:p>
                  </a:txBody>
                  <a:tcPr>
                    <a:solidFill>
                      <a:srgbClr val="00A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54938"/>
                  </a:ext>
                </a:extLst>
              </a:tr>
            </a:tbl>
          </a:graphicData>
        </a:graphic>
      </p:graphicFrame>
      <p:pic>
        <p:nvPicPr>
          <p:cNvPr id="6" name="Picture 5" descr="\documentclass{article}&#10;\usepackage{amsmath}&#10;\pagestyle{empty}&#10;\begin{document}&#10;&#10;\begin{equation*}&#10;-P = F_{zz}&#10;\end{equation*}&#10;&#10;&#10;\end{document}" title="IguanaTex Bitmap Display">
            <a:extLst>
              <a:ext uri="{FF2B5EF4-FFF2-40B4-BE49-F238E27FC236}">
                <a16:creationId xmlns:a16="http://schemas.microsoft.com/office/drawing/2014/main" id="{15193D99-6EAF-42F6-AE66-B2E525BE408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94773" y="1971675"/>
            <a:ext cx="964114" cy="190629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\begin{equation*}&#10;-\beta \epsilon_{\rm vol} - \alpha \frac{\partial u_z}{\partial z} -P = F_{zz}&#10;\end{equation*}&#10;&#10;&#10;\end{document}" title="IguanaTex Bitmap Display">
            <a:extLst>
              <a:ext uri="{FF2B5EF4-FFF2-40B4-BE49-F238E27FC236}">
                <a16:creationId xmlns:a16="http://schemas.microsoft.com/office/drawing/2014/main" id="{126551E0-23DB-4564-AE0B-34F3704BC89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99956" y="1827674"/>
            <a:ext cx="2568685" cy="47862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A2FBD5-B884-4E91-AE91-D051E714547F}"/>
              </a:ext>
            </a:extLst>
          </p:cNvPr>
          <p:cNvSpPr txBox="1">
            <a:spLocks/>
          </p:cNvSpPr>
          <p:nvPr/>
        </p:nvSpPr>
        <p:spPr>
          <a:xfrm>
            <a:off x="1763713" y="2926295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Extra BC:</a:t>
            </a:r>
          </a:p>
          <a:p>
            <a:pPr lvl="1"/>
            <a:r>
              <a:rPr lang="en-GB" dirty="0"/>
              <a:t>imposing MBE as BC</a:t>
            </a:r>
          </a:p>
          <a:p>
            <a:endParaRPr lang="en-GB" dirty="0"/>
          </a:p>
          <a:p>
            <a:pPr marL="0" indent="0">
              <a:buFont typeface="Arial"/>
              <a:buNone/>
            </a:pPr>
            <a:endParaRPr lang="en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579FB-8CB5-4498-A1F7-4E013BCDBCB9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>
                <a:solidFill>
                  <a:schemeClr val="bg2"/>
                </a:solidFill>
              </a:rPr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D4BBCA-6059-4B3C-AF52-ED789BF8D9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9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5625-8B28-4105-B7AD-91955A9C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Finite Element approach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D26CF-52DD-41F7-8268-9ABD1D6D6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150708"/>
            <a:ext cx="7106464" cy="3486122"/>
          </a:xfrm>
        </p:spPr>
        <p:txBody>
          <a:bodyPr/>
          <a:lstStyle/>
          <a:p>
            <a:r>
              <a:rPr lang="en-GB" dirty="0"/>
              <a:t>Partition domain</a:t>
            </a:r>
          </a:p>
          <a:p>
            <a:r>
              <a:rPr lang="en-GB" dirty="0"/>
              <a:t>Applicable to wide range of problems</a:t>
            </a:r>
          </a:p>
          <a:p>
            <a:r>
              <a:rPr lang="en-GB" dirty="0"/>
              <a:t>Flexible with respect to complex domains</a:t>
            </a:r>
          </a:p>
          <a:p>
            <a:r>
              <a:rPr lang="en-GB" dirty="0"/>
              <a:t>P1 elements:</a:t>
            </a:r>
          </a:p>
          <a:p>
            <a:pPr lvl="1"/>
            <a:r>
              <a:rPr lang="en-GB" dirty="0"/>
              <a:t>Triangles</a:t>
            </a:r>
          </a:p>
          <a:p>
            <a:pPr lvl="1"/>
            <a:r>
              <a:rPr lang="en-GB" dirty="0"/>
              <a:t>Linear basis functions</a:t>
            </a:r>
          </a:p>
          <a:p>
            <a:r>
              <a:rPr lang="en-GB" dirty="0"/>
              <a:t>Time stepping: BE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01BA6D-353D-472C-9768-8DEF21E3626F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>
                <a:solidFill>
                  <a:schemeClr val="bg2"/>
                </a:solidFill>
              </a:rPr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1DB27-A2D4-44CA-8528-3EAFD2314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5760" y="2836420"/>
            <a:ext cx="2819400" cy="1790700"/>
          </a:xfrm>
          <a:prstGeom prst="rect">
            <a:avLst/>
          </a:prstGeom>
        </p:spPr>
      </p:pic>
      <p:pic>
        <p:nvPicPr>
          <p:cNvPr id="10" name="Picture 9" descr="\documentclass{article}&#10;\usepackage{amsmath}&#10;&#10;\pagestyle{empty}&#10;\begin{document}&#10;&#10;&#10;$(x_1, z_1)$&#10;&#10;&#10;\end{document}" title="IguanaTex Bitmap Display">
            <a:extLst>
              <a:ext uri="{FF2B5EF4-FFF2-40B4-BE49-F238E27FC236}">
                <a16:creationId xmlns:a16="http://schemas.microsoft.com/office/drawing/2014/main" id="{A479A0EF-4263-485B-A1FF-A071BBAFA5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43266" y="4636830"/>
            <a:ext cx="564612" cy="191647"/>
          </a:xfrm>
          <a:prstGeom prst="rect">
            <a:avLst/>
          </a:prstGeom>
        </p:spPr>
      </p:pic>
      <p:pic>
        <p:nvPicPr>
          <p:cNvPr id="13" name="Picture 12" descr="\documentclass{article}&#10;\usepackage{amsmath}&#10;&#10;\pagestyle{empty}&#10;\begin{document}&#10;&#10;&#10;$(x_2, z_2)$&#10;&#10;&#10;\end{document}" title="IguanaTex Bitmap Display">
            <a:extLst>
              <a:ext uri="{FF2B5EF4-FFF2-40B4-BE49-F238E27FC236}">
                <a16:creationId xmlns:a16="http://schemas.microsoft.com/office/drawing/2014/main" id="{4CC13BAE-2858-4DE5-8CA0-2238A95AB38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530848" y="2748942"/>
            <a:ext cx="564612" cy="191647"/>
          </a:xfrm>
          <a:prstGeom prst="rect">
            <a:avLst/>
          </a:prstGeom>
        </p:spPr>
      </p:pic>
      <p:pic>
        <p:nvPicPr>
          <p:cNvPr id="16" name="Picture 15" descr="\documentclass{article}&#10;\usepackage{amsmath}&#10;&#10;\pagestyle{empty}&#10;\begin{document}&#10;&#10;&#10;$(x_3, z_3)$&#10;&#10;&#10;\end{document}" title="IguanaTex Bitmap Display">
            <a:extLst>
              <a:ext uri="{FF2B5EF4-FFF2-40B4-BE49-F238E27FC236}">
                <a16:creationId xmlns:a16="http://schemas.microsoft.com/office/drawing/2014/main" id="{17F4A952-92BB-4536-9B80-97701C5F2D1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437740" y="3960896"/>
            <a:ext cx="564612" cy="191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54D36D-5634-45AD-B661-F52D2AC250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06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1E3C-7A79-4224-B4F1-DC4F644E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Flaws proposed model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FDB8D-F798-41E8-8321-0E672D477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System not solvable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Analysis:</a:t>
            </a:r>
          </a:p>
          <a:p>
            <a:r>
              <a:rPr lang="en-GB" dirty="0"/>
              <a:t>1D-simplification</a:t>
            </a:r>
          </a:p>
          <a:p>
            <a:r>
              <a:rPr lang="en-GB" dirty="0"/>
              <a:t>Stationary solution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Infinitely many solutions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11" descr="Chart&#10;&#10;Description automatically generated">
            <a:extLst>
              <a:ext uri="{FF2B5EF4-FFF2-40B4-BE49-F238E27FC236}">
                <a16:creationId xmlns:a16="http://schemas.microsoft.com/office/drawing/2014/main" id="{300B7D93-5055-48C4-B5B4-029F6AB47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567" y="1220133"/>
            <a:ext cx="3646003" cy="29440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151C55-1206-4326-80C9-E120BF72E72C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9C4366-4C16-42DA-B4CD-9985A774F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4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8D8541B-41F6-4E46-9D2F-8CFB84759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</p:spPr>
        <p:txBody>
          <a:bodyPr/>
          <a:lstStyle/>
          <a:p>
            <a:r>
              <a:rPr lang="en-GB" dirty="0"/>
              <a:t>High water levels</a:t>
            </a:r>
            <a:endParaRPr lang="en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9F4F23-8E83-47BC-9F46-8778B0F8621A}"/>
              </a:ext>
            </a:extLst>
          </p:cNvPr>
          <p:cNvSpPr/>
          <p:nvPr/>
        </p:nvSpPr>
        <p:spPr>
          <a:xfrm>
            <a:off x="2117936" y="4823221"/>
            <a:ext cx="25340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Source: ANP</a:t>
            </a:r>
            <a:endParaRPr lang="en-GB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B5094CE-AACC-4879-A83D-FA6D89240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63" y="1063229"/>
            <a:ext cx="6053403" cy="34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956D3A-176B-4561-978C-17511361D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35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1E3C-7A79-4224-B4F1-DC4F644E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Tweaking the boundary conditions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FDB8D-F798-41E8-8321-0E672D477D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Dirichlet BC for P</a:t>
                </a:r>
              </a:p>
              <a:p>
                <a:r>
                  <a:rPr lang="en-GB" dirty="0"/>
                  <a:t>Neumann BC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𝑣𝑜𝑙</m:t>
                        </m:r>
                      </m:sub>
                    </m:sSub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Existence stationary solution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FDB8D-F798-41E8-8321-0E672D477D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15" t="-192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CEED585-9274-4EE2-BFB7-1D73627F81AF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ADC6E2-8DB5-435D-9147-04AB3A737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405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1E3C-7A79-4224-B4F1-DC4F644E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Flaws proposed model</a:t>
            </a:r>
            <a:endParaRPr lang="en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7768B-1DC4-4593-82CE-7F32D33F55B1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014D18ED-C577-499C-ADB7-6A3451EAB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959" y="933450"/>
            <a:ext cx="5052060" cy="4210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2CFF1-E53E-413F-9F22-969FA8EE8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3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1E3C-7A79-4224-B4F1-DC4F644E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Flaws proposed model</a:t>
            </a:r>
            <a:endParaRPr lang="en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4CE1F-6B1A-4E60-93AE-8C91237E49BB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15" name="Content Placeholder 14" descr="Chart&#10;&#10;Description automatically generated">
            <a:extLst>
              <a:ext uri="{FF2B5EF4-FFF2-40B4-BE49-F238E27FC236}">
                <a16:creationId xmlns:a16="http://schemas.microsoft.com/office/drawing/2014/main" id="{40809F48-A256-4D5C-85B7-21A06547A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959" y="933449"/>
            <a:ext cx="4721741" cy="393478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C13203-EB97-4CB8-BE27-C19C65A1D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880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1E3C-7A79-4224-B4F1-DC4F644E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Flaws proposed model</a:t>
            </a:r>
            <a:endParaRPr lang="en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4CE1F-6B1A-4E60-93AE-8C91237E49BB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6365F8-6DB9-4C6C-9EB1-7154D6DBC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37B504FF-7A05-457E-B439-6D0CFC6B1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804" y="1004010"/>
            <a:ext cx="4720855" cy="3934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53EA9F-DA9D-4D16-8EF1-70B0D5A60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04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1E3C-7A79-4224-B4F1-DC4F644E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Flaws proposed model</a:t>
            </a:r>
            <a:endParaRPr lang="en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4CE1F-6B1A-4E60-93AE-8C91237E49BB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EF2110F-2234-4DD8-A6F5-3F8682D52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87" y="979082"/>
            <a:ext cx="4997302" cy="4164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0B416E-7E21-4C52-997E-073DE02E0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484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1E3C-7A79-4224-B4F1-DC4F644E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Directly solving MBE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FDB8D-F798-41E8-8321-0E672D477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Utilizing VBE in 1D</a:t>
            </a:r>
          </a:p>
          <a:p>
            <a:r>
              <a:rPr lang="en-GB" dirty="0"/>
              <a:t>Direct relation </a:t>
            </a:r>
            <a:r>
              <a:rPr lang="en-US" dirty="0" err="1"/>
              <a:t>u</a:t>
            </a:r>
            <a:r>
              <a:rPr lang="en-US" sz="1400" dirty="0" err="1"/>
              <a:t>z</a:t>
            </a:r>
            <a:r>
              <a:rPr lang="en-GB" dirty="0"/>
              <a:t> and </a:t>
            </a:r>
            <a:r>
              <a:rPr lang="en-US" dirty="0" err="1"/>
              <a:t>v</a:t>
            </a:r>
            <a:r>
              <a:rPr lang="en-US" sz="1400" dirty="0" err="1"/>
              <a:t>z</a:t>
            </a:r>
            <a:endParaRPr lang="en-US" sz="1400" dirty="0"/>
          </a:p>
          <a:p>
            <a:r>
              <a:rPr lang="en-GB" dirty="0"/>
              <a:t>Model with parameters </a:t>
            </a:r>
            <a:r>
              <a:rPr lang="en-US" dirty="0" err="1"/>
              <a:t>v</a:t>
            </a:r>
            <a:r>
              <a:rPr lang="en-US" sz="1400" dirty="0" err="1"/>
              <a:t>z</a:t>
            </a:r>
            <a:r>
              <a:rPr lang="en-US" sz="1400" dirty="0"/>
              <a:t> </a:t>
            </a:r>
            <a:r>
              <a:rPr lang="en-GB" dirty="0"/>
              <a:t>and 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E6215F-9AF5-4846-9FB1-7677C425CCA2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09A929-5A31-4DA4-AF92-F9D470742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435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1E3C-7A79-4224-B4F1-DC4F644E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Solution P</a:t>
            </a:r>
            <a:endParaRPr lang="en-NL" dirty="0"/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C48CF830-A0B6-4801-9A6B-5476DF471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106" y="1607923"/>
            <a:ext cx="3274806" cy="2729006"/>
          </a:xfr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0D6B4A4B-F78F-4250-B395-78EF0D222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338" y="1607924"/>
            <a:ext cx="3274806" cy="2729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2B5465-8D32-4235-A699-42E0BDC63B24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0E459A-CB66-49F1-9491-12AEEB1A8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599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1E3C-7A79-4224-B4F1-DC4F644E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Solution </a:t>
            </a:r>
            <a:r>
              <a:rPr lang="en-GB" dirty="0" err="1"/>
              <a:t>u</a:t>
            </a:r>
            <a:r>
              <a:rPr lang="en-GB" sz="1800" dirty="0" err="1"/>
              <a:t>z</a:t>
            </a:r>
            <a:endParaRPr lang="en-NL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A2086FA9-D378-4AC3-A1C8-DE5CB801F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106" y="1607924"/>
            <a:ext cx="3284562" cy="2737135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10F65410-D2F1-4BE6-A233-97C38B349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338" y="1607924"/>
            <a:ext cx="3284562" cy="2737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CBB830-F0BF-4665-BC2E-4552CA8A66E8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D4B5BB-5AA6-45A1-B3AC-4F0EE0BF2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83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1E3C-7A79-4224-B4F1-DC4F644E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Dubious assumptions</a:t>
            </a:r>
            <a:endParaRPr lang="en-US" sz="1800" dirty="0"/>
          </a:p>
        </p:txBody>
      </p:sp>
      <p:pic>
        <p:nvPicPr>
          <p:cNvPr id="10" name="Picture 9" descr="\documentclass{article}&#10;\usepackage{amsmath}&#10;\pagestyle{empty}&#10;\begin{document}&#10;&#10;\begin{align*}&#10;-\beta \epsilon_{\rm vol} - \alpha \frac{\partial u_z}{\partial z} &amp;= (1-p)F_{zz} \\&#10;-P &amp;= pF_{zz}&#10;\end{align*}&#10;&#10;&#10;\end{document}" title="IguanaTex Bitmap Display">
            <a:extLst>
              <a:ext uri="{FF2B5EF4-FFF2-40B4-BE49-F238E27FC236}">
                <a16:creationId xmlns:a16="http://schemas.microsoft.com/office/drawing/2014/main" id="{A0FA78E2-844F-477B-9CF7-D281C2C6DD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35386" y="1667217"/>
            <a:ext cx="2796342" cy="799544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\begin{equation*}&#10;\Rightarrow -\beta \epsilon_{\rm vol} - \alpha \frac{\partial u_z}{\partial z} -P = F_{zz}&#10;\end{equation*}&#10;&#10;&#10;\end{document}" title="IguanaTex Bitmap Display">
            <a:extLst>
              <a:ext uri="{FF2B5EF4-FFF2-40B4-BE49-F238E27FC236}">
                <a16:creationId xmlns:a16="http://schemas.microsoft.com/office/drawing/2014/main" id="{25F321C2-0EF5-4F8F-868F-83B38F06BCC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671102" y="1827674"/>
            <a:ext cx="2864914" cy="47862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848AE15-446E-45DD-AF39-4F3D91941B76}"/>
              </a:ext>
            </a:extLst>
          </p:cNvPr>
          <p:cNvSpPr txBox="1">
            <a:spLocks/>
          </p:cNvSpPr>
          <p:nvPr/>
        </p:nvSpPr>
        <p:spPr>
          <a:xfrm>
            <a:off x="1846669" y="2711877"/>
            <a:ext cx="7106464" cy="519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Balance of volume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F437B2-4BA0-4E30-8FCE-F2B09EFD907E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0304BF-DA76-4562-A08C-253912934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123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F394-9DBA-4FA8-B8F4-85950249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Starting from scratch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48CA6-A564-4532-A418-416C0E389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Introducing new function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 hydrostatic and can be disregarded</a:t>
            </a:r>
          </a:p>
          <a:p>
            <a:r>
              <a:rPr lang="en-GB" dirty="0"/>
              <a:t>VBE not required</a:t>
            </a:r>
          </a:p>
        </p:txBody>
      </p:sp>
      <p:pic>
        <p:nvPicPr>
          <p:cNvPr id="16" name="Picture 15" descr="IguanaTex Bitmap Display&#10;&#10;\documentclass{article}&#10;\usepackage{amsmath}&#10;\pagestyle{empty}&#10;\begin{document}&#10;&#10;$0 \leq \xi(t) \leq 1$&#10;&#10;\end{document}">
            <a:extLst>
              <a:ext uri="{FF2B5EF4-FFF2-40B4-BE49-F238E27FC236}">
                <a16:creationId xmlns:a16="http://schemas.microsoft.com/office/drawing/2014/main" id="{386AF216-2047-46EF-81D4-3F2A295CF13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97602" y="1300482"/>
            <a:ext cx="1832533" cy="356267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\begin{align*}&#10;\int_{\Omega_p} \ldots d\Omega &amp;= (1-p) \int_{\Omega} \ldots d\Omega, \\&#10;\int_{\Omega_w} \ldots d\Omega &amp;= p \int_{\Omega} \ldots d\Omega,&#10;\end{align*}&#10;&#10;&#10;\end{document}" title="IguanaTex Bitmap Display">
            <a:extLst>
              <a:ext uri="{FF2B5EF4-FFF2-40B4-BE49-F238E27FC236}">
                <a16:creationId xmlns:a16="http://schemas.microsoft.com/office/drawing/2014/main" id="{73E1F0F1-34A4-4C85-A32F-722A1CE70E6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90202" y="1870866"/>
            <a:ext cx="2351505" cy="944724"/>
          </a:xfrm>
          <a:prstGeom prst="rect">
            <a:avLst/>
          </a:prstGeom>
        </p:spPr>
      </p:pic>
      <p:pic>
        <p:nvPicPr>
          <p:cNvPr id="14" name="Picture 13" descr="IguanaTex Bitmap Display&#10;&#10;\documentclass{article}&#10;\usepackage{amsmath}&#10;\pagestyle{empty}&#10;\begin{document}&#10;&#10;\begin{align*}&#10;\int_{\Omega_p} \ldots d\Omega &amp;= (1-\xi(t)) \int_{\Omega} \ldots d\Omega, \\&#10;\int_{\Omega_w} \ldots d\Omega &amp;= \xi(t) \int_{\Omega} \ldots d\Omega,&#10;\end{align*}&#10;&#10;&#10;\end{document}">
            <a:extLst>
              <a:ext uri="{FF2B5EF4-FFF2-40B4-BE49-F238E27FC236}">
                <a16:creationId xmlns:a16="http://schemas.microsoft.com/office/drawing/2014/main" id="{7B03DE71-3E9F-41C4-8EB1-88EB22C161F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85606" y="1870866"/>
            <a:ext cx="2553248" cy="9447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016085-959F-4528-A6C5-587AABDB4E61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Model with </a:t>
            </a:r>
            <a:r>
              <a:rPr lang="el-GR" sz="1050" dirty="0">
                <a:solidFill>
                  <a:schemeClr val="bg2"/>
                </a:solidFill>
              </a:rPr>
              <a:t>ξ</a:t>
            </a:r>
            <a:r>
              <a:rPr lang="en-GB" sz="1050" dirty="0">
                <a:solidFill>
                  <a:schemeClr val="bg2"/>
                </a:solidFill>
              </a:rPr>
              <a:t>(t) </a:t>
            </a:r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582178-C762-45DD-9C13-6A4CCFFCAD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4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D36C55C-8B07-4F76-9A0B-F218ACA9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404" y="205979"/>
            <a:ext cx="7090513" cy="857250"/>
          </a:xfrm>
        </p:spPr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FD0C8F-CB81-44D1-9986-F0D067F8C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403" y="1214769"/>
            <a:ext cx="7090513" cy="3615551"/>
          </a:xfrm>
        </p:spPr>
        <p:txBody>
          <a:bodyPr>
            <a:normAutofit/>
          </a:bodyPr>
          <a:lstStyle/>
          <a:p>
            <a:r>
              <a:rPr lang="en-US" dirty="0"/>
              <a:t>Problem statement</a:t>
            </a:r>
          </a:p>
          <a:p>
            <a:r>
              <a:rPr lang="en-US" dirty="0"/>
              <a:t>Current methods</a:t>
            </a:r>
          </a:p>
          <a:p>
            <a:r>
              <a:rPr lang="en-US" dirty="0"/>
              <a:t>Newly proposed method</a:t>
            </a:r>
          </a:p>
          <a:p>
            <a:r>
              <a:rPr lang="en-US" dirty="0"/>
              <a:t>Flaws in proposed method</a:t>
            </a:r>
          </a:p>
          <a:p>
            <a:r>
              <a:rPr lang="en-US" dirty="0"/>
              <a:t>Solving MBE</a:t>
            </a:r>
          </a:p>
          <a:p>
            <a:r>
              <a:rPr lang="en-US" dirty="0"/>
              <a:t>Model with </a:t>
            </a:r>
            <a:endParaRPr lang="en-US" sz="1400" dirty="0"/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  <p:pic>
        <p:nvPicPr>
          <p:cNvPr id="3" name="Picture 2" descr="\documentclass{article}&#10;\usepackage{amsmath}&#10;\pagestyle{empty}&#10;\begin{document}&#10;&#10;$\xi(t)$&#10;&#10;&#10;\end{document}" title="IguanaTex Bitmap Display">
            <a:extLst>
              <a:ext uri="{FF2B5EF4-FFF2-40B4-BE49-F238E27FC236}">
                <a16:creationId xmlns:a16="http://schemas.microsoft.com/office/drawing/2014/main" id="{E0A9A4F4-4ED3-43BB-8CBB-CA154EEC24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38667" y="3887796"/>
            <a:ext cx="533333" cy="356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213710-8F66-4970-A63B-AF55AD650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722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F394-9DBA-4FA8-B8F4-85950249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Resulting system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48CA6-A564-4532-A418-416C0E389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Homogeneous Dirichlet BC at </a:t>
            </a:r>
          </a:p>
          <a:p>
            <a:r>
              <a:rPr lang="en-GB" dirty="0"/>
              <a:t>At</a:t>
            </a:r>
            <a:endParaRPr lang="en-NL" dirty="0"/>
          </a:p>
        </p:txBody>
      </p:sp>
      <p:pic>
        <p:nvPicPr>
          <p:cNvPr id="7" name="Picture 6" descr="\documentclass{article}&#10;\usepackage{amsmath}&#10;\pagestyle{empty}&#10;\begin{document}&#10;&#10;\begin{equation*}&#10;\begin{cases}&#10;(1-\xi(t))\rho_p  \frac{\partial^2 u_z}{\partial t^2} - (\alpha + \beta) \frac{\partial^2 u_z}{\partial z^2} - p\frac{\gamma_w}{K_s}V_z + p\frac{\gamma_w}{K_s}\frac{\partial u_z}{\partial t} &amp;= 0 ,\\&#10;     \xi(t)  \rho_w \frac{\partial V_z}{\partial t} -  \frac{4}{3}\mu \frac{\partial^2 V_z}{\partial z^2} + p\frac{\gamma_w}{K_s}V_z - p\frac{\gamma_w}{K_s}\frac{\partial u_z}{\partial t} &amp;= 0,&#10;\end{cases}&#10;\end{equation*}&#10;&#10;&#10;\end{document}" title="IguanaTex Bitmap Display">
            <a:extLst>
              <a:ext uri="{FF2B5EF4-FFF2-40B4-BE49-F238E27FC236}">
                <a16:creationId xmlns:a16="http://schemas.microsoft.com/office/drawing/2014/main" id="{2FE1DB32-44C0-46DB-8DB7-0046FE3F540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832834" y="1200149"/>
            <a:ext cx="5436820" cy="635423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&#10;$z = -Z$&#10;&#10;&#10;&#10;\end{document}" title="IguanaTex Bitmap Display">
            <a:extLst>
              <a:ext uri="{FF2B5EF4-FFF2-40B4-BE49-F238E27FC236}">
                <a16:creationId xmlns:a16="http://schemas.microsoft.com/office/drawing/2014/main" id="{854A45CE-6EC0-4A13-9014-4AE2FE1FC8A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057814" y="2369206"/>
            <a:ext cx="1169067" cy="245334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z = 0$:&#10;&#10;&#10;\end{document}" title="IguanaTex Bitmap Display">
            <a:extLst>
              <a:ext uri="{FF2B5EF4-FFF2-40B4-BE49-F238E27FC236}">
                <a16:creationId xmlns:a16="http://schemas.microsoft.com/office/drawing/2014/main" id="{99101894-43F9-4A04-B0EC-213A4C69E7A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709335" y="2831254"/>
            <a:ext cx="1118777" cy="308069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\begin{align*}&#10;    -(\alpha + \beta) \frac{\partial u_z}{\partial z} &amp;= (1-\xi(t))F_{zz}(t), \\&#10;    -\frac{4}{3} \mu \frac{\partial V_z}{\partial z} &amp;= \xi(t) F_{zz}(t),&#10;\end{align*}&#10;&#10;&#10;\end{document}" title="IguanaTex Bitmap Display">
            <a:extLst>
              <a:ext uri="{FF2B5EF4-FFF2-40B4-BE49-F238E27FC236}">
                <a16:creationId xmlns:a16="http://schemas.microsoft.com/office/drawing/2014/main" id="{A6249496-72C7-4CBB-86AD-7F7226EAE68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229574" y="3379217"/>
            <a:ext cx="3576381" cy="11535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3B4799-C2A4-400F-8E22-3F5C76BE45F3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Model with </a:t>
            </a:r>
            <a:r>
              <a:rPr lang="el-GR" sz="1050" dirty="0">
                <a:solidFill>
                  <a:schemeClr val="bg2"/>
                </a:solidFill>
              </a:rPr>
              <a:t>ξ</a:t>
            </a:r>
            <a:r>
              <a:rPr lang="en-GB" sz="1050" dirty="0">
                <a:solidFill>
                  <a:schemeClr val="bg2"/>
                </a:solidFill>
              </a:rPr>
              <a:t>(t) </a:t>
            </a:r>
            <a:r>
              <a:rPr lang="en-GB" sz="1050" dirty="0"/>
              <a:t>Conclusion</a:t>
            </a:r>
            <a:endParaRPr lang="en-NL" sz="10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BAF4CB-9468-432C-A2C9-3E443F060BDF}"/>
              </a:ext>
            </a:extLst>
          </p:cNvPr>
          <p:cNvSpPr/>
          <p:nvPr/>
        </p:nvSpPr>
        <p:spPr>
          <a:xfrm>
            <a:off x="1986690" y="1157621"/>
            <a:ext cx="816303" cy="33145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8A3C61-45FF-44B7-B993-FEEA24B3F9EC}"/>
              </a:ext>
            </a:extLst>
          </p:cNvPr>
          <p:cNvSpPr/>
          <p:nvPr/>
        </p:nvSpPr>
        <p:spPr>
          <a:xfrm>
            <a:off x="1968512" y="1531602"/>
            <a:ext cx="328122" cy="33145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9E088B-AFD4-4A00-8E0D-38F9066D7575}"/>
              </a:ext>
            </a:extLst>
          </p:cNvPr>
          <p:cNvSpPr/>
          <p:nvPr/>
        </p:nvSpPr>
        <p:spPr>
          <a:xfrm>
            <a:off x="4008777" y="3449007"/>
            <a:ext cx="995613" cy="38580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1EC2A4-196D-4921-9E7F-C712A911EBCA}"/>
              </a:ext>
            </a:extLst>
          </p:cNvPr>
          <p:cNvSpPr/>
          <p:nvPr/>
        </p:nvSpPr>
        <p:spPr>
          <a:xfrm>
            <a:off x="3955614" y="4074703"/>
            <a:ext cx="531326" cy="38580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72A706-AA34-47B6-B7B9-F58D33576B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001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1E3C-7A79-4224-B4F1-DC4F644E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</a:t>
            </a:r>
            <a:r>
              <a:rPr lang="el-GR" dirty="0"/>
              <a:t>ξ</a:t>
            </a:r>
            <a:r>
              <a:rPr lang="en-GB" dirty="0"/>
              <a:t>(t)</a:t>
            </a:r>
            <a:endParaRPr lang="en-US" sz="1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6F057E-54E0-4420-A47E-C8C549226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200150"/>
            <a:ext cx="7106464" cy="3486122"/>
          </a:xfrm>
        </p:spPr>
        <p:txBody>
          <a:bodyPr>
            <a:normAutofit/>
          </a:bodyPr>
          <a:lstStyle/>
          <a:p>
            <a:r>
              <a:rPr lang="en-GB" dirty="0"/>
              <a:t>Minimizing VB</a:t>
            </a:r>
          </a:p>
          <a:p>
            <a:r>
              <a:rPr lang="en-GB" dirty="0"/>
              <a:t>Golden section method:</a:t>
            </a:r>
          </a:p>
          <a:p>
            <a:pPr lvl="1"/>
            <a:r>
              <a:rPr lang="en-GB" dirty="0"/>
              <a:t>Objective function is VB</a:t>
            </a:r>
          </a:p>
          <a:p>
            <a:pPr lvl="1"/>
            <a:r>
              <a:rPr lang="en-GB" dirty="0"/>
              <a:t>Every time step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C49BC6-BBD1-4EF0-BA7F-5E3BF23E1E35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Model with </a:t>
            </a:r>
            <a:r>
              <a:rPr lang="el-GR" sz="1050" dirty="0">
                <a:solidFill>
                  <a:schemeClr val="bg2"/>
                </a:solidFill>
              </a:rPr>
              <a:t>ξ</a:t>
            </a:r>
            <a:r>
              <a:rPr lang="en-GB" sz="1050" dirty="0">
                <a:solidFill>
                  <a:schemeClr val="bg2"/>
                </a:solidFill>
              </a:rPr>
              <a:t>(t) </a:t>
            </a:r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B668DB7C-AA8C-4C24-A2DC-97E00A04D6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836" y="1325603"/>
            <a:ext cx="2952297" cy="2918460"/>
          </a:xfrm>
          <a:prstGeom prst="rect">
            <a:avLst/>
          </a:prstGeom>
        </p:spPr>
      </p:pic>
      <p:pic>
        <p:nvPicPr>
          <p:cNvPr id="14" name="Picture 13" descr="\documentclass{article}&#10;\usepackage{amsmath}&#10;&#10;\pagestyle{empty}&#10;\begin{document}&#10;&#10;$\xi_1$&#10;&#10;&#10;\end{document}" title="IguanaTex Bitmap Display">
            <a:extLst>
              <a:ext uri="{FF2B5EF4-FFF2-40B4-BE49-F238E27FC236}">
                <a16:creationId xmlns:a16="http://schemas.microsoft.com/office/drawing/2014/main" id="{E649382D-4946-4444-89AA-C99A11F60BA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225955" y="3461490"/>
            <a:ext cx="210287" cy="252344"/>
          </a:xfrm>
          <a:prstGeom prst="rect">
            <a:avLst/>
          </a:prstGeom>
        </p:spPr>
      </p:pic>
      <p:pic>
        <p:nvPicPr>
          <p:cNvPr id="19" name="Picture 18" descr="\documentclass{article}&#10;\usepackage{amsmath}&#10;&#10;\pagestyle{empty}&#10;\begin{document}&#10;&#10;$\xi_2$&#10;&#10;&#10;\end{document}" title="IguanaTex Bitmap Display">
            <a:extLst>
              <a:ext uri="{FF2B5EF4-FFF2-40B4-BE49-F238E27FC236}">
                <a16:creationId xmlns:a16="http://schemas.microsoft.com/office/drawing/2014/main" id="{FDBEAE7A-26A2-4757-9C1F-CFC18415FF2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132298" y="3454402"/>
            <a:ext cx="217016" cy="252344"/>
          </a:xfrm>
          <a:prstGeom prst="rect">
            <a:avLst/>
          </a:prstGeom>
        </p:spPr>
      </p:pic>
      <p:pic>
        <p:nvPicPr>
          <p:cNvPr id="21" name="Picture 20" descr="\documentclass{article}&#10;\usepackage{amsmath}&#10;&#10;\pagestyle{empty}&#10;\begin{document}&#10;&#10;$\xi_3$&#10;&#10;&#10;\end{document}" title="IguanaTex Bitmap Display">
            <a:extLst>
              <a:ext uri="{FF2B5EF4-FFF2-40B4-BE49-F238E27FC236}">
                <a16:creationId xmlns:a16="http://schemas.microsoft.com/office/drawing/2014/main" id="{6218653C-5DBD-4045-99CE-BA73AFBE0E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540236" y="3454402"/>
            <a:ext cx="218698" cy="252344"/>
          </a:xfrm>
          <a:prstGeom prst="rect">
            <a:avLst/>
          </a:prstGeom>
        </p:spPr>
      </p:pic>
      <p:pic>
        <p:nvPicPr>
          <p:cNvPr id="23" name="Picture 22" descr="\documentclass{article}&#10;\usepackage{amsmath}&#10;&#10;\pagestyle{empty}&#10;\begin{document}&#10;&#10;$\xi_4$&#10;&#10;&#10;\end{document}" title="IguanaTex Bitmap Display">
            <a:extLst>
              <a:ext uri="{FF2B5EF4-FFF2-40B4-BE49-F238E27FC236}">
                <a16:creationId xmlns:a16="http://schemas.microsoft.com/office/drawing/2014/main" id="{AFB5FF11-A955-41F5-A1BB-2C41B1A73BA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658919" y="3454402"/>
            <a:ext cx="222063" cy="2523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85863E1-7B04-4521-84D5-6D620E3AE433}"/>
              </a:ext>
            </a:extLst>
          </p:cNvPr>
          <p:cNvSpPr/>
          <p:nvPr/>
        </p:nvSpPr>
        <p:spPr>
          <a:xfrm>
            <a:off x="2117936" y="4780693"/>
            <a:ext cx="25340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source: Wikipedia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DAF354-2842-4C4D-8A08-BC38ACC60C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247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1E3C-7A79-4224-B4F1-DC4F644E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Analytical stationary solution</a:t>
            </a:r>
            <a:endParaRPr lang="en-US" sz="1800" dirty="0"/>
          </a:p>
        </p:txBody>
      </p:sp>
      <p:pic>
        <p:nvPicPr>
          <p:cNvPr id="12" name="Picture 11" descr="\documentclass{article}&#10;\usepackage{amsmath}&#10;\pagestyle{empty}&#10;\begin{document}&#10;&#10;\begin{align*}&#10;\xi^{\rm stationary} &amp;= 0 \\&#10;V_z^{\rm stationary} &amp;\equiv 0&#10;\end{align*}&#10;&#10;\end{document}" title="IguanaTex Bitmap Display">
            <a:extLst>
              <a:ext uri="{FF2B5EF4-FFF2-40B4-BE49-F238E27FC236}">
                <a16:creationId xmlns:a16="http://schemas.microsoft.com/office/drawing/2014/main" id="{88A200A2-A563-41F2-AB7C-82844B74311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30400" y="2125926"/>
            <a:ext cx="2175999" cy="985600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2DF67312-01C0-4ACF-BBF3-6F97DE5DF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841" y="1117600"/>
            <a:ext cx="4451729" cy="35314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BEA603-D04B-4D4A-A02B-BF27A61E86F0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Model with </a:t>
            </a:r>
            <a:r>
              <a:rPr lang="el-GR" sz="1050" dirty="0">
                <a:solidFill>
                  <a:schemeClr val="bg2"/>
                </a:solidFill>
              </a:rPr>
              <a:t>ξ</a:t>
            </a:r>
            <a:r>
              <a:rPr lang="en-GB" sz="1050" dirty="0">
                <a:solidFill>
                  <a:schemeClr val="bg2"/>
                </a:solidFill>
              </a:rPr>
              <a:t>(t) </a:t>
            </a:r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F67471-64CD-4D24-A0BE-CCED9EC19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961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1E3C-7A79-4224-B4F1-DC4F644E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Numerical solution</a:t>
            </a:r>
            <a:endParaRPr lang="en-US" sz="1800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1161D579-6F75-4724-AF84-FC91AD6A0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522" y="1362092"/>
            <a:ext cx="3528456" cy="2940380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ED5E044C-DF71-4D07-927E-12992D0E7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748" y="1362093"/>
            <a:ext cx="3528456" cy="29403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87A652-908F-41D4-B1D7-13D8EE4ADB97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Model with </a:t>
            </a:r>
            <a:r>
              <a:rPr lang="el-GR" sz="1050" dirty="0">
                <a:solidFill>
                  <a:schemeClr val="bg2"/>
                </a:solidFill>
              </a:rPr>
              <a:t>ξ</a:t>
            </a:r>
            <a:r>
              <a:rPr lang="en-GB" sz="1050" dirty="0">
                <a:solidFill>
                  <a:schemeClr val="bg2"/>
                </a:solidFill>
              </a:rPr>
              <a:t>(t) </a:t>
            </a:r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AA0E5A-0C0E-4D71-AF4D-A9EAFEA60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92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DC1E3C-7A79-4224-B4F1-DC4F644EE2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 time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:endParaRPr lang="en-US" sz="18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DC1E3C-7A79-4224-B4F1-DC4F644EE2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785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B69141B6-260D-45BA-A7B1-DBA0199FB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324" y="965532"/>
            <a:ext cx="4766387" cy="39719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0ACBD8-4BBD-4C0E-93CB-2EC7444A726E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Model with </a:t>
            </a:r>
            <a:r>
              <a:rPr lang="el-GR" sz="1050" dirty="0">
                <a:solidFill>
                  <a:schemeClr val="bg2"/>
                </a:solidFill>
              </a:rPr>
              <a:t>ξ</a:t>
            </a:r>
            <a:r>
              <a:rPr lang="en-GB" sz="1050" dirty="0">
                <a:solidFill>
                  <a:schemeClr val="bg2"/>
                </a:solidFill>
              </a:rPr>
              <a:t>(t) </a:t>
            </a:r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4572B3-C386-4FF1-A046-9B01C32BE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082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DC1E3C-7A79-4224-B4F1-DC4F644EE2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 time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=0.001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:endParaRPr lang="en-US" sz="18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DC1E3C-7A79-4224-B4F1-DC4F644EE2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r="-343" b="-785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98270482-971D-4823-B0D6-27015E2DE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324" y="997321"/>
            <a:ext cx="4813801" cy="4011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98AB89-B896-4A46-AC62-0CA3A79603D4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Model with </a:t>
            </a:r>
            <a:r>
              <a:rPr lang="el-GR" sz="1050" dirty="0">
                <a:solidFill>
                  <a:schemeClr val="bg2"/>
                </a:solidFill>
              </a:rPr>
              <a:t>ξ</a:t>
            </a:r>
            <a:r>
              <a:rPr lang="en-GB" sz="1050" dirty="0">
                <a:solidFill>
                  <a:schemeClr val="bg2"/>
                </a:solidFill>
              </a:rPr>
              <a:t>(t) </a:t>
            </a:r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4C09FA-6CB2-4640-8A5F-EDEF544EF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345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DC1E3C-7A79-4224-B4F1-DC4F644EE2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763106" y="205979"/>
                <a:ext cx="7380894" cy="85725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 time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=0.0001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:endParaRPr lang="en-US" sz="18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DC1E3C-7A79-4224-B4F1-DC4F644EE2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63106" y="205979"/>
                <a:ext cx="7380894" cy="857250"/>
              </a:xfrm>
              <a:blipFill>
                <a:blip r:embed="rId2"/>
                <a:stretch>
                  <a:fillRect b="-785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E2E285A6-0F05-42F8-9DE2-C03A95241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324" y="858704"/>
            <a:ext cx="4894580" cy="4078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A26ACF-1394-4F87-A571-7C96AB865335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Model with </a:t>
            </a:r>
            <a:r>
              <a:rPr lang="el-GR" sz="1050" dirty="0">
                <a:solidFill>
                  <a:schemeClr val="bg2"/>
                </a:solidFill>
              </a:rPr>
              <a:t>ξ</a:t>
            </a:r>
            <a:r>
              <a:rPr lang="en-GB" sz="1050" dirty="0">
                <a:solidFill>
                  <a:schemeClr val="bg2"/>
                </a:solidFill>
              </a:rPr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1D173F-DAB9-4907-8C87-D0107E431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836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DC1E3C-7A79-4224-B4F1-DC4F644EE2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763106" y="205979"/>
                <a:ext cx="7380894" cy="85725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 time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=0.0001</m:t>
                    </m:r>
                  </m:oMath>
                </a14:m>
                <a:r>
                  <a:rPr lang="en-US" dirty="0"/>
                  <a:t>)</a:t>
                </a:r>
                <a:endParaRPr lang="en-US" sz="18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DC1E3C-7A79-4224-B4F1-DC4F644EE2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63106" y="205979"/>
                <a:ext cx="7380894" cy="857250"/>
              </a:xfr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E2E285A6-0F05-42F8-9DE2-C03A9524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48" r="6898" b="1830"/>
          <a:stretch/>
        </p:blipFill>
        <p:spPr>
          <a:xfrm>
            <a:off x="3907047" y="2996705"/>
            <a:ext cx="2616236" cy="2179123"/>
          </a:xfrm>
          <a:prstGeom prst="rect">
            <a:avLst/>
          </a:prstGeom>
        </p:spPr>
      </p:pic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37AB6C48-CCB7-4997-AF21-C3325CB674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2" t="6390" r="8295" b="3664"/>
          <a:stretch/>
        </p:blipFill>
        <p:spPr>
          <a:xfrm>
            <a:off x="1630324" y="983113"/>
            <a:ext cx="2584893" cy="2180818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437FBC1E-D45C-4666-9983-F21194B463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32" t="5945" r="6662" b="3950"/>
          <a:stretch/>
        </p:blipFill>
        <p:spPr>
          <a:xfrm>
            <a:off x="6333418" y="904692"/>
            <a:ext cx="2623644" cy="21791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A87A7F-EF94-4B2E-B2E3-EBCAF2F3EAE6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Model with </a:t>
            </a:r>
            <a:r>
              <a:rPr lang="el-GR" sz="1050" dirty="0">
                <a:solidFill>
                  <a:schemeClr val="bg2"/>
                </a:solidFill>
              </a:rPr>
              <a:t>ξ</a:t>
            </a:r>
            <a:r>
              <a:rPr lang="en-GB" sz="1050" dirty="0">
                <a:solidFill>
                  <a:schemeClr val="bg2"/>
                </a:solidFill>
              </a:rPr>
              <a:t>(t) </a:t>
            </a:r>
            <a:r>
              <a:rPr lang="en-GB" sz="1050" dirty="0"/>
              <a:t>Conclusion</a:t>
            </a:r>
            <a:endParaRPr lang="en-NL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98503940-A29D-487F-9CC2-8C4808B599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76352" y="1404928"/>
                <a:ext cx="1326047" cy="41441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GB" dirty="0"/>
                  <a:t>K</a:t>
                </a:r>
                <a:r>
                  <a:rPr lang="en-GB" sz="1800" dirty="0"/>
                  <a:t>s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98503940-A29D-487F-9CC2-8C4808B599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6352" y="1404928"/>
                <a:ext cx="1326047" cy="414412"/>
              </a:xfrm>
              <a:blipFill>
                <a:blip r:embed="rId7"/>
                <a:stretch>
                  <a:fillRect l="-8295" t="-32353" b="-3676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D785F112-9C49-45DB-AF98-F3FBA09D46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64181" y="3182018"/>
                <a:ext cx="1326047" cy="414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rgbClr val="00A6D6"/>
                  </a:buClr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00A6D6"/>
                  </a:buClr>
                  <a:buFont typeface="Arial"/>
                  <a:buChar char="–"/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00A6D6"/>
                  </a:buClr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GB" dirty="0"/>
                  <a:t>K</a:t>
                </a:r>
                <a:r>
                  <a:rPr lang="en-GB" sz="1800" dirty="0"/>
                  <a:t>s</a:t>
                </a:r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sz="180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D785F112-9C49-45DB-AF98-F3FBA09D4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181" y="3182018"/>
                <a:ext cx="1326047" cy="414412"/>
              </a:xfrm>
              <a:prstGeom prst="rect">
                <a:avLst/>
              </a:prstGeom>
              <a:blipFill>
                <a:blip r:embed="rId8"/>
                <a:stretch>
                  <a:fillRect l="-5963" t="-25000" b="-1764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>
                <a:extLst>
                  <a:ext uri="{FF2B5EF4-FFF2-40B4-BE49-F238E27FC236}">
                    <a16:creationId xmlns:a16="http://schemas.microsoft.com/office/drawing/2014/main" id="{BDA8A714-238C-4950-A0F0-574071565F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83074" y="4523109"/>
                <a:ext cx="1326047" cy="414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rgbClr val="00A6D6"/>
                  </a:buClr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00A6D6"/>
                  </a:buClr>
                  <a:buFont typeface="Arial"/>
                  <a:buChar char="–"/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00A6D6"/>
                  </a:buClr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GB" dirty="0"/>
                  <a:t>K</a:t>
                </a:r>
                <a:r>
                  <a:rPr lang="en-GB" sz="1800" dirty="0"/>
                  <a:t>s</a:t>
                </a:r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Content Placeholder 3">
                <a:extLst>
                  <a:ext uri="{FF2B5EF4-FFF2-40B4-BE49-F238E27FC236}">
                    <a16:creationId xmlns:a16="http://schemas.microsoft.com/office/drawing/2014/main" id="{BDA8A714-238C-4950-A0F0-574071565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074" y="4523109"/>
                <a:ext cx="1326047" cy="414412"/>
              </a:xfrm>
              <a:prstGeom prst="rect">
                <a:avLst/>
              </a:prstGeom>
              <a:blipFill>
                <a:blip r:embed="rId9"/>
                <a:stretch>
                  <a:fillRect l="-6881" t="-27941" b="-2794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DE56B75B-58E7-4004-A9A1-42CC5727FE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791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1E3C-7A79-4224-B4F1-DC4F644E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106" y="205979"/>
            <a:ext cx="7380894" cy="857250"/>
          </a:xfrm>
        </p:spPr>
        <p:txBody>
          <a:bodyPr>
            <a:normAutofit/>
          </a:bodyPr>
          <a:lstStyle/>
          <a:p>
            <a:r>
              <a:rPr lang="en-US" dirty="0"/>
              <a:t>Observations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C40A9873-12EE-47CD-86D5-19AE6FADD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63106" y="1200150"/>
                <a:ext cx="7106464" cy="3486122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Profile </a:t>
                </a:r>
              </a:p>
              <a:p>
                <a:r>
                  <a:rPr lang="en-GB" dirty="0"/>
                  <a:t>Influence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/>
                  <a:t> as expected</a:t>
                </a:r>
              </a:p>
            </p:txBody>
          </p:sp>
        </mc:Choice>
        <mc:Fallback xmlns="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C40A9873-12EE-47CD-86D5-19AE6FADD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106" y="1200150"/>
                <a:ext cx="7106464" cy="3486122"/>
              </a:xfrm>
              <a:blipFill>
                <a:blip r:embed="rId5"/>
                <a:stretch>
                  <a:fillRect l="-1544" t="-192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\documentclass{article}&#10;\usepackage{amsmath}&#10;\pagestyle{empty}&#10;\begin{document}&#10;&#10;&#10;$\xi(t)$&#10;&#10;\end{document}" title="IguanaTex Bitmap Display">
            <a:extLst>
              <a:ext uri="{FF2B5EF4-FFF2-40B4-BE49-F238E27FC236}">
                <a16:creationId xmlns:a16="http://schemas.microsoft.com/office/drawing/2014/main" id="{4AA44F77-83FA-497C-89DF-0CC5A9E0E13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319713" y="1290854"/>
            <a:ext cx="533333" cy="3562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B4BCDC-A0E9-4258-8EA5-C52ECBEF689B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Model with </a:t>
            </a:r>
            <a:r>
              <a:rPr lang="el-GR" sz="1050" dirty="0">
                <a:solidFill>
                  <a:schemeClr val="bg2"/>
                </a:solidFill>
              </a:rPr>
              <a:t>ξ</a:t>
            </a:r>
            <a:r>
              <a:rPr lang="en-GB" sz="1050" dirty="0">
                <a:solidFill>
                  <a:schemeClr val="bg2"/>
                </a:solidFill>
              </a:rPr>
              <a:t>(t) </a:t>
            </a:r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EE2623-B3A4-4DAC-9472-83C0849BF5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411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1E3C-7A79-4224-B4F1-DC4F644E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106" y="205979"/>
            <a:ext cx="7380894" cy="857250"/>
          </a:xfrm>
        </p:spPr>
        <p:txBody>
          <a:bodyPr>
            <a:normAutofit/>
          </a:bodyPr>
          <a:lstStyle/>
          <a:p>
            <a:r>
              <a:rPr lang="en-US" dirty="0"/>
              <a:t>Remarks simplification</a:t>
            </a:r>
            <a:endParaRPr lang="en-US" sz="18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E40F176-049B-4FF8-A479-E572FABD6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200150"/>
            <a:ext cx="7106464" cy="3486122"/>
          </a:xfrm>
        </p:spPr>
        <p:txBody>
          <a:bodyPr>
            <a:normAutofit/>
          </a:bodyPr>
          <a:lstStyle/>
          <a:p>
            <a:r>
              <a:rPr lang="en-GB" dirty="0"/>
              <a:t>Importance shear stress </a:t>
            </a:r>
          </a:p>
          <a:p>
            <a:r>
              <a:rPr lang="en-GB" dirty="0"/>
              <a:t>Validity stress distribution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E71D0A-EFFD-4200-86F7-6B9EBA225FD4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Model with </a:t>
            </a:r>
            <a:r>
              <a:rPr lang="el-GR" sz="1050" dirty="0">
                <a:solidFill>
                  <a:schemeClr val="bg2"/>
                </a:solidFill>
              </a:rPr>
              <a:t>ξ</a:t>
            </a:r>
            <a:r>
              <a:rPr lang="en-GB" sz="1050" dirty="0">
                <a:solidFill>
                  <a:schemeClr val="bg2"/>
                </a:solidFill>
              </a:rPr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C720E-8748-4275-B12D-54F761B63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6FCC-D966-43C5-836A-395972DE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</a:t>
            </a:r>
            <a:endParaRPr lang="en-NL" dirty="0"/>
          </a:p>
        </p:txBody>
      </p:sp>
      <p:pic>
        <p:nvPicPr>
          <p:cNvPr id="10" name="Content Placeholder 9" descr="A picture containing grass, outdoor, standing, plant&#10;&#10;Description automatically generated">
            <a:extLst>
              <a:ext uri="{FF2B5EF4-FFF2-40B4-BE49-F238E27FC236}">
                <a16:creationId xmlns:a16="http://schemas.microsoft.com/office/drawing/2014/main" id="{D0A4DA29-378D-45EC-BE84-59E6FAB67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869843" y="1200150"/>
            <a:ext cx="1605463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grass, outdoor, plant&#10;&#10;Description automatically generated">
            <a:extLst>
              <a:ext uri="{FF2B5EF4-FFF2-40B4-BE49-F238E27FC236}">
                <a16:creationId xmlns:a16="http://schemas.microsoft.com/office/drawing/2014/main" id="{CF6F0885-EA45-4BB3-B8D0-4D5BA4FE3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236" y="1200150"/>
            <a:ext cx="2614613" cy="34861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85F2BAB-0DED-4C7E-9C47-51DC3EECFFC5}"/>
              </a:ext>
            </a:extLst>
          </p:cNvPr>
          <p:cNvSpPr/>
          <p:nvPr/>
        </p:nvSpPr>
        <p:spPr>
          <a:xfrm>
            <a:off x="1869843" y="4823221"/>
            <a:ext cx="25340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source: Rijkswaterstaat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2BEF90-2356-4DD7-9D2C-F9F7E50781E8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494435-7DAC-474E-A91F-3A3D2F4BF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530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6FCC-D966-43C5-836A-395972DE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  <a:endParaRPr lang="en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7868E-0835-441A-83DF-F7C6C71D4709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>
                <a:solidFill>
                  <a:schemeClr val="bg2"/>
                </a:solidFill>
              </a:rPr>
              <a:t>Conclusion</a:t>
            </a:r>
            <a:endParaRPr lang="en-NL" sz="1050" dirty="0">
              <a:solidFill>
                <a:schemeClr val="bg2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83E53E2-26DB-47CA-9042-6F6E15A7A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200150"/>
            <a:ext cx="7106464" cy="3486122"/>
          </a:xfrm>
        </p:spPr>
        <p:txBody>
          <a:bodyPr>
            <a:normAutofit/>
          </a:bodyPr>
          <a:lstStyle/>
          <a:p>
            <a:r>
              <a:rPr lang="en-GB" dirty="0"/>
              <a:t>Two failed models</a:t>
            </a:r>
          </a:p>
          <a:p>
            <a:r>
              <a:rPr lang="en-GB" dirty="0"/>
              <a:t>One-dimensional model:</a:t>
            </a:r>
          </a:p>
          <a:p>
            <a:pPr lvl="1"/>
            <a:r>
              <a:rPr lang="en-GB" dirty="0"/>
              <a:t>Disregarding dubious assumptions</a:t>
            </a:r>
          </a:p>
          <a:p>
            <a:pPr lvl="1"/>
            <a:r>
              <a:rPr lang="en-GB" dirty="0"/>
              <a:t>Distribution function</a:t>
            </a:r>
          </a:p>
          <a:p>
            <a:pPr lvl="1"/>
            <a:r>
              <a:rPr lang="en-GB" dirty="0"/>
              <a:t>Minimal volume change</a:t>
            </a:r>
          </a:p>
          <a:p>
            <a:r>
              <a:rPr lang="en-GB" dirty="0"/>
              <a:t>Proof of concept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804060-B34E-45FF-B097-E5C1A1DA6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320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6FCC-D966-43C5-836A-395972DE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work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E783-DC79-4C6A-A908-DD24CD0B8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Analysis with multiple waves</a:t>
            </a:r>
          </a:p>
          <a:p>
            <a:r>
              <a:rPr lang="en-GB" dirty="0"/>
              <a:t>Two-dimensional analysis</a:t>
            </a:r>
          </a:p>
          <a:p>
            <a:r>
              <a:rPr lang="en-GB" dirty="0"/>
              <a:t>Stress distribution in multiple dimensions</a:t>
            </a:r>
          </a:p>
          <a:p>
            <a:r>
              <a:rPr lang="en-GB" dirty="0"/>
              <a:t>Accuracy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7868E-0835-441A-83DF-F7C6C71D4709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>
                <a:solidFill>
                  <a:schemeClr val="bg2"/>
                </a:solidFill>
              </a:rPr>
              <a:t>Conclusion</a:t>
            </a:r>
            <a:endParaRPr lang="en-NL" sz="1050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B37E02-6B92-4B0A-AB3A-027C1546A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343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6FCC-D966-43C5-836A-395972DE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approaches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E783-DC79-4C6A-A908-DD24CD0B8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Moving domain</a:t>
            </a:r>
          </a:p>
          <a:p>
            <a:r>
              <a:rPr lang="en-GB" dirty="0"/>
              <a:t>Tensor for soil as a whole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468B9-E1F8-4F22-9BF6-F88B1052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E7868E-0835-441A-83DF-F7C6C71D4709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>
                <a:solidFill>
                  <a:schemeClr val="bg2"/>
                </a:solidFill>
              </a:rPr>
              <a:t>Conclusion</a:t>
            </a:r>
            <a:endParaRPr lang="en-NL" sz="10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694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6FCC-D966-43C5-836A-395972DE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happen?</a:t>
            </a:r>
            <a:endParaRPr lang="en-NL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9C3D1B3-0E8B-4674-A301-F210BB058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67" t="10222" r="31776" b="27447"/>
          <a:stretch/>
        </p:blipFill>
        <p:spPr>
          <a:xfrm>
            <a:off x="3152258" y="1127759"/>
            <a:ext cx="4328160" cy="3508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F1C285-0555-400D-821D-BB1382EDC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908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6FCC-D966-43C5-836A-395972DE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Bibliography</a:t>
            </a:r>
            <a:endParaRPr lang="en-NL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1D9287-F21D-4B4A-AE00-B62118077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200150"/>
            <a:ext cx="7106464" cy="3486122"/>
          </a:xfrm>
        </p:spPr>
        <p:txBody>
          <a:bodyPr>
            <a:normAutofit/>
          </a:bodyPr>
          <a:lstStyle/>
          <a:p>
            <a:r>
              <a:rPr lang="en-GB" sz="1050" dirty="0"/>
              <a:t>Ye, J. and </a:t>
            </a:r>
            <a:r>
              <a:rPr lang="en-GB" sz="1050" dirty="0" err="1"/>
              <a:t>Jeng</a:t>
            </a:r>
            <a:r>
              <a:rPr lang="en-GB" sz="1050" dirty="0"/>
              <a:t>, D.-S. (2011) </a:t>
            </a:r>
            <a:r>
              <a:rPr lang="en-GB" sz="1050" dirty="0" err="1"/>
              <a:t>Eects</a:t>
            </a:r>
            <a:r>
              <a:rPr lang="en-GB" sz="1050" dirty="0"/>
              <a:t> of bottom shear stresses on wave-induced dynamic response in a porous seabed: PORO-WSSI (shear) model, </a:t>
            </a:r>
            <a:r>
              <a:rPr lang="en-GB" sz="1050" dirty="0" err="1"/>
              <a:t>Acta.Mech.Sin</a:t>
            </a:r>
            <a:r>
              <a:rPr lang="en-GB" sz="1050" dirty="0"/>
              <a:t>. 27(6), pp 898 -</a:t>
            </a:r>
            <a:r>
              <a:rPr lang="en-NL" sz="1050" dirty="0"/>
              <a:t>910.</a:t>
            </a:r>
            <a:endParaRPr lang="en-GB" sz="1050" dirty="0"/>
          </a:p>
          <a:p>
            <a:pPr algn="l"/>
            <a:r>
              <a:rPr lang="en-GB" sz="1050" dirty="0"/>
              <a:t>Falconer, Roger. (1993). An introduction to nearly horizontal flows. Coastal, Estuarial and Harbour Engineers' Reference Book. 27-36. </a:t>
            </a:r>
          </a:p>
          <a:p>
            <a:r>
              <a:rPr lang="nl-NL" sz="1050" dirty="0" err="1"/>
              <a:t>Verruijt</a:t>
            </a:r>
            <a:r>
              <a:rPr lang="nl-NL" sz="1050" dirty="0"/>
              <a:t>, Arnold &amp; Van Baars, Stefan. (2007). </a:t>
            </a:r>
            <a:r>
              <a:rPr lang="nl-NL" sz="1050" dirty="0" err="1"/>
              <a:t>Soil</a:t>
            </a:r>
            <a:r>
              <a:rPr lang="nl-NL" sz="1050" dirty="0"/>
              <a:t> </a:t>
            </a:r>
            <a:r>
              <a:rPr lang="nl-NL" sz="1050" dirty="0" err="1"/>
              <a:t>Mechanics</a:t>
            </a:r>
            <a:r>
              <a:rPr lang="nl-NL" sz="1050" dirty="0"/>
              <a:t>. </a:t>
            </a:r>
            <a:endParaRPr lang="en-GB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A5AA7-96C8-4AE0-86A0-5460681D2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708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6FCC-D966-43C5-836A-395972DE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Images and video</a:t>
            </a:r>
            <a:endParaRPr lang="en-NL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1D9287-F21D-4B4A-AE00-B62118077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200150"/>
            <a:ext cx="7106464" cy="3486122"/>
          </a:xfrm>
        </p:spPr>
        <p:txBody>
          <a:bodyPr>
            <a:normAutofit/>
          </a:bodyPr>
          <a:lstStyle/>
          <a:p>
            <a:r>
              <a:rPr lang="en-GB" sz="1050" dirty="0"/>
              <a:t>Rijkswaterstaat private </a:t>
            </a:r>
          </a:p>
          <a:p>
            <a:r>
              <a:rPr lang="en-GB" sz="1050" dirty="0">
                <a:hlinkClick r:id="rId2"/>
              </a:rPr>
              <a:t>https://repository.tudelft.nl/islandora/object/uuid%3Ad721630c-642c-48a1-91ab-8f560f0a57ef</a:t>
            </a:r>
            <a:endParaRPr lang="en-GB" sz="1050" dirty="0"/>
          </a:p>
          <a:p>
            <a:r>
              <a:rPr lang="en-GB" sz="1050" dirty="0">
                <a:hlinkClick r:id="rId3"/>
              </a:rPr>
              <a:t>https://netherlandsnewslive.com/16000-people-evacuated-in-venlo-including-hospital-with-200-patients/199829/</a:t>
            </a:r>
            <a:endParaRPr lang="en-GB" sz="1050" dirty="0"/>
          </a:p>
          <a:p>
            <a:r>
              <a:rPr lang="en-GB" sz="1050" dirty="0">
                <a:hlinkClick r:id="rId4"/>
              </a:rPr>
              <a:t>https://www.youtube.com/watch?v=tZLGkcBsURQ&amp;feature=emb_logo</a:t>
            </a:r>
            <a:endParaRPr lang="en-GB" sz="1050" dirty="0"/>
          </a:p>
          <a:p>
            <a:r>
              <a:rPr lang="en-GB" sz="1050" dirty="0">
                <a:hlinkClick r:id="rId5"/>
              </a:rPr>
              <a:t>https://en.wikipedia.org/wiki/Golden-section_search</a:t>
            </a:r>
            <a:endParaRPr lang="en-GB" sz="1050" dirty="0"/>
          </a:p>
          <a:p>
            <a:r>
              <a:rPr lang="en-GB" sz="1050" dirty="0">
                <a:hlinkClick r:id="rId6"/>
              </a:rPr>
              <a:t>https://www.waterbouwkundiglaboratorium.be/nl/bresproeven-wijmeers</a:t>
            </a:r>
            <a:endParaRPr lang="en-GB" sz="1050" dirty="0"/>
          </a:p>
          <a:p>
            <a:r>
              <a:rPr lang="en-GB" sz="1050" dirty="0">
                <a:hlinkClick r:id="rId7"/>
              </a:rPr>
              <a:t>http://manual.midasuser.com/EN_Common/Civil/875/Start/05_Load/Hydrostatic_Pressure_Loads.htm</a:t>
            </a:r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45C978-57D5-49DD-86BD-B0DDE5DCEB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295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0240" y="505504"/>
            <a:ext cx="6577959" cy="1557472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latin typeface="Arial"/>
                <a:cs typeface="Arial"/>
              </a:rPr>
              <a:t>Overtopping failure in levees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0240" y="2071340"/>
            <a:ext cx="5892160" cy="1314450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Michaël Mersie</a:t>
            </a:r>
          </a:p>
          <a:p>
            <a:pPr algn="ctr"/>
            <a:r>
              <a:rPr lang="en-GB" sz="2000" dirty="0">
                <a:hlinkClick r:id="rId2"/>
              </a:rPr>
              <a:t>m.l.j.mersie@student.tudelft.nl</a:t>
            </a:r>
            <a:endParaRPr lang="en-US" sz="2000" dirty="0">
              <a:latin typeface="Arial"/>
              <a:cs typeface="Arial"/>
            </a:endParaRPr>
          </a:p>
          <a:p>
            <a:pPr algn="l"/>
            <a:endParaRPr lang="en-US" sz="2000" dirty="0"/>
          </a:p>
          <a:p>
            <a:pPr algn="ctr"/>
            <a:r>
              <a:rPr lang="en-US" sz="1600" dirty="0">
                <a:latin typeface="Arial"/>
                <a:cs typeface="Arial"/>
              </a:rPr>
              <a:t>Delft University of Technology</a:t>
            </a:r>
          </a:p>
          <a:p>
            <a:pPr algn="ctr"/>
            <a:r>
              <a:rPr lang="en-US" sz="1600" dirty="0"/>
              <a:t>EEMCS</a:t>
            </a:r>
          </a:p>
          <a:p>
            <a:pPr algn="ctr"/>
            <a:r>
              <a:rPr lang="en-US" sz="1600" dirty="0"/>
              <a:t>Applied Mathematics</a:t>
            </a:r>
          </a:p>
          <a:p>
            <a:pPr algn="ctr"/>
            <a:r>
              <a:rPr lang="en-US" sz="1600" dirty="0"/>
              <a:t>Computational Science and Engineering</a:t>
            </a:r>
          </a:p>
          <a:p>
            <a:pPr algn="ctr"/>
            <a:endParaRPr lang="en-US" sz="1600" dirty="0">
              <a:latin typeface="Arial"/>
              <a:cs typeface="Arial"/>
            </a:endParaRPr>
          </a:p>
          <a:p>
            <a:pPr algn="ctr"/>
            <a:r>
              <a:rPr lang="en-US" sz="1600" dirty="0"/>
              <a:t>August 30</a:t>
            </a:r>
            <a:r>
              <a:rPr lang="en-US" sz="1600" dirty="0">
                <a:latin typeface="Arial"/>
                <a:cs typeface="Arial"/>
              </a:rPr>
              <a:t>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BB597-474B-458D-9C91-EA03F72F1936}"/>
              </a:ext>
            </a:extLst>
          </p:cNvPr>
          <p:cNvSpPr txBox="1"/>
          <p:nvPr/>
        </p:nvSpPr>
        <p:spPr>
          <a:xfrm>
            <a:off x="-35444" y="1531602"/>
            <a:ext cx="167285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Supervisors:</a:t>
            </a:r>
          </a:p>
          <a:p>
            <a:r>
              <a:rPr lang="en-GB" sz="1050" dirty="0"/>
              <a:t>Myron van Damme</a:t>
            </a:r>
            <a:br>
              <a:rPr lang="en-GB" sz="1050" dirty="0"/>
            </a:br>
            <a:r>
              <a:rPr lang="en-GB" sz="1050" dirty="0"/>
              <a:t>Dennis den </a:t>
            </a:r>
            <a:r>
              <a:rPr lang="en-GB" sz="1050" dirty="0" err="1"/>
              <a:t>Ouden</a:t>
            </a:r>
            <a:r>
              <a:rPr lang="en-GB" sz="1050" dirty="0"/>
              <a:t>- van der Horst</a:t>
            </a:r>
          </a:p>
          <a:p>
            <a:r>
              <a:rPr lang="en-GB" sz="1050" dirty="0" err="1"/>
              <a:t>Kees</a:t>
            </a:r>
            <a:r>
              <a:rPr lang="en-GB" sz="1050" dirty="0"/>
              <a:t> </a:t>
            </a:r>
            <a:r>
              <a:rPr lang="en-GB" sz="1050" dirty="0" err="1"/>
              <a:t>Vuik</a:t>
            </a:r>
            <a:endParaRPr lang="en-GB" sz="1050" dirty="0"/>
          </a:p>
          <a:p>
            <a:endParaRPr lang="en-GB" sz="10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A533B0-B1B9-4087-9AED-B74869D48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01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777B7B-8E9D-4CC1-B502-084FC98A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</p:spPr>
        <p:txBody>
          <a:bodyPr>
            <a:normAutofit/>
          </a:bodyPr>
          <a:lstStyle/>
          <a:p>
            <a:r>
              <a:rPr lang="en-GB" dirty="0"/>
              <a:t>Hypothesis</a:t>
            </a:r>
            <a:endParaRPr lang="en-NL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22787B1-F41C-4948-AEE8-BE77AAAFC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44" t="20671" r="39631" b="30074"/>
          <a:stretch/>
        </p:blipFill>
        <p:spPr>
          <a:xfrm>
            <a:off x="1763106" y="1274639"/>
            <a:ext cx="2964180" cy="327407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FC00BF-1ADA-4FFF-9883-C4BEF3C54819}"/>
              </a:ext>
            </a:extLst>
          </p:cNvPr>
          <p:cNvCxnSpPr>
            <a:cxnSpLocks/>
          </p:cNvCxnSpPr>
          <p:nvPr/>
        </p:nvCxnSpPr>
        <p:spPr>
          <a:xfrm flipH="1">
            <a:off x="3820633" y="1889863"/>
            <a:ext cx="2671607" cy="151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48BC498-7466-432D-9823-00E35322E84E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4143788" y="3528060"/>
            <a:ext cx="1990312" cy="3074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E5C61CA-2B09-4C99-AD6B-AE56E06D7553}"/>
              </a:ext>
            </a:extLst>
          </p:cNvPr>
          <p:cNvSpPr txBox="1"/>
          <p:nvPr/>
        </p:nvSpPr>
        <p:spPr>
          <a:xfrm>
            <a:off x="6542036" y="1720334"/>
            <a:ext cx="150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Soil particle</a:t>
            </a:r>
            <a:endParaRPr lang="en-N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D5C7CA-6DB7-436B-AA89-DDD30B660E58}"/>
              </a:ext>
            </a:extLst>
          </p:cNvPr>
          <p:cNvSpPr txBox="1"/>
          <p:nvPr/>
        </p:nvSpPr>
        <p:spPr>
          <a:xfrm>
            <a:off x="6134100" y="3343394"/>
            <a:ext cx="150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Pore water</a:t>
            </a:r>
            <a:endParaRPr lang="en-N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F54139-C9B0-4A96-B5C5-F0D0668B97AA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EA3857-0002-40BC-84B8-043605203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3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6FCC-D966-43C5-836A-395972DE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D19E9-57AB-4874-A1A7-52080BD65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Lack of insight </a:t>
            </a:r>
            <a:r>
              <a:rPr lang="en-GB"/>
              <a:t>wave impact</a:t>
            </a:r>
            <a:endParaRPr lang="en-GB" dirty="0"/>
          </a:p>
          <a:p>
            <a:r>
              <a:rPr lang="en-GB" dirty="0"/>
              <a:t>No widely applicable method available</a:t>
            </a:r>
          </a:p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B8BC05-66A1-41ED-B8C8-4556D56CEC64}"/>
              </a:ext>
            </a:extLst>
          </p:cNvPr>
          <p:cNvSpPr/>
          <p:nvPr/>
        </p:nvSpPr>
        <p:spPr>
          <a:xfrm>
            <a:off x="2117936" y="4823221"/>
            <a:ext cx="25340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source: Rijkswaterstaat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D12E64-9B6B-4EB7-BE54-E99B5A22F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059" y="2706700"/>
            <a:ext cx="3461533" cy="22988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B6EAF6-57B8-419E-BFA4-743BB25761C4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Problem</a:t>
            </a:r>
            <a:br>
              <a:rPr lang="en-GB" sz="1050" dirty="0"/>
            </a:br>
            <a:r>
              <a:rPr lang="en-GB" sz="1050" dirty="0"/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794412-46DE-44B4-A2E2-B5665BBD9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2FB5-FF01-4FAB-B28A-996F0509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methods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0BDC91-4039-4C37-8AB5-DC563B2C2199}"/>
              </a:ext>
            </a:extLst>
          </p:cNvPr>
          <p:cNvSpPr txBox="1"/>
          <p:nvPr/>
        </p:nvSpPr>
        <p:spPr>
          <a:xfrm>
            <a:off x="-42532" y="1531602"/>
            <a:ext cx="16728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Problem</a:t>
            </a:r>
            <a:br>
              <a:rPr lang="en-GB" sz="1050" dirty="0"/>
            </a:br>
            <a:r>
              <a:rPr lang="en-GB" sz="1050" dirty="0">
                <a:solidFill>
                  <a:schemeClr val="bg2"/>
                </a:solidFill>
              </a:rPr>
              <a:t>Current methods</a:t>
            </a:r>
          </a:p>
          <a:p>
            <a:r>
              <a:rPr lang="en-GB" sz="1050" dirty="0"/>
              <a:t>Newly proposed method</a:t>
            </a:r>
            <a:br>
              <a:rPr lang="en-GB" sz="1050" dirty="0"/>
            </a:br>
            <a:r>
              <a:rPr lang="en-GB" sz="1050" dirty="0"/>
              <a:t>Flaws proposed method</a:t>
            </a:r>
            <a:br>
              <a:rPr lang="en-GB" sz="1050" dirty="0"/>
            </a:br>
            <a:r>
              <a:rPr lang="en-GB" sz="1050" dirty="0"/>
              <a:t>Solving MBE</a:t>
            </a:r>
            <a:br>
              <a:rPr lang="en-GB" sz="1050" dirty="0"/>
            </a:br>
            <a:r>
              <a:rPr lang="en-GB" sz="1050" dirty="0"/>
              <a:t>Model with </a:t>
            </a:r>
            <a:r>
              <a:rPr lang="el-GR" sz="1050" dirty="0"/>
              <a:t>ξ</a:t>
            </a:r>
            <a:r>
              <a:rPr lang="en-GB" sz="1050" dirty="0"/>
              <a:t>(t)</a:t>
            </a:r>
          </a:p>
          <a:p>
            <a:r>
              <a:rPr lang="en-GB" sz="1050" dirty="0"/>
              <a:t>Conclusion</a:t>
            </a:r>
            <a:endParaRPr lang="en-NL" sz="105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334AA0-999B-42AB-AC71-A7658A583B12}"/>
                  </a:ext>
                </a:extLst>
              </p14:cNvPr>
              <p14:cNvContentPartPr/>
              <p14:nvPr/>
            </p14:nvContentPartPr>
            <p14:xfrm>
              <a:off x="6113880" y="2884680"/>
              <a:ext cx="792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334AA0-999B-42AB-AC71-A7658A583B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04520" y="2875320"/>
                <a:ext cx="2664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1B1AC5-D9DA-4ACC-B92B-E0C8DECDC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200150"/>
            <a:ext cx="7106464" cy="3486122"/>
          </a:xfrm>
        </p:spPr>
        <p:txBody>
          <a:bodyPr/>
          <a:lstStyle/>
          <a:p>
            <a:r>
              <a:rPr lang="en-GB" dirty="0"/>
              <a:t>Cumulative overload method</a:t>
            </a:r>
            <a:endParaRPr lang="en-NL" dirty="0"/>
          </a:p>
          <a:p>
            <a:r>
              <a:rPr lang="en-GB" dirty="0"/>
              <a:t>PORO-WSSI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413D6B-A945-423B-A6F7-31D7D2EF7C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339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852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7.4765"/>
  <p:tag name="LATEXADDIN" val="\documentclass{article}&#10;\usepackage{amsmath}&#10;\pagestyle{empty}&#10;\begin{document}&#10;&#10;$\xi(t)$&#10;&#10;&#10;\end{document}"/>
  <p:tag name="IGUANATEXSIZE" val="28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2287"/>
  <p:tag name="ORIGINALWIDTH" val="1118.86"/>
  <p:tag name="LATEXADDIN" val="\documentclass{article}&#10;\usepackage{amsmath}&#10;\pagestyle{empty}&#10;\begin{document}&#10;&#10;$\frac{\partial P_{\rm dyn}}{\partial z} = 0$ at $z = -Z$&#10;&#10;&#10;\end{document}"/>
  <p:tag name="IGUANATEXSIZE" val="28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410.9487"/>
  <p:tag name="LATEXADDIN" val="\documentclass{article}&#10;\usepackage{amsmath}&#10;\pagestyle{empty}&#10;\begin{document}&#10;$z = -Z$&#10;&#10;&#10;\end{document}"/>
  <p:tag name="IGUANATEXSIZE" val="28"/>
  <p:tag name="IGUANATEXCURSOR" val="8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4848"/>
  <p:tag name="ORIGINALWIDTH" val="1131.609"/>
  <p:tag name="LATEXADDIN" val="\documentclass{article}&#10;\usepackage{amsmath}&#10;\pagestyle{empty}&#10;\begin{document}&#10;&#10;\begin{equation*}&#10;P_{\rm total} := P_{\rm stat} + P_{\rm dyn}&#10;\end{equation*}&#10;\end{document}"/>
  <p:tag name="IGUANATEXSIZE" val="28"/>
  <p:tag name="IGUANATEXCURSOR" val="1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563.9295"/>
  <p:tag name="LATEXADDIN" val="\documentclass{article}&#10;\usepackage{amsmath}&#10;\pagestyle{empty}&#10;\begin{document}&#10;at $z = -Z$&#10;\end{document}"/>
  <p:tag name="IGUANATEXSIZE" val="28"/>
  <p:tag name="IGUANATEXCURSOR" val="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1.7173"/>
  <p:tag name="ORIGINALWIDTH" val="886.3892"/>
  <p:tag name="LATEXADDIN" val="\documentclass{article}&#10;\usepackage{amsmath}&#10;\pagestyle{empty}&#10;\begin{document}&#10;&#10;\begin{equation*}&#10;\frac{\partial P_{\rm total}}{\partial z} = \frac{\partial P_{\rm stat}}{\partial z}&#10;\end{equation*}&#10;&#10;\end{document}"/>
  <p:tag name="IGUANATEXSIZE" val="28"/>
  <p:tag name="IGUANATEXCURSOR" val="15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527.1841"/>
  <p:tag name="LATEXADDIN" val="\documentclass{article}&#10;\usepackage{amsmath}&#10;\pagestyle{empty}&#10;\begin{document}&#10;&#10;\begin{equation*}&#10;-P = F_{zz}&#10;\end{equation*}&#10;&#10;&#10;\end{document}"/>
  <p:tag name="IGUANATEXSIZE" val="18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7.1953"/>
  <p:tag name="ORIGINALWIDTH" val="1529.059"/>
  <p:tag name="LATEXADDIN" val="\documentclass{article}&#10;\usepackage{amsmath}&#10;\pagestyle{empty}&#10;\begin{document}&#10;&#10;\begin{align*}&#10;-\beta \epsilon_{\rm vol} - \alpha \frac{\partial u_z}{\partial z} &amp;= (1-p)F_{zz} \\&#10;-P &amp;= pF_{zz}&#10;\end{align*}&#10;&#10;&#10;\end{document}"/>
  <p:tag name="IGUANATEXSIZE" val="18"/>
  <p:tag name="IGUANATEXCURSOR" val="1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527.1841"/>
  <p:tag name="LATEXADDIN" val="\documentclass{article}&#10;\usepackage{amsmath}&#10;\pagestyle{empty}&#10;\begin{document}&#10;&#10;\begin{equation*}&#10;-P = F_{zz}&#10;\end{equation*}&#10;&#10;&#10;\end{document}"/>
  <p:tag name="IGUANATEXSIZE" val="18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1.7173"/>
  <p:tag name="ORIGINALWIDTH" val="1404.574"/>
  <p:tag name="LATEXADDIN" val="\documentclass{article}&#10;\usepackage{amsmath}&#10;\pagestyle{empty}&#10;\begin{document}&#10;&#10;\begin{equation*}&#10;-\beta \epsilon_{\rm vol} - \alpha \frac{\partial u_z}{\partial z} -P = F_{zz}&#10;\end{equation*}&#10;&#10;&#10;\end{document}"/>
  <p:tag name="IGUANATEXSIZE" val="18"/>
  <p:tag name="IGUANATEXCURSOR" val="1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68.9539"/>
  <p:tag name="LATEXADDIN" val="\documentclass{article}&#10;\usepackage{amsmath}&#10;&#10;\pagestyle{empty}&#10;\begin{document}&#10;&#10;&#10;$(x_1, z_1)$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1.7361"/>
  <p:tag name="LATEXADDIN" val="\documentclass{article}&#10;\usepackage{amsmath}&#10;\pagestyle{empty}&#10;\begin{document}&#10;&#10;$u_c$&#10;&#10;&#10;\end{document}"/>
  <p:tag name="IGUANATEXSIZE" val="24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68.9539"/>
  <p:tag name="LATEXADDIN" val="\documentclass{article}&#10;\usepackage{amsmath}&#10;&#10;\pagestyle{empty}&#10;\begin{document}&#10;&#10;&#10;$(x_2, z_2)$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68.9539"/>
  <p:tag name="LATEXADDIN" val="\documentclass{article}&#10;\usepackage{amsmath}&#10;&#10;\pagestyle{empty}&#10;\begin{document}&#10;&#10;&#10;$(x_3, z_3)$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7.1953"/>
  <p:tag name="ORIGINALWIDTH" val="1529.059"/>
  <p:tag name="LATEXADDIN" val="\documentclass{article}&#10;\usepackage{amsmath}&#10;\pagestyle{empty}&#10;\begin{document}&#10;&#10;\begin{align*}&#10;-\beta \epsilon_{\rm vol} - \alpha \frac{\partial u_z}{\partial z} &amp;= (1-p)F_{zz} \\&#10;-P &amp;= pF_{zz}&#10;\end{align*}&#10;&#10;&#10;\end{document}"/>
  <p:tag name="IGUANATEXSIZE" val="18"/>
  <p:tag name="IGUANATEXCURSOR" val="1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1.7173"/>
  <p:tag name="ORIGINALWIDTH" val="1566.554"/>
  <p:tag name="LATEXADDIN" val="\documentclass{article}&#10;\usepackage{amsmath}&#10;\pagestyle{empty}&#10;\begin{document}&#10;&#10;\begin{equation*}&#10;\Rightarrow -\beta \epsilon_{\rm vol} - \alpha \frac{\partial u_z}{\partial z} -P = F_{zz}&#10;\end{equation*}&#10;&#10;&#10;\end{document}"/>
  <p:tag name="IGUANATEXSIZE" val="18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44.1694"/>
  <p:tag name="LATEXADDIN" val="\documentclass{article}&#10;\usepackage{amsmath}&#10;\pagestyle{empty}&#10;\begin{document}&#10;&#10;$0 \leq \xi(t) \leq 1$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3.1683"/>
  <p:tag name="ORIGINALWIDTH" val="1625.797"/>
  <p:tag name="LATEXADDIN" val="\documentclass{article}&#10;\usepackage{amsmath}&#10;\pagestyle{empty}&#10;\begin{document}&#10;&#10;\begin{align*}&#10;\int_{\Omega_p} \ldots d\Omega &amp;= (1-p) \int_{\Omega} \ldots d\Omega, \\&#10;\int_{\Omega_w} \ldots d\Omega &amp;= p \int_{\Omega} \ldots d\Omega,&#10;\end{align*}&#10;&#10;&#10;\end{document}"/>
  <p:tag name="IGUANATEXSIZE" val="20"/>
  <p:tag name="IGUANATEXCURSOR" val="1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3.1683"/>
  <p:tag name="ORIGINALWIDTH" val="1765.279"/>
  <p:tag name="LATEXADDIN" val="\documentclass{article}&#10;\usepackage{amsmath}&#10;\pagestyle{empty}&#10;\begin{document}&#10;&#10;\begin{align*}&#10;\int_{\Omega_p} \ldots d\Omega &amp;= (1-\xi(t)) \int_{\Omega} \ldots d\Omega, \\&#10;\int_{\Omega_w} \ldots d\Omega &amp;= \xi(t) \int_{\Omega} \ldots d\Omega,&#10;\end{align*}&#10;&#10;&#10;\end{document}"/>
  <p:tag name="IGUANATEXSIZE" val="20"/>
  <p:tag name="IGUANATEXCURSOR" val="2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195.351"/>
  <p:tag name="LATEXADDIN" val="\documentclass{article}&#10;\usepackage{amsmath}&#10;\pagestyle{empty}&#10;\begin{document}&#10;&#10;\begin{equation*}&#10;\begin{cases}&#10;(1-\xi(t))\rho_p  \frac{\partial^2 u_z}{\partial t^2} - (\alpha + \beta) \frac{\partial^2 u_z}{\partial z^2} - p\frac{\gamma_w}{K_s}V_z + p\frac{\gamma_w}{K_s}\frac{\partial u_z}{\partial t} &amp;= 0 ,\\&#10;     \xi(t)  \rho_w \frac{\partial V_z}{\partial t} -  \frac{4}{3}\mu \frac{\partial^2 V_z}{\partial z^2} + p\frac{\gamma_w}{K_s}V_z - p\frac{\gamma_w}{K_s}\frac{\partial u_z}{\partial t} &amp;= 0,&#10;\end{cases}&#10;\end{equation*}&#10;&#10;&#10;\end{document}"/>
  <p:tag name="IGUANATEXSIZE" val="20"/>
  <p:tag name="IGUANATEXCURSOR" val="5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410.9487"/>
  <p:tag name="LATEXADDIN" val="\documentclass{article}&#10;\usepackage{amsmath}&#10;\pagestyle{empty}&#10;\begin{document}&#10;&#10;$z = -Z$&#10;&#10;&#10;&#10;\end{document}"/>
  <p:tag name="IGUANATEXSIZE" val="28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10.4612"/>
  <p:tag name="LATEXADDIN" val="\documentclass{article}&#10;\usepackage{amsmath}&#10;\pagestyle{empty}&#10;\begin{document}&#10;&#10;$z = 0$:&#10;&#10;&#10;\end{document}"/>
  <p:tag name="IGUANATEXSIZE" val="28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145.107"/>
  <p:tag name="LATEXADDIN" val="\documentclass{article}&#10;\usepackage{amsmath}&#10;\pagestyle{empty}&#10;\begin{document}&#10;&#10;$D = \sum_{\rm waves} (u^2 - u_c^2)$&#10;&#10;&#10;\end{document}"/>
  <p:tag name="IGUANATEXSIZE" val="24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7.6791"/>
  <p:tag name="ORIGINALWIDTH" val="1760.03"/>
  <p:tag name="LATEXADDIN" val="\documentclass{article}&#10;\usepackage{amsmath}&#10;\pagestyle{empty}&#10;\begin{document}&#10;&#10;\begin{align*}&#10;    -(\alpha + \beta) \frac{\partial u_z}{\partial z} &amp;= (1-\xi(t))F_{zz}(t), \\&#10;    -\frac{4}{3} \mu \frac{\partial V_z}{\partial z} &amp;= \xi(t) F_{zz}(t),&#10;\end{align*}&#10;&#10;&#10;\end{document}"/>
  <p:tag name="IGUANATEXSIZE" val="20"/>
  <p:tag name="IGUANATEXCURSOR" val="2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93.73827"/>
  <p:tag name="LATEXADDIN" val="\documentclass{article}&#10;\usepackage{amsmath}&#10;&#10;\pagestyle{empty}&#10;\begin{document}&#10;&#10;$\xi_1$&#10;&#10;&#10;\end{document}"/>
  <p:tag name="IGUANATEXSIZE" val="28"/>
  <p:tag name="IGUANATEXCURSOR" val="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96.73788"/>
  <p:tag name="LATEXADDIN" val="\documentclass{article}&#10;\usepackage{amsmath}&#10;&#10;\pagestyle{empty}&#10;\begin{document}&#10;&#10;$\xi_2$&#10;&#10;&#10;\end{document}"/>
  <p:tag name="IGUANATEXSIZE" val="28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97.48779"/>
  <p:tag name="LATEXADDIN" val="\documentclass{article}&#10;\usepackage{amsmath}&#10;&#10;\pagestyle{empty}&#10;\begin{document}&#10;&#10;$\xi_3$&#10;&#10;&#10;\end{document}"/>
  <p:tag name="IGUANATEXSIZE" val="28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98.98764"/>
  <p:tag name="LATEXADDIN" val="\documentclass{article}&#10;\usepackage{amsmath}&#10;&#10;\pagestyle{empty}&#10;\begin{document}&#10;&#10;$\xi_4$&#10;&#10;&#10;\end{document}"/>
  <p:tag name="IGUANATEXSIZE" val="28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6.4567"/>
  <p:tag name="ORIGINALWIDTH" val="764.9044"/>
  <p:tag name="LATEXADDIN" val="\documentclass{article}&#10;\usepackage{amsmath}&#10;\pagestyle{empty}&#10;\begin{document}&#10;&#10;\begin{align*}&#10;\xi^{\rm stationary} &amp;= 0 \\&#10;V_z^{\rm stationary} &amp;\equiv 0&#10;\end{align*}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7.4765"/>
  <p:tag name="LATEXADDIN" val="\documentclass{article}&#10;\usepackage{amsmath}&#10;\pagestyle{empty}&#10;\begin{document}&#10;&#10;&#10;$\xi(t)$&#10;&#10;\end{document}"/>
  <p:tag name="IGUANATEXSIZE" val="28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7158"/>
  <p:tag name="ORIGINALWIDTH" val="548.9313"/>
  <p:tag name="LATEXADDIN" val="\documentclass{article}&#10;\usepackage{amsmath}&#10;\pagestyle{empty}&#10;\begin{document}&#10;&#10;\begin{equation*}&#10;p = \frac{V_{\rm voids}}{V_{\rm total}}&#10;\end{equation*}&#10;&#10;&#10;\end{document}"/>
  <p:tag name="IGUANATEXSIZE" val="28"/>
  <p:tag name="IGUANATEXCURSOR" val="1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961"/>
  <p:tag name="ORIGINALWIDTH" val="930.6336"/>
  <p:tag name="LATEXADDIN" val="\documentclass{article}&#10;\usepackage{amsmath}&#10;\pagestyle{empty}&#10;\begin{document}&#10;&#10;\begin{align*}&#10;\left |\Omega_p \right | &amp;= (1-p)\left |\Omega \right | \\&#10;\left |\Omega_w \right | &amp;= p \left |\Omega \right | &#10;\end{align*}&#10;&#10;&#10;\end{document}"/>
  <p:tag name="IGUANATEXSIZE" val="28"/>
  <p:tag name="IGUANATEXCURSOR" val="1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3.1683"/>
  <p:tag name="ORIGINALWIDTH" val="1625.797"/>
  <p:tag name="LATEXADDIN" val="\documentclass{article}&#10;\usepackage{amsmath}&#10;\pagestyle{empty}&#10;\begin{document}&#10;&#10;\begin{align*}&#10;\int_{\Omega_p} \ldots d\Omega &amp;= (1-p) \int_{\Omega} \ldots d\Omega, \\&#10;\int_{\Omega_w} \ldots d\Omega &amp;= p \int_{\Omega} \ldots d\Omega,&#10;\end{align*}&#10;&#10;&#10;\end{document}"/>
  <p:tag name="IGUANATEXSIZE" val="20"/>
  <p:tag name="IGUANATEXCURSOR" val="1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.4646"/>
  <p:tag name="ORIGINALWIDTH" val="1466.817"/>
  <p:tag name="LATEXADDIN" val="\documentclass{article}&#10;\usepackage{amsmath}&#10;&#10;\pagestyle{empty}&#10;\begin{document}&#10;&#10;\begin{equation*}&#10;\int_{\Omega} u_i^* f_i d\Omega + \int_{\Omega} v_i^* g_i d\Omega = 0&#10;\end{equation*}&#10;&#10;&#10;\end{document}"/>
  <p:tag name="IGUANATEXSIZE" val="20"/>
  <p:tag name="IGUANATEXCURSOR" val="1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6.4005"/>
  <p:tag name="ORIGINALWIDTH" val="3090.364"/>
  <p:tag name="LATEXADDIN" val="\documentclass{article}&#10;\usepackage{amsmath}&#10;\pagestyle{empty}&#10;\begin{document}&#10;&#10;\begin{align*} &#10;    \frac{\partial \sigma_{ij}}{\partial x_j} - (1-p)\frac{\partial^2 \rho_p u_i}{\partial t^2} - (1-p)\frac{\partial}{\partial x_j} \left ( \frac{1}{2}\rho_p \left ( \frac{\partial u_j}{\partial t} \right )^2 \right ) &amp;= 0, \\&#10;   \frac{\partial \sigma^w_{ij}}{\partial x_j} - p\frac{\partial^2 \rho_w v_i}{\partial t^2} - p\frac{\partial}{\partial x_j} \left ( \frac{1}{2}\rho_w \left ( \frac{\partial v_j}{\partial t} \right )^2 \right ) &amp;= 0,&#10;\end{align*}&#10;&#10;&#10;\end{document}"/>
  <p:tag name="IGUANATEXSIZE" val="20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.7113"/>
  <p:tag name="ORIGINALWIDTH" val="1827.522"/>
  <p:tag name="LATEXADDIN" val="\documentclass{article}&#10;\usepackage{amsmath}&#10;\pagestyle{empty}&#10;\begin{document}&#10;&#10;\begin{equation*}&#10;  \sigma_{ii}^w = \mu \left (  2 \frac{\partial^2 v_i}{\partial x_i \partial t} - \frac{2}{3} \frac{\partial^2 v_j}{\partial x_j \partial t}\right ) - P&#10;\end{equation*}&#10;&#10;&#10;\end{document}"/>
  <p:tag name="IGUANATEXSIZE" val="20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15102</TotalTime>
  <Words>2360</Words>
  <Application>Microsoft Office PowerPoint</Application>
  <PresentationFormat>On-screen Show (16:9)</PresentationFormat>
  <Paragraphs>453</Paragraphs>
  <Slides>66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Cambria Math</vt:lpstr>
      <vt:lpstr>Tahoma</vt:lpstr>
      <vt:lpstr>Office Theme</vt:lpstr>
      <vt:lpstr>Custom Design</vt:lpstr>
      <vt:lpstr>Overtopping failure in levees</vt:lpstr>
      <vt:lpstr>What will happen?</vt:lpstr>
      <vt:lpstr>Overtopping waves</vt:lpstr>
      <vt:lpstr>High water levels</vt:lpstr>
      <vt:lpstr>Content</vt:lpstr>
      <vt:lpstr>Problem</vt:lpstr>
      <vt:lpstr>Hypothesis</vt:lpstr>
      <vt:lpstr>Problem</vt:lpstr>
      <vt:lpstr>Current methods</vt:lpstr>
      <vt:lpstr>Wave overtopping simulator</vt:lpstr>
      <vt:lpstr>Wave overtopping simulator</vt:lpstr>
      <vt:lpstr>Cumulative overload method</vt:lpstr>
      <vt:lpstr>PORO-WSSI (Ye et al.)</vt:lpstr>
      <vt:lpstr>PORO-WSSI</vt:lpstr>
      <vt:lpstr>PORO-WSSI</vt:lpstr>
      <vt:lpstr>Points to be addressed</vt:lpstr>
      <vt:lpstr>Research objectives</vt:lpstr>
      <vt:lpstr>Implications research goal</vt:lpstr>
      <vt:lpstr>Newly proposed method</vt:lpstr>
      <vt:lpstr>Remarks domain</vt:lpstr>
      <vt:lpstr>Remarks domain</vt:lpstr>
      <vt:lpstr>Remarks domain</vt:lpstr>
      <vt:lpstr>Distribution assumption</vt:lpstr>
      <vt:lpstr>Assumptions</vt:lpstr>
      <vt:lpstr>Virtual work</vt:lpstr>
      <vt:lpstr>Virtual work</vt:lpstr>
      <vt:lpstr>Momentum equations</vt:lpstr>
      <vt:lpstr>Controversy stress tensor (Falconer)</vt:lpstr>
      <vt:lpstr>Definition P</vt:lpstr>
      <vt:lpstr>P := hydrostatic pressure</vt:lpstr>
      <vt:lpstr>P := hydrodynamic pressure</vt:lpstr>
      <vt:lpstr>P := total pressure</vt:lpstr>
      <vt:lpstr>Approach new model</vt:lpstr>
      <vt:lpstr>Resulting PDEs</vt:lpstr>
      <vt:lpstr>Newly proposed method (2D)</vt:lpstr>
      <vt:lpstr>Boundary condition at z = 0</vt:lpstr>
      <vt:lpstr>Differences z=0</vt:lpstr>
      <vt:lpstr>Finite Element approach</vt:lpstr>
      <vt:lpstr>Flaws proposed model</vt:lpstr>
      <vt:lpstr>Tweaking the boundary conditions</vt:lpstr>
      <vt:lpstr>Flaws proposed model</vt:lpstr>
      <vt:lpstr>Flaws proposed model</vt:lpstr>
      <vt:lpstr>Flaws proposed model</vt:lpstr>
      <vt:lpstr>Flaws proposed model</vt:lpstr>
      <vt:lpstr>Directly solving MBE</vt:lpstr>
      <vt:lpstr>Solution P</vt:lpstr>
      <vt:lpstr>Solution uz</vt:lpstr>
      <vt:lpstr>Dubious assumptions</vt:lpstr>
      <vt:lpstr>Starting from scratch</vt:lpstr>
      <vt:lpstr>Resulting system</vt:lpstr>
      <vt:lpstr>Finding ξ(t)</vt:lpstr>
      <vt:lpstr>Analytical stationary solution</vt:lpstr>
      <vt:lpstr>Numerical solution</vt:lpstr>
      <vt:lpstr>ξ(t) over time (Δt=0.01, K_s=10^(-5))</vt:lpstr>
      <vt:lpstr>ξ(t) over time (Δt=0.001, K_s=10^(-5))</vt:lpstr>
      <vt:lpstr>ξ(t) over time (Δt=0.0001, K_s=10^(-5))</vt:lpstr>
      <vt:lpstr>ξ(t) over time (Δt=0.0001)</vt:lpstr>
      <vt:lpstr>Observations</vt:lpstr>
      <vt:lpstr>Remarks simplification</vt:lpstr>
      <vt:lpstr>Conclusion</vt:lpstr>
      <vt:lpstr>Future work</vt:lpstr>
      <vt:lpstr>New approaches</vt:lpstr>
      <vt:lpstr>What will happen?</vt:lpstr>
      <vt:lpstr>Bibliography</vt:lpstr>
      <vt:lpstr>Images and video</vt:lpstr>
      <vt:lpstr>Overtopping failure in levees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de Been</dc:creator>
  <cp:lastModifiedBy>Michael Mersie</cp:lastModifiedBy>
  <cp:revision>112</cp:revision>
  <dcterms:created xsi:type="dcterms:W3CDTF">2015-07-09T11:57:30Z</dcterms:created>
  <dcterms:modified xsi:type="dcterms:W3CDTF">2021-08-30T22:05:10Z</dcterms:modified>
</cp:coreProperties>
</file>