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3" r:id="rId1"/>
    <p:sldMasterId id="2147484035" r:id="rId2"/>
    <p:sldMasterId id="2147484023" r:id="rId3"/>
  </p:sldMasterIdLst>
  <p:notesMasterIdLst>
    <p:notesMasterId r:id="rId40"/>
  </p:notesMasterIdLst>
  <p:handoutMasterIdLst>
    <p:handoutMasterId r:id="rId41"/>
  </p:handoutMasterIdLst>
  <p:sldIdLst>
    <p:sldId id="583" r:id="rId4"/>
    <p:sldId id="584" r:id="rId5"/>
    <p:sldId id="515" r:id="rId6"/>
    <p:sldId id="585" r:id="rId7"/>
    <p:sldId id="586" r:id="rId8"/>
    <p:sldId id="587" r:id="rId9"/>
    <p:sldId id="588" r:id="rId10"/>
    <p:sldId id="589" r:id="rId11"/>
    <p:sldId id="621" r:id="rId12"/>
    <p:sldId id="590" r:id="rId13"/>
    <p:sldId id="591" r:id="rId14"/>
    <p:sldId id="592" r:id="rId15"/>
    <p:sldId id="593" r:id="rId16"/>
    <p:sldId id="594" r:id="rId17"/>
    <p:sldId id="595" r:id="rId18"/>
    <p:sldId id="596" r:id="rId19"/>
    <p:sldId id="597" r:id="rId20"/>
    <p:sldId id="598" r:id="rId21"/>
    <p:sldId id="599" r:id="rId22"/>
    <p:sldId id="600" r:id="rId23"/>
    <p:sldId id="601" r:id="rId24"/>
    <p:sldId id="602" r:id="rId25"/>
    <p:sldId id="603" r:id="rId26"/>
    <p:sldId id="604" r:id="rId27"/>
    <p:sldId id="622" r:id="rId28"/>
    <p:sldId id="624" r:id="rId29"/>
    <p:sldId id="605" r:id="rId30"/>
    <p:sldId id="606" r:id="rId31"/>
    <p:sldId id="625" r:id="rId32"/>
    <p:sldId id="607" r:id="rId33"/>
    <p:sldId id="608" r:id="rId34"/>
    <p:sldId id="617" r:id="rId35"/>
    <p:sldId id="618" r:id="rId36"/>
    <p:sldId id="619" r:id="rId37"/>
    <p:sldId id="609" r:id="rId38"/>
    <p:sldId id="610" r:id="rId39"/>
  </p:sldIdLst>
  <p:sldSz cx="13004800" cy="9753600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129" algn="l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260" algn="l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390" algn="l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518" algn="l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5650" algn="l" defTabSz="457129" rtl="0" eaLnBrk="1" latinLnBrk="0" hangingPunct="1"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2778" algn="l" defTabSz="457129" rtl="0" eaLnBrk="1" latinLnBrk="0" hangingPunct="1"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199909" algn="l" defTabSz="457129" rtl="0" eaLnBrk="1" latinLnBrk="0" hangingPunct="1"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039" algn="l" defTabSz="457129" rtl="0" eaLnBrk="1" latinLnBrk="0" hangingPunct="1"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D6"/>
    <a:srgbClr val="FFCC66"/>
    <a:srgbClr val="33CCFF"/>
    <a:srgbClr val="FF7C80"/>
    <a:srgbClr val="FFFF66"/>
    <a:srgbClr val="66FF33"/>
    <a:srgbClr val="66FF66"/>
    <a:srgbClr val="FF9933"/>
    <a:srgbClr val="FFFF99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67" autoAdjust="0"/>
    <p:restoredTop sz="94857" autoAdjust="0"/>
  </p:normalViewPr>
  <p:slideViewPr>
    <p:cSldViewPr>
      <p:cViewPr varScale="1">
        <p:scale>
          <a:sx n="52" d="100"/>
          <a:sy n="52" d="100"/>
        </p:scale>
        <p:origin x="1734" y="7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38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ill Sans" charset="0"/>
                <a:ea typeface="ヒラギノ角ゴ ProN W3" charset="-128"/>
                <a:cs typeface="Arial" pitchFamily="34" charset="0"/>
                <a:sym typeface="Gill Sans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fld id="{9372FD76-EB9F-764F-8F27-36E8BD5ED777}" type="datetimeFigureOut">
              <a:rPr lang="nl-NL"/>
              <a:pPr/>
              <a:t>27-3-2019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ill Sans" charset="0"/>
                <a:ea typeface="ヒラギノ角ゴ ProN W3" charset="-128"/>
                <a:cs typeface="Arial" pitchFamily="34" charset="0"/>
                <a:sym typeface="Gill Sans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fld id="{DE590830-9B4B-9C4D-966D-6D12B13B6D6B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87765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801D9F9-3769-E54C-B9DD-B0DA30EEDA23}" type="datetimeFigureOut">
              <a:rPr lang="nl-NL"/>
              <a:pPr/>
              <a:t>27-3-2019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l-NL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A5D37AB-0158-D143-B9D4-A5272563F8A7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8697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129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26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39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51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5650" algn="l" defTabSz="9142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2778" algn="l" defTabSz="9142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199909" algn="l" defTabSz="9142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DCSE was established 13 years ago. A collaboration and mutual exchange of knowledge between 16 research groups from different faculties and other universities. Acts also as a clearing-house for research queries from industry. There are 50 faculty members connected, more than 150 PhD students and several hundreds of MSc and BSc students are educated. 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D37AB-0158-D143-B9D4-A5272563F8A7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5671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DCSE was established 13 years ago. A collaboration and mutual exchange of knowledge between 16 research groups from different faculties and other universities. Acts also as a clearing-house for research queries from industry. There are 50 faculty members connected, more than 150 PhD students and several hundreds of MSc and BSc students are educated. 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D37AB-0158-D143-B9D4-A5272563F8A7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5671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DCSE was established 13 years ago. A collaboration and mutual exchange of knowledge between 16 research groups from different faculties and other universities. Acts also as a clearing-house for research queries from industry. There are 50 faculty members connected, more than 150 PhD students and several hundreds of MSc and BSc students are educated. 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D37AB-0158-D143-B9D4-A5272563F8A7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5671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DCSE was established 13 years ago. A collaboration and mutual exchange of knowledge between 16 research groups from different faculties and other universities. Acts also as a clearing-house for research queries from industry. There are 50 faculty members connected, more than 150 PhD students and several hundreds of MSc and BSc students are educated. 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D37AB-0158-D143-B9D4-A5272563F8A7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56710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DCSE was established 13 years ago. A collaboration and mutual exchange of knowledge between 16 research groups from different faculties and other universities. Acts also as a clearing-house for research queries from industry. There are 50 faculty members connected, more than 150 PhD students and several hundreds of MSc and BSc students are educated. 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D37AB-0158-D143-B9D4-A5272563F8A7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56710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DCSE was established 13 years ago. A collaboration and mutual exchange of knowledge between 16 research groups from different faculties and other universities. Acts also as a clearing-house for research queries from industry. There are 50 faculty members connected, more than 150 PhD students and several hundreds of MSc and BSc students are educated. 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D37AB-0158-D143-B9D4-A5272563F8A7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56710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DCSE was established 13 years ago. A collaboration and mutual exchange of knowledge between 16 research groups from different faculties and other universities. Acts also as a clearing-house for research queries from industry. There are 50 faculty members connected, more than 150 PhD students and several hundreds of MSc and BSc students are educated. 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D37AB-0158-D143-B9D4-A5272563F8A7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56710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DCSE was established 13 years ago. A collaboration and mutual exchange of knowledge between 16 research groups from different faculties and other universities. Acts also as a clearing-house for research queries from industry. There are 50 faculty members connected, more than 150 PhD students and several hundreds of MSc and BSc students are educated. 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D37AB-0158-D143-B9D4-A5272563F8A7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56710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DCSE was established 13 years ago. A collaboration and mutual exchange of knowledge between 16 research groups from different faculties and other universities. Acts also as a clearing-house for research queries from industry. There are 50 faculty members connected, more than 150 PhD students and several hundreds of MSc and BSc students are educated. 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D37AB-0158-D143-B9D4-A5272563F8A7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56710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DCSE was established 13 years ago. A collaboration and mutual exchange of knowledge between 16 research groups from different faculties and other universities. Acts also as a clearing-house for research queries from industry. There are 50 faculty members connected, more than 150 PhD students and several hundreds of MSc and BSc students are educated. 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D37AB-0158-D143-B9D4-A5272563F8A7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56710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DCSE was established 13 years ago. A collaboration and mutual exchange of knowledge between 16 research groups from different faculties and other universities. Acts also as a clearing-house for research queries from industry. There are 50 faculty members connected, more than 150 PhD students and several hundreds of MSc and BSc students are educated. 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D37AB-0158-D143-B9D4-A5272563F8A7}" type="slidenum">
              <a:rPr lang="nl-NL" smtClean="0"/>
              <a:pPr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5671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DCSE was established 13 years ago. A collaboration and mutual exchange of knowledge between 16 research groups from different faculties and other universities. Acts also as a clearing-house for research queries from industry. There are 50 faculty members connected, more than 150 PhD students and several hundreds of MSc and BSc students are educated. 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D37AB-0158-D143-B9D4-A5272563F8A7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56710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DCSE was established 13 years ago. A collaboration and mutual exchange of knowledge between 16 research groups from different faculties and other universities. Acts also as a clearing-house for research queries from industry. There are 50 faculty members connected, more than 150 PhD students and several hundreds of MSc and BSc students are educated. 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D37AB-0158-D143-B9D4-A5272563F8A7}" type="slidenum">
              <a:rPr lang="nl-NL" smtClean="0"/>
              <a:pPr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56710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DCSE was established 13 years ago. A collaboration and mutual exchange of knowledge between 16 research groups from different faculties and other universities. Acts also as a clearing-house for research queries from industry. There are 50 faculty members connected, more than 150 PhD students and several hundreds of MSc and BSc students are educated. 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D37AB-0158-D143-B9D4-A5272563F8A7}" type="slidenum">
              <a:rPr lang="nl-NL" smtClean="0"/>
              <a:pPr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56710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DCSE was established 13 years ago. A collaboration and mutual exchange of knowledge between 16 research groups from different faculties and other universities. Acts also as a clearing-house for research queries from industry. There are 50 faculty members connected, more than 150 PhD students and several hundreds of MSc and BSc students are educated. 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D37AB-0158-D143-B9D4-A5272563F8A7}" type="slidenum">
              <a:rPr lang="nl-NL" smtClean="0"/>
              <a:pPr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56710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DCSE was established 13 years ago. A collaboration and mutual exchange of knowledge between 16 research groups from different faculties and other universities. Acts also as a clearing-house for research queries from industry. There are 50 faculty members connected, more than 150 PhD students and several hundreds of MSc and BSc students are educated. 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D37AB-0158-D143-B9D4-A5272563F8A7}" type="slidenum">
              <a:rPr lang="nl-NL" smtClean="0"/>
              <a:pPr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56710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DCSE was established 13 years ago. A collaboration and mutual exchange of knowledge between 16 research groups from different faculties and other universities. Acts also as a clearing-house for research queries from industry. There are 50 faculty members connected, more than 150 PhD students and several hundreds of MSc and BSc students are educated. 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D37AB-0158-D143-B9D4-A5272563F8A7}" type="slidenum">
              <a:rPr lang="nl-NL" smtClean="0"/>
              <a:pPr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56710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DCSE was established 13 years ago. A collaboration and mutual exchange of knowledge between 16 research groups from different faculties and other universities. Acts also as a clearing-house for research queries from industry. There are 50 faculty members connected, more than 150 PhD students and several hundreds of MSc and BSc students are educated. 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D37AB-0158-D143-B9D4-A5272563F8A7}" type="slidenum">
              <a:rPr lang="nl-NL" smtClean="0"/>
              <a:pPr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56710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DCSE was established 13 years ago. A collaboration and mutual exchange of knowledge between 16 research groups from different faculties and other universities. Acts also as a clearing-house for research queries from industry. There are 50 faculty members connected, more than 150 PhD students and several hundreds of MSc and BSc students are educated. 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D37AB-0158-D143-B9D4-A5272563F8A7}" type="slidenum">
              <a:rPr lang="nl-NL" smtClean="0"/>
              <a:pPr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56710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DCSE was established 13 years ago. A collaboration and mutual exchange of knowledge between 16 research groups from different faculties and other universities. Acts also as a clearing-house for research queries from industry. There are 50 faculty members connected, more than 150 PhD students and several hundreds of MSc and BSc students are educated. 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D37AB-0158-D143-B9D4-A5272563F8A7}" type="slidenum">
              <a:rPr lang="nl-NL" smtClean="0"/>
              <a:pPr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97196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DCSE was established 13 years ago. A collaboration and mutual exchange of knowledge between 16 research groups from different faculties and other universities. Acts also as a clearing-house for research queries from industry. There are 50 faculty members connected, more than 150 PhD students and several hundreds of MSc and BSc students are educated. 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D37AB-0158-D143-B9D4-A5272563F8A7}" type="slidenum">
              <a:rPr lang="nl-NL" smtClean="0"/>
              <a:pPr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56710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DCSE was established 13 years ago. A collaboration and mutual exchange of knowledge between 16 research groups from different faculties and other universities. Acts also as a clearing-house for research queries from industry. There are 50 faculty members connected, more than 150 PhD students and several hundreds of MSc and BSc students are educated. 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D37AB-0158-D143-B9D4-A5272563F8A7}" type="slidenum">
              <a:rPr lang="nl-NL" smtClean="0"/>
              <a:pPr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5671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D37AB-0158-D143-B9D4-A5272563F8A7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76096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DCSE was established 13 years ago. A collaboration and mutual exchange of knowledge between 16 research groups from different faculties and other universities. Acts also as a clearing-house for research queries from industry. There are 50 faculty members connected, more than 150 PhD students and several hundreds of MSc and BSc students are educated. 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D37AB-0158-D143-B9D4-A5272563F8A7}" type="slidenum">
              <a:rPr lang="nl-NL" smtClean="0"/>
              <a:pPr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56710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DCSE was established 13 years ago. A collaboration and mutual exchange of knowledge between 16 research groups from different faculties and other universities. Acts also as a clearing-house for research queries from industry. There are 50 faculty members connected, more than 150 PhD students and several hundreds of MSc and BSc students are educated. 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D37AB-0158-D143-B9D4-A5272563F8A7}" type="slidenum">
              <a:rPr lang="nl-NL" smtClean="0"/>
              <a:pPr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56710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DCSE was established 13 years ago. A collaboration and mutual exchange of knowledge between 16 research groups from different faculties and other universities. Acts also as a clearing-house for research queries from industry. There are 50 faculty members connected, more than 150 PhD students and several hundreds of MSc and BSc students are educated. 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D37AB-0158-D143-B9D4-A5272563F8A7}" type="slidenum">
              <a:rPr lang="nl-NL" smtClean="0"/>
              <a:pPr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56710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DCSE was established 13 years ago. A collaboration and mutual exchange of knowledge between 16 research groups from different faculties and other universities. Acts also as a clearing-house for research queries from industry. There are 50 faculty members connected, more than 150 PhD students and several hundreds of MSc and BSc students are educated. 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D37AB-0158-D143-B9D4-A5272563F8A7}" type="slidenum">
              <a:rPr lang="nl-NL" smtClean="0"/>
              <a:pPr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56710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DCSE was established 13 years ago. A collaboration and mutual exchange of knowledge between 16 research groups from different faculties and other universities. Acts also as a clearing-house for research queries from industry. There are 50 faculty members connected, more than 150 PhD students and several hundreds of MSc and BSc students are educated. 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D37AB-0158-D143-B9D4-A5272563F8A7}" type="slidenum">
              <a:rPr lang="nl-NL" smtClean="0"/>
              <a:pPr/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5671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DCSE was established 13 years ago. A collaboration and mutual exchange of knowledge between 16 research groups from different faculties and other universities. Acts also as a clearing-house for research queries from industry. There are 50 faculty members connected, more than 150 PhD students and several hundreds of MSc and BSc students are educated. 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D37AB-0158-D143-B9D4-A5272563F8A7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5671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DCSE was established 13 years ago. A collaboration and mutual exchange of knowledge between 16 research groups from different faculties and other universities. Acts also as a clearing-house for research queries from industry. There are 50 faculty members connected, more than 150 PhD students and several hundreds of MSc and BSc students are educated. 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D37AB-0158-D143-B9D4-A5272563F8A7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5671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DCSE was established 13 years ago. A collaboration and mutual exchange of knowledge between 16 research groups from different faculties and other universities. Acts also as a clearing-house for research queries from industry. There are 50 faculty members connected, more than 150 PhD students and several hundreds of MSc and BSc students are educated. 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D37AB-0158-D143-B9D4-A5272563F8A7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5671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DCSE was established 13 years ago. A collaboration and mutual exchange of knowledge between 16 research groups from different faculties and other universities. Acts also as a clearing-house for research queries from industry. There are 50 faculty members connected, more than 150 PhD students and several hundreds of MSc and BSc students are educated. 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D37AB-0158-D143-B9D4-A5272563F8A7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5671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DCSE was established 13 years ago. A collaboration and mutual exchange of knowledge between 16 research groups from different faculties and other universities. Acts also as a clearing-house for research queries from industry. There are 50 faculty members connected, more than 150 PhD students and several hundreds of MSc and BSc students are educated. 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D37AB-0158-D143-B9D4-A5272563F8A7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5671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DCSE was established 13 years ago. A collaboration and mutual exchange of knowledge between 16 research groups from different faculties and other universities. Acts also as a clearing-house for research queries from industry. There are 50 faculty members connected, more than 150 PhD students and several hundreds of MSc and BSc students are educated. 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D37AB-0158-D143-B9D4-A5272563F8A7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5671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9121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197" indent="0">
              <a:buNone/>
              <a:defRPr sz="4000"/>
            </a:lvl2pPr>
            <a:lvl3pPr marL="1300393" indent="0">
              <a:buNone/>
              <a:defRPr sz="3400"/>
            </a:lvl3pPr>
            <a:lvl4pPr marL="1950590" indent="0">
              <a:buNone/>
              <a:defRPr sz="2800"/>
            </a:lvl4pPr>
            <a:lvl5pPr marL="2600786" indent="0">
              <a:buNone/>
              <a:defRPr sz="2800"/>
            </a:lvl5pPr>
            <a:lvl6pPr marL="3250983" indent="0">
              <a:buNone/>
              <a:defRPr sz="2800"/>
            </a:lvl6pPr>
            <a:lvl7pPr marL="3901180" indent="0">
              <a:buNone/>
              <a:defRPr sz="2800"/>
            </a:lvl7pPr>
            <a:lvl8pPr marL="4551376" indent="0">
              <a:buNone/>
              <a:defRPr sz="2800"/>
            </a:lvl8pPr>
            <a:lvl9pPr marL="5201573" indent="0">
              <a:buNone/>
              <a:defRPr sz="28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197" indent="0">
              <a:buNone/>
              <a:defRPr sz="1700"/>
            </a:lvl2pPr>
            <a:lvl3pPr marL="1300393" indent="0">
              <a:buNone/>
              <a:defRPr sz="1400"/>
            </a:lvl3pPr>
            <a:lvl4pPr marL="1950590" indent="0">
              <a:buNone/>
              <a:defRPr sz="1300"/>
            </a:lvl4pPr>
            <a:lvl5pPr marL="2600786" indent="0">
              <a:buNone/>
              <a:defRPr sz="1300"/>
            </a:lvl5pPr>
            <a:lvl6pPr marL="3250983" indent="0">
              <a:buNone/>
              <a:defRPr sz="1300"/>
            </a:lvl6pPr>
            <a:lvl7pPr marL="3901180" indent="0">
              <a:buNone/>
              <a:defRPr sz="1300"/>
            </a:lvl7pPr>
            <a:lvl8pPr marL="4551376" indent="0">
              <a:buNone/>
              <a:defRPr sz="1300"/>
            </a:lvl8pPr>
            <a:lvl9pPr marL="5201573" indent="0">
              <a:buNone/>
              <a:defRPr sz="13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952009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6825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943058" y="650240"/>
            <a:ext cx="2544515" cy="6938152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304996" y="650240"/>
            <a:ext cx="7421316" cy="6938152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8804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996" y="650240"/>
            <a:ext cx="10182578" cy="15172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16285" y="2600960"/>
            <a:ext cx="4967111" cy="49874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500145" y="2600960"/>
            <a:ext cx="4969368" cy="2384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500145" y="5201920"/>
            <a:ext cx="4969368" cy="2386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0519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  <a:prstGeom prst="rect">
            <a:avLst/>
          </a:prstGeom>
        </p:spPr>
        <p:txBody>
          <a:bodyPr lIns="91435" tIns="45718" rIns="91435" bIns="4571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6"/>
            <a:ext cx="9102726" cy="2492375"/>
          </a:xfrm>
          <a:prstGeom prst="rect">
            <a:avLst/>
          </a:prstGeom>
        </p:spPr>
        <p:txBody>
          <a:bodyPr lIns="91435" tIns="45718" rIns="91435" bIns="4571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877" y="9040813"/>
            <a:ext cx="3033712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414" y="9040813"/>
            <a:ext cx="4117975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214" y="9040813"/>
            <a:ext cx="3033712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ADED7596-BE9B-B345-A100-A6456C781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81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lIns="91435" tIns="45718" rIns="91435" bIns="4571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6" y="2276476"/>
            <a:ext cx="11703050" cy="6435725"/>
          </a:xfrm>
          <a:prstGeom prst="rect">
            <a:avLst/>
          </a:prstGeom>
        </p:spPr>
        <p:txBody>
          <a:bodyPr lIns="91435" tIns="45718" rIns="91435" bIns="457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877" y="9040813"/>
            <a:ext cx="3033712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414" y="9040813"/>
            <a:ext cx="4117975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214" y="9040813"/>
            <a:ext cx="3033712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ADED7596-BE9B-B345-A100-A6456C781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0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1"/>
            <a:ext cx="11053761" cy="1936750"/>
          </a:xfrm>
          <a:prstGeom prst="rect">
            <a:avLst/>
          </a:prstGeom>
        </p:spPr>
        <p:txBody>
          <a:bodyPr lIns="91435" tIns="45718" rIns="91435" bIns="45718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  <a:prstGeom prst="rect">
            <a:avLst/>
          </a:prstGeom>
        </p:spPr>
        <p:txBody>
          <a:bodyPr lIns="91435" tIns="45718" rIns="91435" bIns="45718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877" y="9040813"/>
            <a:ext cx="3033712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414" y="9040813"/>
            <a:ext cx="4117975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214" y="9040813"/>
            <a:ext cx="3033712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ADED7596-BE9B-B345-A100-A6456C781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449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lIns="91435" tIns="45718" rIns="91435" bIns="4571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7" y="2276476"/>
            <a:ext cx="5775324" cy="6435725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2" y="2276476"/>
            <a:ext cx="5775324" cy="6435725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0877" y="9040813"/>
            <a:ext cx="3033712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414" y="9040813"/>
            <a:ext cx="4117975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0214" y="9040813"/>
            <a:ext cx="3033712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ADED7596-BE9B-B345-A100-A6456C781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384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  <a:prstGeom prst="rect">
            <a:avLst/>
          </a:prstGeom>
        </p:spPr>
        <p:txBody>
          <a:bodyPr lIns="91435" tIns="45718" rIns="91435" bIns="45718" anchor="b"/>
          <a:lstStyle>
            <a:lvl1pPr marL="0" indent="0">
              <a:buNone/>
              <a:defRPr sz="2400" b="1"/>
            </a:lvl1pPr>
            <a:lvl2pPr marL="457176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4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  <a:prstGeom prst="rect">
            <a:avLst/>
          </a:prstGeom>
        </p:spPr>
        <p:txBody>
          <a:bodyPr lIns="91435" tIns="45718" rIns="91435" bIns="45718" anchor="b"/>
          <a:lstStyle>
            <a:lvl1pPr marL="0" indent="0">
              <a:buNone/>
              <a:defRPr sz="2400" b="1"/>
            </a:lvl1pPr>
            <a:lvl2pPr marL="457176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4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0877" y="9040813"/>
            <a:ext cx="3033712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443414" y="9040813"/>
            <a:ext cx="4117975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320214" y="9040813"/>
            <a:ext cx="3033712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ADED7596-BE9B-B345-A100-A6456C781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6358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lIns="91435" tIns="45718" rIns="91435" bIns="4571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0877" y="9040813"/>
            <a:ext cx="3033712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43414" y="9040813"/>
            <a:ext cx="4117975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0214" y="9040813"/>
            <a:ext cx="3033712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ADED7596-BE9B-B345-A100-A6456C781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74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-194344" y="-235768"/>
            <a:ext cx="13609512" cy="101531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2" rIns="91425" bIns="45712" numCol="1" spcCol="0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2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5" name="Picture 3" descr="TU_P5#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54" y="8621217"/>
            <a:ext cx="1921953" cy="1183922"/>
          </a:xfrm>
          <a:prstGeom prst="rect">
            <a:avLst/>
          </a:prstGeom>
        </p:spPr>
      </p:pic>
      <p:pic>
        <p:nvPicPr>
          <p:cNvPr id="7" name="Picture 6" descr="TU_P4~black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44" y="8620718"/>
            <a:ext cx="1918785" cy="118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7443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877" y="9040813"/>
            <a:ext cx="3033712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414" y="9040813"/>
            <a:ext cx="4117975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214" y="9040813"/>
            <a:ext cx="3033712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ADED7596-BE9B-B345-A100-A6456C781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330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7" y="388940"/>
            <a:ext cx="4278313" cy="1652587"/>
          </a:xfrm>
          <a:prstGeom prst="rect">
            <a:avLst/>
          </a:prstGeom>
        </p:spPr>
        <p:txBody>
          <a:bodyPr lIns="91435" tIns="45718" rIns="91435" bIns="45718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3" cy="8323263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7" y="2041526"/>
            <a:ext cx="4278313" cy="6670674"/>
          </a:xfrm>
          <a:prstGeom prst="rect">
            <a:avLst/>
          </a:prstGeom>
        </p:spPr>
        <p:txBody>
          <a:bodyPr lIns="91435" tIns="45718" rIns="91435" bIns="45718"/>
          <a:lstStyle>
            <a:lvl1pPr marL="0" indent="0">
              <a:buNone/>
              <a:defRPr sz="1400"/>
            </a:lvl1pPr>
            <a:lvl2pPr marL="457176" indent="0">
              <a:buNone/>
              <a:defRPr sz="1100"/>
            </a:lvl2pPr>
            <a:lvl3pPr marL="914354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4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0877" y="9040813"/>
            <a:ext cx="3033712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414" y="9040813"/>
            <a:ext cx="4117975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0214" y="9040813"/>
            <a:ext cx="3033712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ADED7596-BE9B-B345-A100-A6456C781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930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6" y="6827839"/>
            <a:ext cx="7802563" cy="806450"/>
          </a:xfrm>
          <a:prstGeom prst="rect">
            <a:avLst/>
          </a:prstGeom>
        </p:spPr>
        <p:txBody>
          <a:bodyPr lIns="91435" tIns="45718" rIns="91435" bIns="45718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6" y="871538"/>
            <a:ext cx="7802563" cy="5851526"/>
          </a:xfrm>
          <a:prstGeom prst="rect">
            <a:avLst/>
          </a:prstGeom>
        </p:spPr>
        <p:txBody>
          <a:bodyPr lIns="91435" tIns="45718" rIns="91435" bIns="45718"/>
          <a:lstStyle>
            <a:lvl1pPr marL="0" indent="0">
              <a:buNone/>
              <a:defRPr sz="3100"/>
            </a:lvl1pPr>
            <a:lvl2pPr marL="457176" indent="0">
              <a:buNone/>
              <a:defRPr sz="2800"/>
            </a:lvl2pPr>
            <a:lvl3pPr marL="914354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4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6" y="7634289"/>
            <a:ext cx="7802563" cy="1144587"/>
          </a:xfrm>
          <a:prstGeom prst="rect">
            <a:avLst/>
          </a:prstGeom>
        </p:spPr>
        <p:txBody>
          <a:bodyPr lIns="91435" tIns="45718" rIns="91435" bIns="45718"/>
          <a:lstStyle>
            <a:lvl1pPr marL="0" indent="0">
              <a:buNone/>
              <a:defRPr sz="1400"/>
            </a:lvl1pPr>
            <a:lvl2pPr marL="457176" indent="0">
              <a:buNone/>
              <a:defRPr sz="1100"/>
            </a:lvl2pPr>
            <a:lvl3pPr marL="914354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4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0877" y="9040813"/>
            <a:ext cx="3033712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414" y="9040813"/>
            <a:ext cx="4117975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0214" y="9040813"/>
            <a:ext cx="3033712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ADED7596-BE9B-B345-A100-A6456C781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043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lIns="91435" tIns="45718" rIns="91435" bIns="4571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2276476"/>
            <a:ext cx="11703050" cy="6435725"/>
          </a:xfrm>
          <a:prstGeom prst="rect">
            <a:avLst/>
          </a:prstGeom>
        </p:spPr>
        <p:txBody>
          <a:bodyPr vert="eaVert" lIns="91435" tIns="45718" rIns="91435" bIns="457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877" y="9040813"/>
            <a:ext cx="3033712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414" y="9040813"/>
            <a:ext cx="4117975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214" y="9040813"/>
            <a:ext cx="3033712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ADED7596-BE9B-B345-A100-A6456C781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849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1" cy="8321675"/>
          </a:xfrm>
          <a:prstGeom prst="rect">
            <a:avLst/>
          </a:prstGeom>
        </p:spPr>
        <p:txBody>
          <a:bodyPr vert="eaVert" lIns="91435" tIns="45718" rIns="91435" bIns="4571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390525"/>
            <a:ext cx="8624887" cy="8321675"/>
          </a:xfrm>
          <a:prstGeom prst="rect">
            <a:avLst/>
          </a:prstGeom>
        </p:spPr>
        <p:txBody>
          <a:bodyPr vert="eaVert" lIns="91435" tIns="45718" rIns="91435" bIns="457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877" y="9040813"/>
            <a:ext cx="3033712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414" y="9040813"/>
            <a:ext cx="4117975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214" y="9040813"/>
            <a:ext cx="3033712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ADED7596-BE9B-B345-A100-A6456C781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1145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9"/>
            <a:ext cx="9102726" cy="24923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6A29-6E4E-BD4D-9226-8297F0DBA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883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6A29-6E4E-BD4D-9226-8297F0DBA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759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2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6A29-6E4E-BD4D-9226-8297F0DBA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896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8" y="2276479"/>
            <a:ext cx="5775324" cy="643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2" y="2276479"/>
            <a:ext cx="5775324" cy="643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6A29-6E4E-BD4D-9226-8297F0DBA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530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6A29-6E4E-BD4D-9226-8297F0DBA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994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6217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6A29-6E4E-BD4D-9226-8297F0DBA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8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6A29-6E4E-BD4D-9226-8297F0DBA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17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9" y="388943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9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6A29-6E4E-BD4D-9226-8297F0DBA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83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9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9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7129" indent="0">
              <a:buNone/>
              <a:defRPr sz="2800"/>
            </a:lvl2pPr>
            <a:lvl3pPr marL="914260" indent="0">
              <a:buNone/>
              <a:defRPr sz="2400"/>
            </a:lvl3pPr>
            <a:lvl4pPr marL="1371390" indent="0">
              <a:buNone/>
              <a:defRPr sz="2000"/>
            </a:lvl4pPr>
            <a:lvl5pPr marL="1828518" indent="0">
              <a:buNone/>
              <a:defRPr sz="2000"/>
            </a:lvl5pPr>
            <a:lvl6pPr marL="2285650" indent="0">
              <a:buNone/>
              <a:defRPr sz="2000"/>
            </a:lvl6pPr>
            <a:lvl7pPr marL="2742778" indent="0">
              <a:buNone/>
              <a:defRPr sz="2000"/>
            </a:lvl7pPr>
            <a:lvl8pPr marL="3199909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9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6A29-6E4E-BD4D-9226-8297F0DBA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05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6A29-6E4E-BD4D-9226-8297F0DBA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874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1" cy="8321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390525"/>
            <a:ext cx="8624887" cy="8321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6A29-6E4E-BD4D-9226-8297F0DBA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92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290" y="6267593"/>
            <a:ext cx="11054080" cy="1937173"/>
          </a:xfrm>
        </p:spPr>
        <p:txBody>
          <a:bodyPr/>
          <a:lstStyle>
            <a:lvl1pPr algn="l">
              <a:defRPr sz="57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27290" y="4133994"/>
            <a:ext cx="11054080" cy="2133599"/>
          </a:xfrm>
        </p:spPr>
        <p:txBody>
          <a:bodyPr anchor="b"/>
          <a:lstStyle>
            <a:lvl1pPr marL="0" indent="0">
              <a:buNone/>
              <a:defRPr sz="2800"/>
            </a:lvl1pPr>
            <a:lvl2pPr marL="650197" indent="0">
              <a:buNone/>
              <a:defRPr sz="2600"/>
            </a:lvl2pPr>
            <a:lvl3pPr marL="1300393" indent="0">
              <a:buNone/>
              <a:defRPr sz="2300"/>
            </a:lvl3pPr>
            <a:lvl4pPr marL="1950590" indent="0">
              <a:buNone/>
              <a:defRPr sz="2000"/>
            </a:lvl4pPr>
            <a:lvl5pPr marL="2600786" indent="0">
              <a:buNone/>
              <a:defRPr sz="2000"/>
            </a:lvl5pPr>
            <a:lvl6pPr marL="3250983" indent="0">
              <a:buNone/>
              <a:defRPr sz="2000"/>
            </a:lvl6pPr>
            <a:lvl7pPr marL="3901180" indent="0">
              <a:buNone/>
              <a:defRPr sz="2000"/>
            </a:lvl7pPr>
            <a:lvl8pPr marL="4551376" indent="0">
              <a:buNone/>
              <a:defRPr sz="2000"/>
            </a:lvl8pPr>
            <a:lvl9pPr marL="5201573" indent="0">
              <a:buNone/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455723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16285" y="2600960"/>
            <a:ext cx="4967111" cy="4987432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00145" y="2600960"/>
            <a:ext cx="4969368" cy="4987432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9278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97" indent="0">
              <a:buNone/>
              <a:defRPr sz="2800" b="1"/>
            </a:lvl2pPr>
            <a:lvl3pPr marL="1300393" indent="0">
              <a:buNone/>
              <a:defRPr sz="2600" b="1"/>
            </a:lvl3pPr>
            <a:lvl4pPr marL="1950590" indent="0">
              <a:buNone/>
              <a:defRPr sz="2300" b="1"/>
            </a:lvl4pPr>
            <a:lvl5pPr marL="2600786" indent="0">
              <a:buNone/>
              <a:defRPr sz="2300" b="1"/>
            </a:lvl5pPr>
            <a:lvl6pPr marL="3250983" indent="0">
              <a:buNone/>
              <a:defRPr sz="2300" b="1"/>
            </a:lvl6pPr>
            <a:lvl7pPr marL="3901180" indent="0">
              <a:buNone/>
              <a:defRPr sz="2300" b="1"/>
            </a:lvl7pPr>
            <a:lvl8pPr marL="4551376" indent="0">
              <a:buNone/>
              <a:defRPr sz="2300" b="1"/>
            </a:lvl8pPr>
            <a:lvl9pPr marL="5201573" indent="0">
              <a:buNone/>
              <a:defRPr sz="23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97" indent="0">
              <a:buNone/>
              <a:defRPr sz="2800" b="1"/>
            </a:lvl2pPr>
            <a:lvl3pPr marL="1300393" indent="0">
              <a:buNone/>
              <a:defRPr sz="2600" b="1"/>
            </a:lvl3pPr>
            <a:lvl4pPr marL="1950590" indent="0">
              <a:buNone/>
              <a:defRPr sz="2300" b="1"/>
            </a:lvl4pPr>
            <a:lvl5pPr marL="2600786" indent="0">
              <a:buNone/>
              <a:defRPr sz="2300" b="1"/>
            </a:lvl5pPr>
            <a:lvl6pPr marL="3250983" indent="0">
              <a:buNone/>
              <a:defRPr sz="2300" b="1"/>
            </a:lvl6pPr>
            <a:lvl7pPr marL="3901180" indent="0">
              <a:buNone/>
              <a:defRPr sz="2300" b="1"/>
            </a:lvl7pPr>
            <a:lvl8pPr marL="4551376" indent="0">
              <a:buNone/>
              <a:defRPr sz="2300" b="1"/>
            </a:lvl8pPr>
            <a:lvl9pPr marL="5201573" indent="0">
              <a:buNone/>
              <a:defRPr sz="23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3851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8251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687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242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84516" y="388340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50242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197" indent="0">
              <a:buNone/>
              <a:defRPr sz="1700"/>
            </a:lvl2pPr>
            <a:lvl3pPr marL="1300393" indent="0">
              <a:buNone/>
              <a:defRPr sz="1400"/>
            </a:lvl3pPr>
            <a:lvl4pPr marL="1950590" indent="0">
              <a:buNone/>
              <a:defRPr sz="1300"/>
            </a:lvl4pPr>
            <a:lvl5pPr marL="2600786" indent="0">
              <a:buNone/>
              <a:defRPr sz="1300"/>
            </a:lvl5pPr>
            <a:lvl6pPr marL="3250983" indent="0">
              <a:buNone/>
              <a:defRPr sz="1300"/>
            </a:lvl6pPr>
            <a:lvl7pPr marL="3901180" indent="0">
              <a:buNone/>
              <a:defRPr sz="1300"/>
            </a:lvl7pPr>
            <a:lvl8pPr marL="4551376" indent="0">
              <a:buNone/>
              <a:defRPr sz="1300"/>
            </a:lvl8pPr>
            <a:lvl9pPr marL="5201573" indent="0">
              <a:buNone/>
              <a:defRPr sz="13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434480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325937" y="484314"/>
            <a:ext cx="10009112" cy="1512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 dirty="0"/>
          </a:p>
        </p:txBody>
      </p:sp>
      <p:sp>
        <p:nvSpPr>
          <p:cNvPr id="102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25937" y="2356522"/>
            <a:ext cx="10009112" cy="684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</p:txBody>
      </p:sp>
      <p:sp>
        <p:nvSpPr>
          <p:cNvPr id="13" name="Rectangle 28"/>
          <p:cNvSpPr>
            <a:spLocks noChangeArrowheads="1"/>
          </p:cNvSpPr>
          <p:nvPr userDrawn="1"/>
        </p:nvSpPr>
        <p:spPr bwMode="auto">
          <a:xfrm>
            <a:off x="0" y="14"/>
            <a:ext cx="2037905" cy="9753587"/>
          </a:xfrm>
          <a:prstGeom prst="rect">
            <a:avLst/>
          </a:prstGeom>
          <a:solidFill>
            <a:srgbClr val="00A6D6"/>
          </a:solidFill>
          <a:ln w="9525">
            <a:noFill/>
            <a:miter lim="800000"/>
            <a:headEnd/>
            <a:tailEnd/>
          </a:ln>
        </p:spPr>
        <p:txBody>
          <a:bodyPr wrap="none" lIns="91432" tIns="45717" rIns="91432" bIns="45717" anchor="ctr"/>
          <a:lstStyle/>
          <a:p>
            <a:pPr algn="r"/>
            <a:endParaRPr lang="nl-NL" sz="2100">
              <a:solidFill>
                <a:srgbClr val="00A6D6"/>
              </a:solidFill>
              <a:latin typeface="Tahoma" pitchFamily="34" charset="0"/>
            </a:endParaRPr>
          </a:p>
        </p:txBody>
      </p:sp>
      <p:pic>
        <p:nvPicPr>
          <p:cNvPr id="14" name="Picture 3" descr="TU_P5#white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51" y="8621217"/>
            <a:ext cx="1921953" cy="11839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20" r:id="rId12"/>
    <p:sldLayoutId id="214748402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marL="1217551" indent="-1217551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A6D6"/>
          </a:solidFill>
          <a:latin typeface="Arial"/>
          <a:ea typeface="MS PGothic" pitchFamily="34" charset="-128"/>
          <a:cs typeface="Arial"/>
        </a:defRPr>
      </a:lvl1pPr>
      <a:lvl2pPr marL="1217551" indent="-1217551" algn="l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Bookman Old Style" pitchFamily="18" charset="0"/>
          <a:ea typeface="MS PGothic" pitchFamily="34" charset="-128"/>
          <a:cs typeface="MS PGothic" charset="0"/>
        </a:defRPr>
      </a:lvl2pPr>
      <a:lvl3pPr marL="1217551" indent="-1217551" algn="l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Bookman Old Style" pitchFamily="18" charset="0"/>
          <a:ea typeface="MS PGothic" pitchFamily="34" charset="-128"/>
          <a:cs typeface="MS PGothic" charset="0"/>
        </a:defRPr>
      </a:lvl3pPr>
      <a:lvl4pPr marL="1217551" indent="-1217551" algn="l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Bookman Old Style" pitchFamily="18" charset="0"/>
          <a:ea typeface="MS PGothic" pitchFamily="34" charset="-128"/>
          <a:cs typeface="MS PGothic" charset="0"/>
        </a:defRPr>
      </a:lvl4pPr>
      <a:lvl5pPr marL="1217551" indent="-1217551" algn="l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Bookman Old Style" pitchFamily="18" charset="0"/>
          <a:ea typeface="MS PGothic" pitchFamily="34" charset="-128"/>
          <a:cs typeface="MS PGothic" charset="0"/>
        </a:defRPr>
      </a:lvl5pPr>
      <a:lvl6pPr marL="1869316" indent="-1219118" algn="l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Bookman Old Style" pitchFamily="18" charset="0"/>
        </a:defRPr>
      </a:lvl6pPr>
      <a:lvl7pPr marL="2519513" indent="-1219118" algn="l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Bookman Old Style" pitchFamily="18" charset="0"/>
        </a:defRPr>
      </a:lvl7pPr>
      <a:lvl8pPr marL="3169708" indent="-1219118" algn="l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Bookman Old Style" pitchFamily="18" charset="0"/>
        </a:defRPr>
      </a:lvl8pPr>
      <a:lvl9pPr marL="3819904" indent="-1219118" algn="l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Bookman Old Style" pitchFamily="18" charset="0"/>
        </a:defRPr>
      </a:lvl9pPr>
    </p:titleStyle>
    <p:bodyStyle>
      <a:lvl1pPr marL="276211" indent="-276211" algn="l" rtl="0" eaLnBrk="0" fontAlgn="base" hangingPunct="0">
        <a:lnSpc>
          <a:spcPts val="3550"/>
        </a:lnSpc>
        <a:spcBef>
          <a:spcPct val="0"/>
        </a:spcBef>
        <a:spcAft>
          <a:spcPct val="0"/>
        </a:spcAft>
        <a:buClr>
          <a:srgbClr val="00A6D6"/>
        </a:buClr>
        <a:buChar char="•"/>
        <a:defRPr sz="2800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marL="819108" indent="-269861" algn="l" rtl="0" eaLnBrk="0" fontAlgn="base" hangingPunct="0">
        <a:lnSpc>
          <a:spcPts val="3550"/>
        </a:lnSpc>
        <a:spcBef>
          <a:spcPct val="0"/>
        </a:spcBef>
        <a:spcAft>
          <a:spcPct val="0"/>
        </a:spcAft>
        <a:buClr>
          <a:srgbClr val="00A6D6"/>
        </a:buClr>
        <a:buFont typeface="Times" charset="0"/>
        <a:buChar char="•"/>
        <a:defRPr sz="2400">
          <a:solidFill>
            <a:schemeClr val="tx1"/>
          </a:solidFill>
          <a:latin typeface="Arial"/>
          <a:ea typeface="MS PGothic" pitchFamily="34" charset="-128"/>
          <a:cs typeface="Arial"/>
        </a:defRPr>
      </a:lvl2pPr>
      <a:lvl3pPr marL="1360418" indent="-269861" algn="l" rtl="0" eaLnBrk="0" fontAlgn="base" hangingPunct="0">
        <a:lnSpc>
          <a:spcPts val="3550"/>
        </a:lnSpc>
        <a:spcBef>
          <a:spcPct val="0"/>
        </a:spcBef>
        <a:spcAft>
          <a:spcPct val="0"/>
        </a:spcAft>
        <a:buClr>
          <a:srgbClr val="00A6D6"/>
        </a:buClr>
        <a:buFont typeface="Times" charset="0"/>
        <a:buChar char="•"/>
        <a:defRPr sz="2400">
          <a:solidFill>
            <a:schemeClr val="tx1"/>
          </a:solidFill>
          <a:latin typeface="Arial"/>
          <a:ea typeface="MS PGothic" pitchFamily="34" charset="-128"/>
          <a:cs typeface="Arial"/>
        </a:defRPr>
      </a:lvl3pPr>
      <a:lvl4pPr marL="1901727" indent="-269861" algn="l" rtl="0" eaLnBrk="0" fontAlgn="base" hangingPunct="0">
        <a:lnSpc>
          <a:spcPts val="3550"/>
        </a:lnSpc>
        <a:spcBef>
          <a:spcPct val="0"/>
        </a:spcBef>
        <a:spcAft>
          <a:spcPct val="0"/>
        </a:spcAft>
        <a:buClr>
          <a:schemeClr val="bg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444625" indent="-269861" algn="l" rtl="0" eaLnBrk="0" fontAlgn="base" hangingPunct="0">
        <a:lnSpc>
          <a:spcPts val="3550"/>
        </a:lnSpc>
        <a:spcBef>
          <a:spcPct val="0"/>
        </a:spcBef>
        <a:spcAft>
          <a:spcPct val="0"/>
        </a:spcAft>
        <a:buClr>
          <a:schemeClr val="bg2"/>
        </a:buClr>
        <a:buFont typeface="Times" charset="0"/>
        <a:buChar char="•"/>
        <a:defRPr sz="17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3095208" indent="-270915" algn="l" rtl="0" eaLnBrk="0" fontAlgn="base" hangingPunct="0">
        <a:lnSpc>
          <a:spcPts val="3556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700">
          <a:solidFill>
            <a:schemeClr val="tx1"/>
          </a:solidFill>
          <a:latin typeface="+mn-lt"/>
        </a:defRPr>
      </a:lvl6pPr>
      <a:lvl7pPr marL="3745405" indent="-270915" algn="l" rtl="0" eaLnBrk="0" fontAlgn="base" hangingPunct="0">
        <a:lnSpc>
          <a:spcPts val="3556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700">
          <a:solidFill>
            <a:schemeClr val="tx1"/>
          </a:solidFill>
          <a:latin typeface="+mn-lt"/>
        </a:defRPr>
      </a:lvl7pPr>
      <a:lvl8pPr marL="4395601" indent="-270915" algn="l" rtl="0" eaLnBrk="0" fontAlgn="base" hangingPunct="0">
        <a:lnSpc>
          <a:spcPts val="3556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700">
          <a:solidFill>
            <a:schemeClr val="tx1"/>
          </a:solidFill>
          <a:latin typeface="+mn-lt"/>
        </a:defRPr>
      </a:lvl8pPr>
      <a:lvl9pPr marL="5045796" indent="-270915" algn="l" rtl="0" eaLnBrk="0" fontAlgn="base" hangingPunct="0">
        <a:lnSpc>
          <a:spcPts val="3556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7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97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93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90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86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83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80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376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573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U_P4~black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44" y="8620718"/>
            <a:ext cx="1918785" cy="118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8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</p:sldLayoutIdLst>
  <p:hf hdr="0" ftr="0" dt="0"/>
  <p:txStyles>
    <p:titleStyle>
      <a:lvl1pPr algn="ctr" defTabSz="4571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457176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2" indent="-285736" algn="l" defTabSz="457176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1" indent="-228589" algn="l" defTabSz="45717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9" indent="-228589" algn="l" defTabSz="457176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5" indent="-228589" algn="l" defTabSz="457176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9" algn="l" defTabSz="45717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9" indent="-228589" algn="l" defTabSz="45717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9" algn="l" defTabSz="45717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9" algn="l" defTabSz="45717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6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4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425" tIns="45712" rIns="91425" bIns="4571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276479"/>
            <a:ext cx="11703050" cy="6435725"/>
          </a:xfrm>
          <a:prstGeom prst="rect">
            <a:avLst/>
          </a:prstGeom>
        </p:spPr>
        <p:txBody>
          <a:bodyPr vert="horz" lIns="91425" tIns="45712" rIns="91425" bIns="4571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78" y="9040815"/>
            <a:ext cx="3033712" cy="519113"/>
          </a:xfrm>
          <a:prstGeom prst="rect">
            <a:avLst/>
          </a:prstGeom>
        </p:spPr>
        <p:txBody>
          <a:bodyPr vert="horz" lIns="91425" tIns="45712" rIns="91425" bIns="45712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417" y="9040815"/>
            <a:ext cx="4117975" cy="519113"/>
          </a:xfrm>
          <a:prstGeom prst="rect">
            <a:avLst/>
          </a:prstGeom>
        </p:spPr>
        <p:txBody>
          <a:bodyPr vert="horz" lIns="91425" tIns="45712" rIns="91425" bIns="45712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214" y="9040815"/>
            <a:ext cx="3033712" cy="519113"/>
          </a:xfrm>
          <a:prstGeom prst="rect">
            <a:avLst/>
          </a:prstGeom>
        </p:spPr>
        <p:txBody>
          <a:bodyPr vert="horz" lIns="91425" tIns="45712" rIns="91425" bIns="45712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E6A29-6E4E-BD4D-9226-8297F0DBA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854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hf hdr="0" ftr="0" dt="0"/>
  <p:txStyles>
    <p:titleStyle>
      <a:lvl1pPr algn="ctr" defTabSz="45712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7" indent="-342847" algn="l" defTabSz="457129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5" indent="-285706" algn="l" defTabSz="45712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24" indent="-228565" algn="l" defTabSz="45712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57" indent="-228565" algn="l" defTabSz="45712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84" indent="-228565" algn="l" defTabSz="45712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15" indent="-228565" algn="l" defTabSz="45712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44" indent="-228565" algn="l" defTabSz="45712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75" indent="-228565" algn="l" defTabSz="45712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03" indent="-228565" algn="l" defTabSz="45712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7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glish.ict.cas.cn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/>
              <a:t>High Performance Solvers for Partial Differential Equations</a:t>
            </a:r>
            <a:endParaRPr lang="nl-NL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sz="4000" dirty="0" err="1" smtClean="0"/>
              <a:t>Kees</a:t>
            </a:r>
            <a:r>
              <a:rPr lang="en-GB" sz="4000" dirty="0" smtClean="0"/>
              <a:t> </a:t>
            </a:r>
            <a:r>
              <a:rPr lang="en-GB" sz="4000" dirty="0" err="1" smtClean="0"/>
              <a:t>Vuik</a:t>
            </a:r>
            <a:endParaRPr lang="en-GB" sz="4000" dirty="0" smtClean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4000" dirty="0" smtClean="0"/>
              <a:t>Delft University of Technology</a:t>
            </a:r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 smtClean="0"/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  <a:hlinkClick r:id="rId3"/>
              </a:rPr>
              <a:t>Institute of Computing Technology of the Chinese Academy of Sciences </a:t>
            </a:r>
            <a:endParaRPr lang="en-US" sz="40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4000" dirty="0" smtClean="0"/>
              <a:t>April 3, 2019</a:t>
            </a:r>
          </a:p>
          <a:p>
            <a:pPr marL="0" indent="0" algn="ctr">
              <a:buNone/>
            </a:pPr>
            <a:r>
              <a:rPr lang="en-US" sz="4000" dirty="0" smtClean="0"/>
              <a:t>Beijing, </a:t>
            </a:r>
            <a:r>
              <a:rPr lang="en-US" sz="4000" dirty="0"/>
              <a:t>China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389975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3928" y="412304"/>
            <a:ext cx="10369152" cy="1512166"/>
          </a:xfrm>
        </p:spPr>
        <p:txBody>
          <a:bodyPr/>
          <a:lstStyle/>
          <a:p>
            <a:r>
              <a:rPr lang="en-GB" sz="5400" dirty="0" smtClean="0"/>
              <a:t>2. Problem </a:t>
            </a:r>
            <a:r>
              <a:rPr lang="en-GB" sz="5400" dirty="0"/>
              <a:t>and solution methods</a:t>
            </a:r>
            <a:br>
              <a:rPr lang="en-GB" sz="5400" dirty="0"/>
            </a:br>
            <a:endParaRPr lang="nl-NL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5936" y="1780456"/>
            <a:ext cx="10009112" cy="6840759"/>
          </a:xfrm>
        </p:spPr>
        <p:txBody>
          <a:bodyPr/>
          <a:lstStyle/>
          <a:p>
            <a:r>
              <a:rPr lang="en-GB" sz="4000" dirty="0" smtClean="0"/>
              <a:t>Computational speed stagnates</a:t>
            </a:r>
          </a:p>
          <a:p>
            <a:r>
              <a:rPr lang="en-GB" sz="4000" dirty="0" smtClean="0"/>
              <a:t>Parallel computing</a:t>
            </a:r>
          </a:p>
          <a:p>
            <a:r>
              <a:rPr lang="en-GB" sz="4000" dirty="0" smtClean="0"/>
              <a:t>Fine grain</a:t>
            </a:r>
          </a:p>
          <a:p>
            <a:r>
              <a:rPr lang="en-GB" sz="4000" dirty="0" smtClean="0"/>
              <a:t>Coarse grain</a:t>
            </a:r>
          </a:p>
          <a:p>
            <a:r>
              <a:rPr lang="en-GB" sz="4000" dirty="0" smtClean="0"/>
              <a:t>Balance between flops and memory</a:t>
            </a:r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581" y="8693224"/>
            <a:ext cx="2831523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693" y="4070485"/>
            <a:ext cx="8483649" cy="536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54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3928" y="412304"/>
            <a:ext cx="10009112" cy="1512166"/>
          </a:xfrm>
        </p:spPr>
        <p:txBody>
          <a:bodyPr/>
          <a:lstStyle/>
          <a:p>
            <a:r>
              <a:rPr lang="en-GB" sz="5400" dirty="0" smtClean="0"/>
              <a:t>Roofline model</a:t>
            </a:r>
            <a:endParaRPr lang="nl-NL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5936" y="1780456"/>
            <a:ext cx="10009112" cy="6840759"/>
          </a:xfrm>
        </p:spPr>
        <p:txBody>
          <a:bodyPr/>
          <a:lstStyle/>
          <a:p>
            <a:endParaRPr lang="en-GB" dirty="0"/>
          </a:p>
          <a:p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581" y="8693224"/>
            <a:ext cx="2831523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://lorenabarba.com/wp-content/uploads/2012/01/roofline_slid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8" y="1924472"/>
            <a:ext cx="10835936" cy="64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54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3928" y="412304"/>
            <a:ext cx="10009112" cy="1512166"/>
          </a:xfrm>
        </p:spPr>
        <p:txBody>
          <a:bodyPr/>
          <a:lstStyle/>
          <a:p>
            <a:r>
              <a:rPr lang="en-GB" sz="5400" dirty="0" smtClean="0"/>
              <a:t>New Hardware</a:t>
            </a:r>
            <a:endParaRPr lang="nl-NL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5936" y="1780456"/>
            <a:ext cx="10009112" cy="6840759"/>
          </a:xfrm>
        </p:spPr>
        <p:txBody>
          <a:bodyPr/>
          <a:lstStyle/>
          <a:p>
            <a:r>
              <a:rPr lang="en-GB" sz="4000" dirty="0" smtClean="0"/>
              <a:t>Multi-core CPU</a:t>
            </a:r>
          </a:p>
          <a:p>
            <a:endParaRPr lang="en-GB" sz="4000" dirty="0"/>
          </a:p>
          <a:p>
            <a:r>
              <a:rPr lang="en-GB" sz="4000" dirty="0" smtClean="0"/>
              <a:t>Clusters of PC’s</a:t>
            </a:r>
          </a:p>
          <a:p>
            <a:endParaRPr lang="en-GB" sz="4000" dirty="0"/>
          </a:p>
          <a:p>
            <a:r>
              <a:rPr lang="en-GB" sz="4000" dirty="0" smtClean="0"/>
              <a:t>GPU </a:t>
            </a:r>
            <a:r>
              <a:rPr lang="nl-NL" sz="4000" i="1" dirty="0" err="1"/>
              <a:t>graphics</a:t>
            </a:r>
            <a:r>
              <a:rPr lang="nl-NL" sz="4000" i="1" dirty="0"/>
              <a:t> processing </a:t>
            </a:r>
            <a:r>
              <a:rPr lang="nl-NL" sz="4000" i="1" dirty="0" smtClean="0"/>
              <a:t>unit</a:t>
            </a:r>
          </a:p>
          <a:p>
            <a:endParaRPr lang="en-GB" sz="4000" i="1" dirty="0"/>
          </a:p>
          <a:p>
            <a:r>
              <a:rPr lang="en-GB" sz="4000" dirty="0" smtClean="0"/>
              <a:t>Xeon Phi</a:t>
            </a:r>
          </a:p>
          <a:p>
            <a:endParaRPr lang="en-GB" sz="4000" dirty="0"/>
          </a:p>
          <a:p>
            <a:r>
              <a:rPr lang="en-GB" sz="4000" dirty="0" smtClean="0"/>
              <a:t>FPGA </a:t>
            </a:r>
            <a:r>
              <a:rPr lang="nl-NL" sz="4000" dirty="0" smtClean="0"/>
              <a:t>field-</a:t>
            </a:r>
            <a:r>
              <a:rPr lang="nl-NL" sz="4000" dirty="0" err="1" smtClean="0"/>
              <a:t>programable</a:t>
            </a:r>
            <a:r>
              <a:rPr lang="nl-NL" sz="4000" dirty="0" smtClean="0"/>
              <a:t> </a:t>
            </a:r>
            <a:r>
              <a:rPr lang="nl-NL" sz="4000" dirty="0"/>
              <a:t>gate </a:t>
            </a:r>
            <a:r>
              <a:rPr lang="nl-NL" sz="4000" dirty="0" smtClean="0"/>
              <a:t>array</a:t>
            </a:r>
          </a:p>
          <a:p>
            <a:endParaRPr lang="en-GB" sz="4000" dirty="0"/>
          </a:p>
          <a:p>
            <a:r>
              <a:rPr lang="en-GB" sz="4000" dirty="0" smtClean="0"/>
              <a:t>Quantum Computing </a:t>
            </a:r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r>
              <a:rPr lang="en-GB" sz="4000" dirty="0" smtClean="0"/>
              <a:t>   (TU Delft: </a:t>
            </a:r>
            <a:r>
              <a:rPr lang="en-GB" sz="4000" dirty="0" err="1" smtClean="0"/>
              <a:t>QuTech</a:t>
            </a:r>
            <a:r>
              <a:rPr lang="en-GB" sz="4000" dirty="0"/>
              <a:t> https://qutech.nl</a:t>
            </a:r>
            <a:r>
              <a:rPr lang="en-GB" sz="4000" dirty="0" smtClean="0"/>
              <a:t>/) </a:t>
            </a:r>
          </a:p>
          <a:p>
            <a:endParaRPr lang="en-GB" dirty="0"/>
          </a:p>
          <a:p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581" y="8693224"/>
            <a:ext cx="2831523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499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3928" y="412304"/>
            <a:ext cx="10009112" cy="1512166"/>
          </a:xfrm>
        </p:spPr>
        <p:txBody>
          <a:bodyPr/>
          <a:lstStyle/>
          <a:p>
            <a:r>
              <a:rPr lang="en-GB" sz="5400" dirty="0" smtClean="0"/>
              <a:t>Data distribution</a:t>
            </a:r>
            <a:endParaRPr lang="nl-NL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5936" y="1780456"/>
            <a:ext cx="10009112" cy="6840759"/>
          </a:xfrm>
        </p:spPr>
        <p:txBody>
          <a:bodyPr/>
          <a:lstStyle/>
          <a:p>
            <a:r>
              <a:rPr lang="en-GB" sz="4000" dirty="0" smtClean="0"/>
              <a:t>Domain decomposition</a:t>
            </a:r>
          </a:p>
          <a:p>
            <a:endParaRPr lang="en-GB" sz="4000" dirty="0"/>
          </a:p>
          <a:p>
            <a:r>
              <a:rPr lang="en-GB" sz="4000" dirty="0" smtClean="0"/>
              <a:t>Data distribution</a:t>
            </a:r>
          </a:p>
          <a:p>
            <a:endParaRPr lang="en-GB" sz="4000" dirty="0"/>
          </a:p>
          <a:p>
            <a:r>
              <a:rPr lang="en-GB" sz="4000" dirty="0" smtClean="0"/>
              <a:t>Parallel computation (load balancing)</a:t>
            </a:r>
          </a:p>
          <a:p>
            <a:endParaRPr lang="en-GB" sz="4000" dirty="0"/>
          </a:p>
          <a:p>
            <a:r>
              <a:rPr lang="en-GB" sz="4000" dirty="0" smtClean="0"/>
              <a:t>Computation</a:t>
            </a:r>
          </a:p>
          <a:p>
            <a:endParaRPr lang="en-GB" sz="4000" dirty="0"/>
          </a:p>
          <a:p>
            <a:r>
              <a:rPr lang="en-GB" sz="4000" dirty="0" smtClean="0"/>
              <a:t>Communication (local, global)</a:t>
            </a:r>
          </a:p>
          <a:p>
            <a:endParaRPr lang="en-GB" sz="4000" dirty="0"/>
          </a:p>
          <a:p>
            <a:r>
              <a:rPr lang="en-GB" sz="4000" dirty="0" smtClean="0"/>
              <a:t>Scalability</a:t>
            </a:r>
          </a:p>
          <a:p>
            <a:endParaRPr lang="en-GB" dirty="0"/>
          </a:p>
          <a:p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581" y="8693224"/>
            <a:ext cx="2831523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499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3928" y="412304"/>
            <a:ext cx="10009112" cy="1512166"/>
          </a:xfrm>
        </p:spPr>
        <p:txBody>
          <a:bodyPr/>
          <a:lstStyle/>
          <a:p>
            <a:r>
              <a:rPr lang="en-GB" sz="5400" dirty="0" smtClean="0"/>
              <a:t>Domain decomposition</a:t>
            </a:r>
            <a:endParaRPr lang="nl-NL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5936" y="1780456"/>
            <a:ext cx="10009112" cy="6840759"/>
          </a:xfrm>
        </p:spPr>
        <p:txBody>
          <a:bodyPr/>
          <a:lstStyle/>
          <a:p>
            <a:endParaRPr lang="en-GB" dirty="0"/>
          </a:p>
          <a:p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581" y="8693224"/>
            <a:ext cx="2831523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http://rcsg-gsir.imsb-dsgi.nrc-cnrc.gc.ca/benchmarks/parallel/poisson/fig1b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60" y="2428528"/>
            <a:ext cx="4164732" cy="416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users.math.cas.cz/sistek/pics/bddcm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656" y="1276400"/>
            <a:ext cx="37719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ndustry.it4i.cz/wp-content/uploads/2013/10/engine_block2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590" y="5235953"/>
            <a:ext cx="5849490" cy="351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99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3928" y="412304"/>
            <a:ext cx="10009112" cy="1512166"/>
          </a:xfrm>
        </p:spPr>
        <p:txBody>
          <a:bodyPr/>
          <a:lstStyle/>
          <a:p>
            <a:r>
              <a:rPr lang="en-GB" sz="5400" dirty="0" smtClean="0"/>
              <a:t>3. Building blocks </a:t>
            </a:r>
            <a:endParaRPr lang="nl-NL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5936" y="1780456"/>
            <a:ext cx="10009112" cy="6840759"/>
          </a:xfrm>
        </p:spPr>
        <p:txBody>
          <a:bodyPr/>
          <a:lstStyle/>
          <a:p>
            <a:pPr marL="0" indent="0">
              <a:buNone/>
            </a:pPr>
            <a:r>
              <a:rPr lang="en-GB" sz="4000" dirty="0" smtClean="0"/>
              <a:t>Iterative methods and eigenvalues</a:t>
            </a:r>
          </a:p>
          <a:p>
            <a:pPr marL="0" indent="0">
              <a:buNone/>
            </a:pPr>
            <a:endParaRPr lang="en-GB" sz="4000" dirty="0" smtClean="0"/>
          </a:p>
          <a:p>
            <a:endParaRPr lang="en-GB" sz="4000" dirty="0"/>
          </a:p>
          <a:p>
            <a:r>
              <a:rPr lang="en-GB" sz="4000" dirty="0" smtClean="0"/>
              <a:t>Vector update</a:t>
            </a:r>
          </a:p>
          <a:p>
            <a:endParaRPr lang="en-GB" sz="4000" dirty="0"/>
          </a:p>
          <a:p>
            <a:r>
              <a:rPr lang="en-GB" sz="4000" dirty="0" smtClean="0"/>
              <a:t>Inner product</a:t>
            </a:r>
          </a:p>
          <a:p>
            <a:endParaRPr lang="en-GB" sz="4000" dirty="0"/>
          </a:p>
          <a:p>
            <a:r>
              <a:rPr lang="en-GB" sz="4000" dirty="0" smtClean="0"/>
              <a:t>Matrix vector product</a:t>
            </a:r>
          </a:p>
          <a:p>
            <a:endParaRPr lang="en-GB" sz="4000" dirty="0"/>
          </a:p>
          <a:p>
            <a:r>
              <a:rPr lang="en-GB" sz="4000" dirty="0" smtClean="0"/>
              <a:t>Preconditioner construction</a:t>
            </a:r>
          </a:p>
          <a:p>
            <a:endParaRPr lang="en-GB" sz="4000" dirty="0"/>
          </a:p>
          <a:p>
            <a:r>
              <a:rPr lang="en-GB" sz="4000" dirty="0" smtClean="0"/>
              <a:t>Preconditioner vector product </a:t>
            </a:r>
          </a:p>
          <a:p>
            <a:endParaRPr lang="en-GB" dirty="0"/>
          </a:p>
          <a:p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581" y="8693224"/>
            <a:ext cx="2831523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499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3928" y="412304"/>
            <a:ext cx="10009112" cy="1512166"/>
          </a:xfrm>
        </p:spPr>
        <p:txBody>
          <a:bodyPr/>
          <a:lstStyle/>
          <a:p>
            <a:r>
              <a:rPr lang="en-GB" sz="5400" dirty="0" smtClean="0"/>
              <a:t>Vector update</a:t>
            </a:r>
            <a:endParaRPr lang="nl-NL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25936" y="2716560"/>
                <a:ext cx="10009112" cy="5904655"/>
              </a:xfrm>
            </p:spPr>
            <p:txBody>
              <a:bodyPr/>
              <a:lstStyle/>
              <a:p>
                <a:r>
                  <a:rPr lang="en-GB" sz="4000" dirty="0" smtClean="0"/>
                  <a:t>Embarrassingly parallel</a:t>
                </a:r>
              </a:p>
              <a:p>
                <a:pPr marL="0" indent="0">
                  <a:buNone/>
                </a:pPr>
                <a:endParaRPr lang="en-GB" sz="4000" dirty="0"/>
              </a:p>
              <a:p>
                <a:pPr marL="0" indent="0">
                  <a:buNone/>
                </a:pPr>
                <a:endParaRPr lang="en-GB" sz="4000" dirty="0" smtClean="0"/>
              </a:p>
              <a:p>
                <a:pPr marL="0" indent="0">
                  <a:buNone/>
                </a:pPr>
                <a:endParaRPr lang="en-GB" sz="4000" dirty="0"/>
              </a:p>
              <a:p>
                <a:pPr marL="0" indent="0">
                  <a:buNone/>
                </a:pPr>
                <a:endParaRPr lang="en-GB" sz="4000" dirty="0" smtClean="0"/>
              </a:p>
              <a:p>
                <a:pPr marL="0" indent="0">
                  <a:buNone/>
                </a:pPr>
                <a:r>
                  <a:rPr lang="en-GB" sz="4000" dirty="0" smtClean="0"/>
                  <a:t>for </a:t>
                </a:r>
                <a:r>
                  <a:rPr lang="en-GB" sz="4000" dirty="0" err="1" smtClean="0"/>
                  <a:t>i</a:t>
                </a:r>
                <a:r>
                  <a:rPr lang="en-GB" sz="4000" dirty="0" smtClean="0"/>
                  <a:t>= 1 : </a:t>
                </a:r>
                <a:r>
                  <a:rPr lang="en-GB" sz="4000" dirty="0" err="1" smtClean="0"/>
                  <a:t>nblocks</a:t>
                </a:r>
                <a:endParaRPr lang="en-GB" sz="4000" dirty="0" smtClean="0"/>
              </a:p>
              <a:p>
                <a:pPr marL="0" indent="0">
                  <a:buNone/>
                </a:pPr>
                <a:endParaRPr lang="en-GB" sz="4000" dirty="0"/>
              </a:p>
              <a:p>
                <a:pPr marL="0" indent="0">
                  <a:buNone/>
                </a:pPr>
                <a:r>
                  <a:rPr lang="en-GB" sz="4000" dirty="0" smtClean="0"/>
                  <a:t>    x(1:n) = x(1:n) + </a:t>
                </a:r>
                <a14:m>
                  <m:oMath xmlns:m="http://schemas.openxmlformats.org/officeDocument/2006/math">
                    <m:r>
                      <a:rPr lang="en-GB" sz="4000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GB" sz="4000" b="0" i="1" smtClean="0">
                        <a:latin typeface="Cambria Math"/>
                        <a:ea typeface="Cambria Math"/>
                      </a:rPr>
                      <m:t> ∗ </m:t>
                    </m:r>
                  </m:oMath>
                </a14:m>
                <a:r>
                  <a:rPr lang="en-GB" sz="4000" dirty="0" smtClean="0"/>
                  <a:t>y(1:n)</a:t>
                </a:r>
              </a:p>
              <a:p>
                <a:pPr marL="0" indent="0">
                  <a:buNone/>
                </a:pPr>
                <a:endParaRPr lang="en-GB" sz="4000" dirty="0"/>
              </a:p>
              <a:p>
                <a:pPr marL="0" indent="0">
                  <a:buNone/>
                </a:pPr>
                <a:r>
                  <a:rPr lang="en-GB" sz="4000" dirty="0" smtClean="0"/>
                  <a:t>end</a:t>
                </a:r>
              </a:p>
              <a:p>
                <a:pPr marL="0" indent="0">
                  <a:buNone/>
                </a:pPr>
                <a:endParaRPr lang="en-GB" sz="4000" dirty="0" smtClean="0"/>
              </a:p>
              <a:p>
                <a:endParaRPr lang="en-GB" dirty="0"/>
              </a:p>
              <a:p>
                <a:endParaRPr lang="nl-N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25936" y="2716560"/>
                <a:ext cx="10009112" cy="5904655"/>
              </a:xfrm>
              <a:blipFill rotWithShape="1">
                <a:blip r:embed="rId3"/>
                <a:stretch>
                  <a:fillRect l="-3108" t="-526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581" y="8693224"/>
            <a:ext cx="2831523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499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3928" y="412304"/>
            <a:ext cx="10009112" cy="1512166"/>
          </a:xfrm>
        </p:spPr>
        <p:txBody>
          <a:bodyPr/>
          <a:lstStyle/>
          <a:p>
            <a:r>
              <a:rPr lang="en-GB" sz="5400" dirty="0" smtClean="0"/>
              <a:t>Inner product</a:t>
            </a:r>
            <a:endParaRPr lang="nl-NL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5936" y="2788568"/>
            <a:ext cx="10009112" cy="5832647"/>
          </a:xfrm>
        </p:spPr>
        <p:txBody>
          <a:bodyPr/>
          <a:lstStyle/>
          <a:p>
            <a:r>
              <a:rPr lang="en-GB" sz="4000" dirty="0" smtClean="0"/>
              <a:t>Local inner products (fully parallel)</a:t>
            </a:r>
          </a:p>
          <a:p>
            <a:endParaRPr lang="en-GB" sz="4000" dirty="0"/>
          </a:p>
          <a:p>
            <a:r>
              <a:rPr lang="en-GB" sz="4000" dirty="0" smtClean="0"/>
              <a:t>Global sum </a:t>
            </a:r>
          </a:p>
          <a:p>
            <a:endParaRPr lang="en-GB" sz="4000" dirty="0"/>
          </a:p>
          <a:p>
            <a:r>
              <a:rPr lang="en-GB" sz="4000" dirty="0"/>
              <a:t>G</a:t>
            </a:r>
            <a:r>
              <a:rPr lang="en-GB" sz="4000" dirty="0" smtClean="0"/>
              <a:t>lobal communication </a:t>
            </a:r>
          </a:p>
          <a:p>
            <a:pPr marL="0" indent="0">
              <a:buNone/>
            </a:pPr>
            <a:r>
              <a:rPr lang="en-GB" sz="4000" dirty="0"/>
              <a:t> </a:t>
            </a:r>
            <a:endParaRPr lang="en-GB" sz="4000" dirty="0" smtClean="0"/>
          </a:p>
          <a:p>
            <a:pPr marL="0" indent="0">
              <a:buNone/>
            </a:pPr>
            <a:r>
              <a:rPr lang="en-GB" sz="4000" dirty="0"/>
              <a:t> 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FF0000"/>
                </a:solidFill>
              </a:rPr>
              <a:t>this can be a serious bottleneck</a:t>
            </a:r>
          </a:p>
          <a:p>
            <a:endParaRPr lang="en-GB" dirty="0"/>
          </a:p>
          <a:p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581" y="8693224"/>
            <a:ext cx="2831523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499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3928" y="412304"/>
            <a:ext cx="10009112" cy="1512166"/>
          </a:xfrm>
        </p:spPr>
        <p:txBody>
          <a:bodyPr/>
          <a:lstStyle/>
          <a:p>
            <a:r>
              <a:rPr lang="en-GB" sz="5400" dirty="0" smtClean="0"/>
              <a:t>Matrix vector product</a:t>
            </a:r>
            <a:endParaRPr lang="nl-NL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5936" y="1492424"/>
            <a:ext cx="10009112" cy="7128791"/>
          </a:xfrm>
        </p:spPr>
        <p:txBody>
          <a:bodyPr/>
          <a:lstStyle/>
          <a:p>
            <a:r>
              <a:rPr lang="en-GB" sz="4000" dirty="0" smtClean="0"/>
              <a:t>Structured</a:t>
            </a:r>
          </a:p>
          <a:p>
            <a:endParaRPr lang="en-GB" sz="4000" dirty="0"/>
          </a:p>
          <a:p>
            <a:r>
              <a:rPr lang="en-GB" sz="4000" dirty="0" smtClean="0"/>
              <a:t>Unstructured</a:t>
            </a:r>
          </a:p>
          <a:p>
            <a:endParaRPr lang="en-GB" sz="4000" dirty="0"/>
          </a:p>
          <a:p>
            <a:r>
              <a:rPr lang="en-GB" sz="4000" dirty="0" smtClean="0"/>
              <a:t>Nearest neighbour communication</a:t>
            </a:r>
          </a:p>
          <a:p>
            <a:endParaRPr lang="en-GB" sz="4000" dirty="0"/>
          </a:p>
          <a:p>
            <a:endParaRPr lang="en-GB" sz="4000" dirty="0" smtClean="0"/>
          </a:p>
          <a:p>
            <a:endParaRPr lang="en-GB" dirty="0"/>
          </a:p>
          <a:p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581" y="8693224"/>
            <a:ext cx="2831523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http://bmi.osu.edu/hpc/images/matri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928" y="3940696"/>
            <a:ext cx="7272808" cy="578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99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3928" y="412304"/>
            <a:ext cx="10009112" cy="1512166"/>
          </a:xfrm>
        </p:spPr>
        <p:txBody>
          <a:bodyPr/>
          <a:lstStyle/>
          <a:p>
            <a:r>
              <a:rPr lang="en-GB" sz="5400" dirty="0" smtClean="0"/>
              <a:t>Preconditioning</a:t>
            </a:r>
            <a:endParaRPr lang="nl-NL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7944" y="1924470"/>
            <a:ext cx="10009112" cy="7416825"/>
          </a:xfrm>
        </p:spPr>
        <p:txBody>
          <a:bodyPr/>
          <a:lstStyle/>
          <a:p>
            <a:r>
              <a:rPr lang="en-GB" sz="4000" dirty="0" smtClean="0"/>
              <a:t>Diagonal preconditioning</a:t>
            </a:r>
          </a:p>
          <a:p>
            <a:endParaRPr lang="en-GB" sz="4000" dirty="0"/>
          </a:p>
          <a:p>
            <a:r>
              <a:rPr lang="en-GB" sz="4000" dirty="0" smtClean="0"/>
              <a:t>Basic Iterative Method</a:t>
            </a:r>
          </a:p>
          <a:p>
            <a:endParaRPr lang="en-GB" sz="4000" dirty="0"/>
          </a:p>
          <a:p>
            <a:r>
              <a:rPr lang="en-GB" sz="4000" dirty="0" smtClean="0"/>
              <a:t>ILU-type preconditioning</a:t>
            </a:r>
          </a:p>
          <a:p>
            <a:endParaRPr lang="en-GB" sz="4000" dirty="0"/>
          </a:p>
          <a:p>
            <a:r>
              <a:rPr lang="en-GB" sz="4000" dirty="0" smtClean="0"/>
              <a:t>Multi-grid preconditioning</a:t>
            </a:r>
          </a:p>
          <a:p>
            <a:endParaRPr lang="en-GB" sz="4000" dirty="0"/>
          </a:p>
          <a:p>
            <a:r>
              <a:rPr lang="en-GB" sz="4000" dirty="0" smtClean="0"/>
              <a:t>Block preconditioning</a:t>
            </a:r>
          </a:p>
          <a:p>
            <a:endParaRPr lang="en-GB" sz="4000" dirty="0"/>
          </a:p>
          <a:p>
            <a:r>
              <a:rPr lang="en-GB" sz="4000" dirty="0" smtClean="0"/>
              <a:t>Operator preconditioning: SIMPLE preconditioning for </a:t>
            </a:r>
            <a:r>
              <a:rPr lang="en-GB" sz="4000" dirty="0" err="1" smtClean="0"/>
              <a:t>Navier</a:t>
            </a:r>
            <a:r>
              <a:rPr lang="en-GB" sz="4000" dirty="0" smtClean="0"/>
              <a:t>-Stokes, Complex Shifted Laplace for Helmholtz</a:t>
            </a:r>
          </a:p>
          <a:p>
            <a:endParaRPr lang="en-GB" dirty="0"/>
          </a:p>
          <a:p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581" y="8693224"/>
            <a:ext cx="2831523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499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 smtClean="0"/>
              <a:t>Affiliation </a:t>
            </a:r>
            <a:r>
              <a:rPr lang="en-GB" sz="5400" dirty="0" err="1" smtClean="0"/>
              <a:t>Kees</a:t>
            </a:r>
            <a:r>
              <a:rPr lang="en-GB" sz="5400" dirty="0" smtClean="0"/>
              <a:t> </a:t>
            </a:r>
            <a:r>
              <a:rPr lang="en-GB" sz="5400" dirty="0" err="1" smtClean="0"/>
              <a:t>Vuik</a:t>
            </a:r>
            <a:r>
              <a:rPr lang="en-GB" sz="5400" dirty="0" smtClean="0"/>
              <a:t/>
            </a:r>
            <a:br>
              <a:rPr lang="en-GB" sz="5400" dirty="0" smtClean="0"/>
            </a:br>
            <a:endParaRPr lang="nl-NL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5936" y="3220616"/>
            <a:ext cx="6984776" cy="6912767"/>
          </a:xfrm>
        </p:spPr>
        <p:txBody>
          <a:bodyPr/>
          <a:lstStyle/>
          <a:p>
            <a:r>
              <a:rPr lang="en-GB" sz="4000" dirty="0" smtClean="0"/>
              <a:t>Professor of Numerical Analysis</a:t>
            </a:r>
          </a:p>
          <a:p>
            <a:endParaRPr lang="en-GB" sz="4000" dirty="0"/>
          </a:p>
          <a:p>
            <a:r>
              <a:rPr lang="en-GB" sz="4000" dirty="0" smtClean="0"/>
              <a:t>Director of the TU Delft Institute of Computational Science and Engineering</a:t>
            </a:r>
          </a:p>
          <a:p>
            <a:endParaRPr lang="en-GB" sz="4000" dirty="0"/>
          </a:p>
          <a:p>
            <a:r>
              <a:rPr lang="en-US" sz="4000" dirty="0"/>
              <a:t>Scientific Director of </a:t>
            </a:r>
            <a:r>
              <a:rPr lang="en-US" sz="4000" dirty="0" smtClean="0"/>
              <a:t>4TU.AMI Applied Mathematics Institute</a:t>
            </a:r>
          </a:p>
        </p:txBody>
      </p:sp>
      <p:pic>
        <p:nvPicPr>
          <p:cNvPr id="1026" name="Picture 2" descr="http://ta.twi.tudelft.nl/nw/users/vuik/vuik_lon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44" y="3004592"/>
            <a:ext cx="269708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49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3928" y="484312"/>
            <a:ext cx="10009112" cy="1512166"/>
          </a:xfrm>
        </p:spPr>
        <p:txBody>
          <a:bodyPr/>
          <a:lstStyle/>
          <a:p>
            <a:r>
              <a:rPr lang="en-GB" sz="5400" dirty="0" smtClean="0"/>
              <a:t>Second level preconditioning</a:t>
            </a:r>
            <a:endParaRPr lang="nl-NL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5936" y="1780456"/>
            <a:ext cx="10009112" cy="6840759"/>
          </a:xfrm>
        </p:spPr>
        <p:txBody>
          <a:bodyPr/>
          <a:lstStyle/>
          <a:p>
            <a:pPr marL="0" indent="0">
              <a:buNone/>
            </a:pPr>
            <a:r>
              <a:rPr lang="en-GB" sz="4000" dirty="0" smtClean="0"/>
              <a:t>Due to parallel preconditioning the connection between the domains is lost.</a:t>
            </a:r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r>
              <a:rPr lang="en-GB" sz="4000" dirty="0" smtClean="0"/>
              <a:t>Second level preconditioning repairs this.</a:t>
            </a:r>
          </a:p>
          <a:p>
            <a:endParaRPr lang="en-GB" sz="4000" dirty="0"/>
          </a:p>
          <a:p>
            <a:r>
              <a:rPr lang="en-GB" sz="4000" dirty="0" smtClean="0"/>
              <a:t>Coarse Grid Correction</a:t>
            </a:r>
          </a:p>
          <a:p>
            <a:endParaRPr lang="en-GB" sz="4000" dirty="0"/>
          </a:p>
          <a:p>
            <a:r>
              <a:rPr lang="en-GB" sz="4000" dirty="0" smtClean="0"/>
              <a:t>Multilevel preconditioning</a:t>
            </a:r>
          </a:p>
          <a:p>
            <a:endParaRPr lang="en-GB" sz="4000" dirty="0"/>
          </a:p>
          <a:p>
            <a:r>
              <a:rPr lang="en-GB" sz="4000" dirty="0" smtClean="0"/>
              <a:t>Deflation</a:t>
            </a:r>
          </a:p>
          <a:p>
            <a:endParaRPr lang="en-GB" sz="4000" dirty="0"/>
          </a:p>
          <a:p>
            <a:r>
              <a:rPr lang="en-GB" sz="4000" dirty="0" smtClean="0"/>
              <a:t>Balanced Neumann-Neumann</a:t>
            </a:r>
            <a:endParaRPr lang="en-GB" sz="4000" dirty="0"/>
          </a:p>
          <a:p>
            <a:endParaRPr lang="en-GB" sz="4000" dirty="0" smtClean="0"/>
          </a:p>
          <a:p>
            <a:endParaRPr lang="en-GB" sz="4000" dirty="0" smtClean="0"/>
          </a:p>
          <a:p>
            <a:endParaRPr lang="en-GB" dirty="0"/>
          </a:p>
          <a:p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581" y="8693224"/>
            <a:ext cx="2831523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956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7904" y="412304"/>
            <a:ext cx="10966896" cy="1512166"/>
          </a:xfrm>
        </p:spPr>
        <p:txBody>
          <a:bodyPr/>
          <a:lstStyle/>
          <a:p>
            <a:r>
              <a:rPr lang="en-GB" sz="5400" dirty="0" smtClean="0"/>
              <a:t> 4. Implementation </a:t>
            </a:r>
            <a:r>
              <a:rPr lang="en-GB" sz="5400" dirty="0"/>
              <a:t>on </a:t>
            </a:r>
            <a:r>
              <a:rPr lang="en-GB" sz="5400" dirty="0" smtClean="0"/>
              <a:t>Modern Hardware</a:t>
            </a:r>
            <a:r>
              <a:rPr lang="en-GB" sz="5400" dirty="0"/>
              <a:t/>
            </a:r>
            <a:br>
              <a:rPr lang="en-GB" sz="5400" dirty="0"/>
            </a:br>
            <a:endParaRPr lang="nl-NL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5936" y="2572544"/>
            <a:ext cx="10009112" cy="6048671"/>
          </a:xfrm>
        </p:spPr>
        <p:txBody>
          <a:bodyPr/>
          <a:lstStyle/>
          <a:p>
            <a:pPr marL="0" indent="0">
              <a:buNone/>
            </a:pPr>
            <a:endParaRPr lang="en-GB" sz="4000" dirty="0" smtClean="0"/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r>
              <a:rPr lang="en-GB" sz="4000" dirty="0" smtClean="0"/>
              <a:t>Overview of techniques</a:t>
            </a:r>
          </a:p>
          <a:p>
            <a:pPr marL="0" indent="0">
              <a:buNone/>
            </a:pPr>
            <a:endParaRPr lang="en-GB" sz="4000" dirty="0" smtClean="0"/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r>
              <a:rPr lang="en-GB" sz="4000" dirty="0" smtClean="0"/>
              <a:t>Some additional remarks</a:t>
            </a:r>
          </a:p>
          <a:p>
            <a:pPr marL="0" indent="0">
              <a:buNone/>
            </a:pPr>
            <a:endParaRPr lang="en-GB" sz="4000" dirty="0" smtClean="0"/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r>
              <a:rPr lang="en-GB" sz="4000" dirty="0" smtClean="0"/>
              <a:t>Outlook to the future</a:t>
            </a:r>
            <a:endParaRPr lang="en-GB" sz="4000" dirty="0"/>
          </a:p>
          <a:p>
            <a:endParaRPr lang="en-GB" sz="4000" dirty="0" smtClean="0"/>
          </a:p>
          <a:p>
            <a:endParaRPr lang="en-GB" dirty="0"/>
          </a:p>
          <a:p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581" y="8693224"/>
            <a:ext cx="2831523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956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3928" y="412304"/>
            <a:ext cx="10009112" cy="1512166"/>
          </a:xfrm>
        </p:spPr>
        <p:txBody>
          <a:bodyPr/>
          <a:lstStyle/>
          <a:p>
            <a:r>
              <a:rPr lang="en-GB" sz="5400" dirty="0" smtClean="0"/>
              <a:t>Multi-core CPU</a:t>
            </a:r>
            <a:endParaRPr lang="nl-NL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5936" y="1780456"/>
            <a:ext cx="10678864" cy="6840759"/>
          </a:xfrm>
        </p:spPr>
        <p:txBody>
          <a:bodyPr/>
          <a:lstStyle/>
          <a:p>
            <a:r>
              <a:rPr lang="en-GB" sz="4000" dirty="0" smtClean="0"/>
              <a:t>Staircase Incomplete </a:t>
            </a:r>
            <a:r>
              <a:rPr lang="en-GB" sz="4000" dirty="0" err="1" smtClean="0"/>
              <a:t>Choleski</a:t>
            </a:r>
            <a:r>
              <a:rPr lang="en-GB" sz="4000" dirty="0" smtClean="0"/>
              <a:t> Preconditioner</a:t>
            </a:r>
          </a:p>
          <a:p>
            <a:endParaRPr lang="en-GB" sz="4000" dirty="0"/>
          </a:p>
          <a:p>
            <a:endParaRPr lang="en-GB" sz="4000" dirty="0" smtClean="0"/>
          </a:p>
          <a:p>
            <a:endParaRPr lang="en-GB" dirty="0"/>
          </a:p>
          <a:p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581" y="8693224"/>
            <a:ext cx="2831523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2" t="40104" r="25768" b="10417"/>
          <a:stretch/>
        </p:blipFill>
        <p:spPr bwMode="auto">
          <a:xfrm>
            <a:off x="853703" y="2932584"/>
            <a:ext cx="12115535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56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3928" y="412304"/>
            <a:ext cx="10009112" cy="1512166"/>
          </a:xfrm>
        </p:spPr>
        <p:txBody>
          <a:bodyPr/>
          <a:lstStyle/>
          <a:p>
            <a:r>
              <a:rPr lang="en-GB" sz="5400" smtClean="0"/>
              <a:t>Multi-core CPU</a:t>
            </a:r>
            <a:endParaRPr lang="nl-NL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5936" y="1780456"/>
            <a:ext cx="10009112" cy="6840759"/>
          </a:xfrm>
        </p:spPr>
        <p:txBody>
          <a:bodyPr/>
          <a:lstStyle/>
          <a:p>
            <a:r>
              <a:rPr lang="en-GB" sz="4000" dirty="0" smtClean="0"/>
              <a:t>Mechanical problem</a:t>
            </a:r>
          </a:p>
          <a:p>
            <a:endParaRPr lang="en-GB" sz="4000" dirty="0"/>
          </a:p>
          <a:p>
            <a:r>
              <a:rPr lang="en-GB" sz="4000" dirty="0" smtClean="0"/>
              <a:t>Domain decomposition using physical properties into account</a:t>
            </a:r>
          </a:p>
          <a:p>
            <a:endParaRPr lang="en-GB" sz="4000" dirty="0"/>
          </a:p>
          <a:p>
            <a:r>
              <a:rPr lang="en-GB" sz="4000" dirty="0" smtClean="0"/>
              <a:t>Good speedup on 8-16 cores</a:t>
            </a:r>
          </a:p>
          <a:p>
            <a:pPr marL="0" indent="0">
              <a:buNone/>
            </a:pPr>
            <a:endParaRPr lang="en-GB" sz="4000" dirty="0" smtClean="0"/>
          </a:p>
          <a:p>
            <a:endParaRPr lang="en-GB" sz="4000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F.J</a:t>
            </a:r>
            <a:r>
              <a:rPr lang="en-GB" dirty="0"/>
              <a:t>. </a:t>
            </a:r>
            <a:r>
              <a:rPr lang="en-GB" dirty="0" err="1"/>
              <a:t>Lingen</a:t>
            </a:r>
            <a:r>
              <a:rPr lang="en-GB" dirty="0"/>
              <a:t>, P.G. Bonnier, R.B.J. </a:t>
            </a:r>
            <a:r>
              <a:rPr lang="en-GB" dirty="0" err="1"/>
              <a:t>Brinkgreve</a:t>
            </a:r>
            <a:r>
              <a:rPr lang="en-GB" dirty="0"/>
              <a:t>, M.B. van </a:t>
            </a:r>
            <a:r>
              <a:rPr lang="en-GB" dirty="0" err="1"/>
              <a:t>Gijzen</a:t>
            </a:r>
            <a:r>
              <a:rPr lang="en-GB" dirty="0"/>
              <a:t>, and C. </a:t>
            </a:r>
            <a:r>
              <a:rPr lang="en-GB" dirty="0" err="1"/>
              <a:t>Vuik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A parallel linear solver exploiting the physical properties of the</a:t>
            </a:r>
          </a:p>
          <a:p>
            <a:pPr marL="0" indent="0">
              <a:buNone/>
            </a:pPr>
            <a:r>
              <a:rPr lang="en-GB" dirty="0"/>
              <a:t>underlying mechanical problem</a:t>
            </a:r>
          </a:p>
          <a:p>
            <a:pPr marL="0" indent="0">
              <a:buNone/>
            </a:pPr>
            <a:r>
              <a:rPr lang="en-GB" dirty="0"/>
              <a:t>Computational Geosciences, 18, pp.  913-926, 2014</a:t>
            </a:r>
            <a:endParaRPr lang="en-GB" dirty="0" smtClean="0"/>
          </a:p>
          <a:p>
            <a:endParaRPr lang="en-GB" dirty="0"/>
          </a:p>
          <a:p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581" y="8693224"/>
            <a:ext cx="2831523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956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3928" y="412304"/>
            <a:ext cx="10009112" cy="1512166"/>
          </a:xfrm>
        </p:spPr>
        <p:txBody>
          <a:bodyPr/>
          <a:lstStyle/>
          <a:p>
            <a:r>
              <a:rPr lang="en-GB" sz="5400" dirty="0" smtClean="0"/>
              <a:t>Clusters </a:t>
            </a:r>
            <a:r>
              <a:rPr lang="en-GB" sz="5400" dirty="0"/>
              <a:t>of PC’s</a:t>
            </a:r>
            <a:br>
              <a:rPr lang="en-GB" sz="5400" dirty="0"/>
            </a:br>
            <a:endParaRPr lang="nl-NL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5936" y="1780456"/>
            <a:ext cx="10009112" cy="684075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T.B. </a:t>
            </a:r>
            <a:r>
              <a:rPr lang="en-GB" dirty="0" err="1"/>
              <a:t>Jonsthovel</a:t>
            </a:r>
            <a:r>
              <a:rPr lang="en-GB" dirty="0"/>
              <a:t>, M.B. van </a:t>
            </a:r>
            <a:r>
              <a:rPr lang="en-GB" dirty="0" err="1"/>
              <a:t>Gijzen</a:t>
            </a:r>
            <a:r>
              <a:rPr lang="en-GB" dirty="0"/>
              <a:t>, </a:t>
            </a:r>
            <a:r>
              <a:rPr lang="en-GB" dirty="0" err="1"/>
              <a:t>C.Vuik</a:t>
            </a:r>
            <a:r>
              <a:rPr lang="en-GB" dirty="0"/>
              <a:t>, and A. </a:t>
            </a:r>
            <a:r>
              <a:rPr lang="en-GB" dirty="0" err="1"/>
              <a:t>Scarpas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On the Use of Rigid Body Modes in the </a:t>
            </a:r>
            <a:r>
              <a:rPr lang="en-GB" dirty="0" smtClean="0"/>
              <a:t>Deflated Preconditioned Conjugate Gradient </a:t>
            </a:r>
            <a:r>
              <a:rPr lang="en-GB" dirty="0"/>
              <a:t>Method</a:t>
            </a:r>
          </a:p>
          <a:p>
            <a:pPr marL="0" indent="0">
              <a:buNone/>
            </a:pPr>
            <a:r>
              <a:rPr lang="en-GB" dirty="0"/>
              <a:t>SIAM Journal on Scientific Computing, 35, </a:t>
            </a:r>
            <a:r>
              <a:rPr lang="en-GB" dirty="0" smtClean="0"/>
              <a:t>p.B207-B225</a:t>
            </a:r>
            <a:r>
              <a:rPr lang="en-GB" dirty="0"/>
              <a:t>, 2013</a:t>
            </a:r>
          </a:p>
          <a:p>
            <a:endParaRPr lang="en-GB" sz="4000" dirty="0" smtClean="0"/>
          </a:p>
          <a:p>
            <a:endParaRPr lang="en-GB" dirty="0"/>
          </a:p>
          <a:p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581" y="8693224"/>
            <a:ext cx="2831523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9" t="11458" r="37481" b="41927"/>
          <a:stretch/>
        </p:blipFill>
        <p:spPr bwMode="auto">
          <a:xfrm>
            <a:off x="2685976" y="3623896"/>
            <a:ext cx="7015162" cy="592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56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Clusters of PC’s</a:t>
            </a:r>
            <a:endParaRPr lang="nl-NL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3" t="20464" r="41333" b="24498"/>
          <a:stretch/>
        </p:blipFill>
        <p:spPr bwMode="auto">
          <a:xfrm>
            <a:off x="1483520" y="1132384"/>
            <a:ext cx="11521280" cy="791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953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3928" y="412304"/>
            <a:ext cx="10009112" cy="1512166"/>
          </a:xfrm>
        </p:spPr>
        <p:txBody>
          <a:bodyPr/>
          <a:lstStyle/>
          <a:p>
            <a:r>
              <a:rPr lang="en-GB" sz="5400" dirty="0"/>
              <a:t>GPU </a:t>
            </a:r>
            <a:r>
              <a:rPr lang="en-GB" sz="5400" dirty="0" smtClean="0"/>
              <a:t>Graphics </a:t>
            </a:r>
            <a:r>
              <a:rPr lang="en-GB" sz="5400" dirty="0"/>
              <a:t>P</a:t>
            </a:r>
            <a:r>
              <a:rPr lang="en-GB" sz="5400" dirty="0" smtClean="0"/>
              <a:t>rocessing </a:t>
            </a:r>
            <a:r>
              <a:rPr lang="en-GB" sz="5400" dirty="0"/>
              <a:t>U</a:t>
            </a:r>
            <a:r>
              <a:rPr lang="en-GB" sz="5400" dirty="0" smtClean="0"/>
              <a:t>nit </a:t>
            </a:r>
            <a:endParaRPr lang="nl-NL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5936" y="1276400"/>
            <a:ext cx="10009112" cy="7344815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M. de </a:t>
            </a:r>
            <a:r>
              <a:rPr lang="en-GB" sz="2000" dirty="0" smtClean="0"/>
              <a:t>Jong, A</a:t>
            </a:r>
            <a:r>
              <a:rPr lang="en-GB" sz="2000" dirty="0"/>
              <a:t>. van der </a:t>
            </a:r>
            <a:r>
              <a:rPr lang="en-GB" sz="2000" dirty="0" err="1" smtClean="0"/>
              <a:t>Ploeg</a:t>
            </a:r>
            <a:r>
              <a:rPr lang="en-GB" sz="2000" dirty="0" smtClean="0"/>
              <a:t>, A</a:t>
            </a:r>
            <a:r>
              <a:rPr lang="en-GB" sz="2000" dirty="0"/>
              <a:t>. </a:t>
            </a:r>
            <a:r>
              <a:rPr lang="en-GB" sz="2000" dirty="0" err="1" smtClean="0"/>
              <a:t>Ditzel</a:t>
            </a:r>
            <a:r>
              <a:rPr lang="en-GB" sz="2000" dirty="0" smtClean="0"/>
              <a:t>, and </a:t>
            </a:r>
            <a:r>
              <a:rPr lang="en-GB" sz="2000" dirty="0"/>
              <a:t>C. Vuik</a:t>
            </a:r>
          </a:p>
          <a:p>
            <a:pPr marL="0" indent="0">
              <a:buNone/>
            </a:pPr>
            <a:r>
              <a:rPr lang="en-GB" sz="2000" dirty="0"/>
              <a:t>Fine-grain parallel RRB-solver for 5-/9-point stencil problems suitable</a:t>
            </a:r>
          </a:p>
          <a:p>
            <a:pPr marL="0" indent="0">
              <a:buNone/>
            </a:pPr>
            <a:r>
              <a:rPr lang="en-GB" sz="2000" dirty="0"/>
              <a:t>for GPU-type processors</a:t>
            </a:r>
          </a:p>
          <a:p>
            <a:pPr marL="0" indent="0">
              <a:buNone/>
            </a:pPr>
            <a:r>
              <a:rPr lang="en-GB" sz="2000" dirty="0"/>
              <a:t>Electronic Transactions on Numerical Analysis, 46, pp. 375-393, 2017</a:t>
            </a:r>
          </a:p>
          <a:p>
            <a:pPr marL="0" indent="0">
              <a:buNone/>
            </a:pPr>
            <a:endParaRPr lang="en-GB" sz="4000" dirty="0" smtClean="0"/>
          </a:p>
          <a:p>
            <a:endParaRPr lang="en-GB" dirty="0"/>
          </a:p>
          <a:p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581" y="8693224"/>
            <a:ext cx="2831523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1" t="20052" r="23084" b="14844"/>
          <a:stretch/>
        </p:blipFill>
        <p:spPr bwMode="auto">
          <a:xfrm>
            <a:off x="2325936" y="3205622"/>
            <a:ext cx="9643378" cy="65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00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3928" y="412304"/>
            <a:ext cx="10009112" cy="1512166"/>
          </a:xfrm>
        </p:spPr>
        <p:txBody>
          <a:bodyPr/>
          <a:lstStyle/>
          <a:p>
            <a:endParaRPr lang="nl-NL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5936" y="1780456"/>
            <a:ext cx="10009112" cy="6840759"/>
          </a:xfrm>
        </p:spPr>
        <p:txBody>
          <a:bodyPr/>
          <a:lstStyle/>
          <a:p>
            <a:pPr marL="0" indent="0">
              <a:buNone/>
            </a:pPr>
            <a:endParaRPr lang="en-GB" sz="4000" dirty="0" smtClean="0"/>
          </a:p>
          <a:p>
            <a:endParaRPr lang="en-GB" dirty="0"/>
          </a:p>
          <a:p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581" y="8693224"/>
            <a:ext cx="2831523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0" t="18490" r="26354" b="16146"/>
          <a:stretch/>
        </p:blipFill>
        <p:spPr bwMode="auto">
          <a:xfrm>
            <a:off x="2159770" y="196280"/>
            <a:ext cx="10679334" cy="789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56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3928" y="412304"/>
            <a:ext cx="10009112" cy="1512166"/>
          </a:xfrm>
        </p:spPr>
        <p:txBody>
          <a:bodyPr/>
          <a:lstStyle/>
          <a:p>
            <a:r>
              <a:rPr lang="en-GB" sz="5400" dirty="0"/>
              <a:t>GPU graphics processing unit </a:t>
            </a:r>
            <a:endParaRPr lang="nl-NL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5936" y="1780456"/>
            <a:ext cx="10009112" cy="684075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H. </a:t>
            </a:r>
            <a:r>
              <a:rPr lang="en-GB" dirty="0" err="1"/>
              <a:t>Knibbe</a:t>
            </a:r>
            <a:r>
              <a:rPr lang="en-GB" dirty="0"/>
              <a:t>, C. </a:t>
            </a:r>
            <a:r>
              <a:rPr lang="en-GB" dirty="0" err="1"/>
              <a:t>Vuik</a:t>
            </a:r>
            <a:r>
              <a:rPr lang="en-GB" dirty="0"/>
              <a:t>, and C.W. </a:t>
            </a:r>
            <a:r>
              <a:rPr lang="en-GB" dirty="0" err="1"/>
              <a:t>Oosterlee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Reduction of computing time for least-squares migration based on </a:t>
            </a:r>
            <a:r>
              <a:rPr lang="en-GB" dirty="0" smtClean="0"/>
              <a:t>the Helmholtz </a:t>
            </a:r>
            <a:r>
              <a:rPr lang="en-GB" dirty="0"/>
              <a:t>equation by graphics processing units</a:t>
            </a:r>
          </a:p>
          <a:p>
            <a:pPr marL="0" indent="0">
              <a:buNone/>
            </a:pPr>
            <a:r>
              <a:rPr lang="en-GB" dirty="0"/>
              <a:t>Computational Geosciences, 20, pp. 297-315, 2016</a:t>
            </a:r>
          </a:p>
          <a:p>
            <a:pPr marL="0" indent="0">
              <a:buNone/>
            </a:pPr>
            <a:endParaRPr lang="en-GB" sz="4000" dirty="0" smtClean="0"/>
          </a:p>
          <a:p>
            <a:endParaRPr lang="en-GB" dirty="0"/>
          </a:p>
          <a:p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581" y="8693224"/>
            <a:ext cx="2831523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8" t="31614" r="50000" b="43696"/>
          <a:stretch/>
        </p:blipFill>
        <p:spPr bwMode="auto">
          <a:xfrm>
            <a:off x="7048283" y="4608836"/>
            <a:ext cx="5918596" cy="408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8" t="7216" r="51071" b="68462"/>
          <a:stretch/>
        </p:blipFill>
        <p:spPr bwMode="auto">
          <a:xfrm>
            <a:off x="1245816" y="4608836"/>
            <a:ext cx="5688632" cy="408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56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3928" y="412304"/>
            <a:ext cx="10009112" cy="1512166"/>
          </a:xfrm>
        </p:spPr>
        <p:txBody>
          <a:bodyPr/>
          <a:lstStyle/>
          <a:p>
            <a:r>
              <a:rPr lang="en-GB" sz="5400" dirty="0"/>
              <a:t>GPU graphics processing unit </a:t>
            </a:r>
            <a:endParaRPr lang="nl-NL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5936" y="1780456"/>
            <a:ext cx="10009112" cy="684075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M.H</a:t>
            </a:r>
            <a:r>
              <a:rPr lang="en-US" dirty="0"/>
              <a:t>. </a:t>
            </a:r>
            <a:r>
              <a:rPr lang="en-US" dirty="0" err="1"/>
              <a:t>Aissa</a:t>
            </a:r>
            <a:r>
              <a:rPr lang="en-US" dirty="0"/>
              <a:t> and T. </a:t>
            </a:r>
            <a:r>
              <a:rPr lang="en-US" dirty="0" err="1"/>
              <a:t>Verstraete</a:t>
            </a:r>
            <a:r>
              <a:rPr lang="en-US" dirty="0"/>
              <a:t> and C. Vuik </a:t>
            </a:r>
          </a:p>
          <a:p>
            <a:pPr marL="0" indent="0">
              <a:buNone/>
            </a:pPr>
            <a:r>
              <a:rPr lang="en-US" dirty="0"/>
              <a:t>Toward a GPU-aware comparison of explicit and implicit CFD </a:t>
            </a:r>
            <a:r>
              <a:rPr lang="en-US" dirty="0" smtClean="0"/>
              <a:t>simulations on </a:t>
            </a:r>
            <a:r>
              <a:rPr lang="en-US" dirty="0"/>
              <a:t>structured meshes</a:t>
            </a:r>
          </a:p>
          <a:p>
            <a:pPr marL="0" indent="0">
              <a:buNone/>
            </a:pPr>
            <a:r>
              <a:rPr lang="en-US" dirty="0"/>
              <a:t>Computers and Mathematics with Applications, 74, pp. 201-217, </a:t>
            </a:r>
            <a:r>
              <a:rPr lang="en-US" dirty="0" smtClean="0"/>
              <a:t>2017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R. Gupta, D. </a:t>
            </a:r>
            <a:r>
              <a:rPr lang="en-US" dirty="0" err="1"/>
              <a:t>Lukarski</a:t>
            </a:r>
            <a:r>
              <a:rPr lang="en-US" dirty="0"/>
              <a:t>, M.B. van </a:t>
            </a:r>
            <a:r>
              <a:rPr lang="en-US" dirty="0" err="1"/>
              <a:t>Gijzen</a:t>
            </a:r>
            <a:r>
              <a:rPr lang="en-US" dirty="0"/>
              <a:t>, and C. Vuik</a:t>
            </a:r>
          </a:p>
          <a:p>
            <a:pPr marL="0" indent="0">
              <a:buNone/>
            </a:pPr>
            <a:r>
              <a:rPr lang="en-US" dirty="0"/>
              <a:t>Evaluation of the Deflated Preconditioned CG method to solve Bubbly and Porous Media Flow Problems on GPU and CPU</a:t>
            </a:r>
          </a:p>
          <a:p>
            <a:pPr marL="0" indent="0">
              <a:buNone/>
            </a:pPr>
            <a:r>
              <a:rPr lang="en-US" dirty="0"/>
              <a:t>International Journal for Numerical Methods in Fluids, 80, pp. 666-683, 2016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4000" dirty="0" smtClean="0"/>
          </a:p>
          <a:p>
            <a:endParaRPr lang="en-GB" dirty="0"/>
          </a:p>
          <a:p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581" y="8693224"/>
            <a:ext cx="2831523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275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3"/>
          <p:cNvSpPr>
            <a:spLocks noGrp="1"/>
          </p:cNvSpPr>
          <p:nvPr>
            <p:ph type="ctrTitle" idx="4294967295"/>
          </p:nvPr>
        </p:nvSpPr>
        <p:spPr>
          <a:xfrm>
            <a:off x="2378893" y="916732"/>
            <a:ext cx="10031090" cy="1944216"/>
          </a:xfrm>
        </p:spPr>
        <p:txBody>
          <a:bodyPr/>
          <a:lstStyle/>
          <a:p>
            <a:pPr marL="0" indent="0" algn="ctr">
              <a:defRPr/>
            </a:pPr>
            <a:r>
              <a:rPr lang="en-US" altLang="nl-NL" sz="4000" dirty="0"/>
              <a:t/>
            </a:r>
            <a:br>
              <a:rPr lang="en-US" altLang="nl-NL" sz="4000" dirty="0"/>
            </a:br>
            <a:r>
              <a:rPr lang="en-US" altLang="nl-NL" sz="4000" dirty="0" smtClean="0"/>
              <a:t>TU </a:t>
            </a:r>
            <a:r>
              <a:rPr lang="en-US" altLang="nl-NL" sz="4000" b="1" i="1" dirty="0" smtClean="0"/>
              <a:t>D</a:t>
            </a:r>
            <a:r>
              <a:rPr lang="en-US" altLang="nl-NL" sz="4000" dirty="0" smtClean="0"/>
              <a:t>elft Institute for </a:t>
            </a:r>
            <a:r>
              <a:rPr lang="en-US" altLang="nl-NL" sz="4000" i="1" dirty="0"/>
              <a:t/>
            </a:r>
            <a:br>
              <a:rPr lang="en-US" altLang="nl-NL" sz="4000" i="1" dirty="0"/>
            </a:br>
            <a:r>
              <a:rPr lang="en-US" altLang="nl-NL" sz="4000" b="1" i="1" dirty="0" smtClean="0"/>
              <a:t>C</a:t>
            </a:r>
            <a:r>
              <a:rPr lang="en-US" altLang="nl-NL" sz="4000" dirty="0" smtClean="0"/>
              <a:t>omputational </a:t>
            </a:r>
            <a:r>
              <a:rPr lang="en-US" altLang="nl-NL" sz="4000" b="1" i="1" dirty="0" smtClean="0"/>
              <a:t>S</a:t>
            </a:r>
            <a:r>
              <a:rPr lang="en-US" altLang="nl-NL" sz="4000" i="1" dirty="0" smtClean="0"/>
              <a:t>cience</a:t>
            </a:r>
            <a:r>
              <a:rPr lang="en-US" altLang="nl-NL" sz="4000" dirty="0" smtClean="0"/>
              <a:t> </a:t>
            </a:r>
            <a:r>
              <a:rPr lang="en-US" altLang="nl-NL" sz="4000" dirty="0"/>
              <a:t>and </a:t>
            </a:r>
            <a:r>
              <a:rPr lang="en-US" altLang="nl-NL" sz="4000" b="1" i="1" dirty="0" smtClean="0"/>
              <a:t>E</a:t>
            </a:r>
            <a:r>
              <a:rPr lang="en-US" altLang="nl-NL" sz="4000" i="1" dirty="0" smtClean="0"/>
              <a:t>ngineering</a:t>
            </a:r>
            <a:r>
              <a:rPr lang="en-US" altLang="nl-NL" sz="4000" dirty="0"/>
              <a:t/>
            </a:r>
            <a:br>
              <a:rPr lang="en-US" altLang="nl-NL" sz="4000" dirty="0"/>
            </a:br>
            <a:r>
              <a:rPr lang="en-US" altLang="nl-NL" sz="2800" dirty="0"/>
              <a:t/>
            </a:r>
            <a:br>
              <a:rPr lang="en-US" altLang="nl-NL" sz="2800" dirty="0"/>
            </a:br>
            <a:r>
              <a:rPr lang="en-US" altLang="nl-NL" sz="2800" dirty="0" smtClean="0"/>
              <a:t/>
            </a:r>
            <a:br>
              <a:rPr lang="en-US" altLang="nl-NL" sz="2800" dirty="0" smtClean="0"/>
            </a:br>
            <a:r>
              <a:rPr lang="en-US" altLang="nl-NL" sz="2800" dirty="0" smtClean="0"/>
              <a:t/>
            </a:r>
            <a:br>
              <a:rPr lang="en-US" altLang="nl-NL" sz="2800" dirty="0" smtClean="0"/>
            </a:br>
            <a:r>
              <a:rPr lang="en-US" altLang="nl-NL" sz="4800" b="1" dirty="0"/>
              <a:t/>
            </a:r>
            <a:br>
              <a:rPr lang="en-US" altLang="nl-NL" sz="4800" b="1" dirty="0"/>
            </a:br>
            <a:r>
              <a:rPr lang="en-US" altLang="nl-NL" sz="4800" b="1" dirty="0"/>
              <a:t/>
            </a:r>
            <a:br>
              <a:rPr lang="en-US" altLang="nl-NL" sz="4800" b="1" dirty="0"/>
            </a:br>
            <a:endParaRPr lang="en-US" altLang="nl-NL" sz="4800" b="1" dirty="0"/>
          </a:p>
        </p:txBody>
      </p:sp>
      <p:sp>
        <p:nvSpPr>
          <p:cNvPr id="3076" name="Subtitle 4"/>
          <p:cNvSpPr>
            <a:spLocks noGrp="1"/>
          </p:cNvSpPr>
          <p:nvPr>
            <p:ph type="subTitle" idx="4294967295"/>
          </p:nvPr>
        </p:nvSpPr>
        <p:spPr>
          <a:xfrm>
            <a:off x="2757984" y="1276400"/>
            <a:ext cx="9644062" cy="1368152"/>
          </a:xfrm>
        </p:spPr>
        <p:txBody>
          <a:bodyPr/>
          <a:lstStyle/>
          <a:p>
            <a:pPr marL="0" indent="0">
              <a:buNone/>
            </a:pPr>
            <a:endParaRPr lang="en-US" sz="3100" dirty="0">
              <a:ea typeface="MS PGothic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581" y="8693224"/>
            <a:ext cx="2831523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:\Foto's\Prev DCSE portretten\Prev DCSE portretten\prev_MKS233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088" y="3076600"/>
            <a:ext cx="7894745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77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920" y="412304"/>
            <a:ext cx="11593288" cy="1512166"/>
          </a:xfrm>
        </p:spPr>
        <p:txBody>
          <a:bodyPr/>
          <a:lstStyle/>
          <a:p>
            <a:r>
              <a:rPr lang="nl-NL" sz="5400" dirty="0"/>
              <a:t>FPGA </a:t>
            </a:r>
            <a:r>
              <a:rPr lang="nl-NL" sz="4000" dirty="0" smtClean="0"/>
              <a:t>field-</a:t>
            </a:r>
            <a:r>
              <a:rPr lang="nl-NL" sz="4000" dirty="0" err="1" smtClean="0"/>
              <a:t>programable</a:t>
            </a:r>
            <a:r>
              <a:rPr lang="nl-NL" sz="4000" dirty="0" smtClean="0"/>
              <a:t> gate array</a:t>
            </a:r>
            <a:endParaRPr lang="nl-NL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3928" y="2572544"/>
            <a:ext cx="10009112" cy="7992887"/>
          </a:xfrm>
        </p:spPr>
        <p:txBody>
          <a:bodyPr/>
          <a:lstStyle/>
          <a:p>
            <a:r>
              <a:rPr lang="en-GB" sz="4000" dirty="0" smtClean="0"/>
              <a:t>Data flow machine</a:t>
            </a:r>
          </a:p>
          <a:p>
            <a:endParaRPr lang="en-GB" sz="4000" dirty="0"/>
          </a:p>
          <a:p>
            <a:r>
              <a:rPr lang="en-GB" sz="4000" dirty="0" smtClean="0"/>
              <a:t>Hard and software programming</a:t>
            </a:r>
          </a:p>
          <a:p>
            <a:endParaRPr lang="en-GB" sz="4000" dirty="0"/>
          </a:p>
          <a:p>
            <a:r>
              <a:rPr lang="en-GB" sz="4000" dirty="0" err="1" smtClean="0"/>
              <a:t>Maxeler</a:t>
            </a:r>
            <a:endParaRPr lang="en-GB" sz="4000" dirty="0" smtClean="0"/>
          </a:p>
          <a:p>
            <a:endParaRPr lang="en-GB" sz="4000" dirty="0" smtClean="0"/>
          </a:p>
          <a:p>
            <a:r>
              <a:rPr lang="nl-NL" sz="4000" dirty="0" err="1" smtClean="0"/>
              <a:t>Altera</a:t>
            </a:r>
            <a:endParaRPr lang="nl-NL" sz="4000" dirty="0" smtClean="0"/>
          </a:p>
          <a:p>
            <a:endParaRPr lang="nl-NL" sz="4000" dirty="0" smtClean="0"/>
          </a:p>
          <a:p>
            <a:r>
              <a:rPr lang="nl-NL" sz="4000" dirty="0" err="1"/>
              <a:t>Xilinx</a:t>
            </a:r>
            <a:endParaRPr lang="en-GB" sz="4000" dirty="0" smtClean="0"/>
          </a:p>
          <a:p>
            <a:endParaRPr lang="en-GB" dirty="0"/>
          </a:p>
          <a:p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581" y="8693224"/>
            <a:ext cx="2831523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956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1960" y="412304"/>
            <a:ext cx="10462840" cy="1512166"/>
          </a:xfrm>
        </p:spPr>
        <p:txBody>
          <a:bodyPr/>
          <a:lstStyle/>
          <a:p>
            <a:r>
              <a:rPr lang="nl-NL" sz="7200" dirty="0"/>
              <a:t>FPGA </a:t>
            </a:r>
            <a:r>
              <a:rPr lang="nl-NL" sz="4000" dirty="0"/>
              <a:t>field-</a:t>
            </a:r>
            <a:r>
              <a:rPr lang="nl-NL" sz="4000" dirty="0" err="1"/>
              <a:t>programmable</a:t>
            </a:r>
            <a:r>
              <a:rPr lang="nl-NL" sz="4000" dirty="0"/>
              <a:t> gate array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5936" y="1780456"/>
            <a:ext cx="10009112" cy="6840759"/>
          </a:xfrm>
        </p:spPr>
        <p:txBody>
          <a:bodyPr/>
          <a:lstStyle/>
          <a:p>
            <a:endParaRPr lang="en-GB" sz="4000" dirty="0" smtClean="0"/>
          </a:p>
          <a:p>
            <a:pPr marL="0" indent="0">
              <a:buNone/>
            </a:pPr>
            <a:r>
              <a:rPr lang="en-US" dirty="0"/>
              <a:t>Implementation of the </a:t>
            </a:r>
            <a:r>
              <a:rPr lang="en-US" dirty="0" err="1"/>
              <a:t>BiCGSTAB</a:t>
            </a:r>
            <a:r>
              <a:rPr lang="en-US" dirty="0"/>
              <a:t> Method for the Helmholtz Equation on </a:t>
            </a:r>
            <a:r>
              <a:rPr lang="en-US" dirty="0" smtClean="0"/>
              <a:t>a </a:t>
            </a:r>
            <a:r>
              <a:rPr lang="en-US" dirty="0" err="1" smtClean="0"/>
              <a:t>Maxeler</a:t>
            </a:r>
            <a:r>
              <a:rPr lang="en-US" dirty="0" smtClean="0"/>
              <a:t> </a:t>
            </a:r>
            <a:r>
              <a:rPr lang="en-US" dirty="0"/>
              <a:t>Data Flow Machine</a:t>
            </a:r>
          </a:p>
          <a:p>
            <a:pPr marL="0" indent="0">
              <a:buNone/>
            </a:pPr>
            <a:r>
              <a:rPr lang="en-US" dirty="0" err="1"/>
              <a:t>Onno</a:t>
            </a:r>
            <a:r>
              <a:rPr lang="en-US" dirty="0"/>
              <a:t> </a:t>
            </a:r>
            <a:r>
              <a:rPr lang="en-US" dirty="0" err="1" smtClean="0"/>
              <a:t>Meijers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MSc Thesis, TU Delft, 2017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GB" dirty="0" smtClean="0"/>
              <a:t>http://ta.twi.tudelft.nl/nw/users/vuik/numanal/meijers_afst.pdf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581" y="8693224"/>
            <a:ext cx="2831523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8" t="37240" r="44510" b="10416"/>
          <a:stretch/>
        </p:blipFill>
        <p:spPr bwMode="auto">
          <a:xfrm>
            <a:off x="3334048" y="5188036"/>
            <a:ext cx="4680520" cy="412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56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1960" y="412304"/>
            <a:ext cx="10462840" cy="1512166"/>
          </a:xfrm>
        </p:spPr>
        <p:txBody>
          <a:bodyPr/>
          <a:lstStyle/>
          <a:p>
            <a:r>
              <a:rPr lang="nl-NL" sz="7200" dirty="0"/>
              <a:t>FPGA </a:t>
            </a:r>
            <a:r>
              <a:rPr lang="nl-NL" sz="4000" dirty="0"/>
              <a:t>field-</a:t>
            </a:r>
            <a:r>
              <a:rPr lang="nl-NL" sz="4000" dirty="0" err="1"/>
              <a:t>programmable</a:t>
            </a:r>
            <a:r>
              <a:rPr lang="nl-NL" sz="4000" dirty="0"/>
              <a:t> gate array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5936" y="1780456"/>
            <a:ext cx="10009112" cy="6840759"/>
          </a:xfrm>
        </p:spPr>
        <p:txBody>
          <a:bodyPr/>
          <a:lstStyle/>
          <a:p>
            <a:endParaRPr lang="en-GB" dirty="0"/>
          </a:p>
          <a:p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581" y="8693224"/>
            <a:ext cx="2831523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8" t="17187" r="33236" b="45052"/>
          <a:stretch/>
        </p:blipFill>
        <p:spPr bwMode="auto">
          <a:xfrm>
            <a:off x="2226672" y="1780456"/>
            <a:ext cx="10822058" cy="691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25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1960" y="412304"/>
            <a:ext cx="10462840" cy="1512166"/>
          </a:xfrm>
        </p:spPr>
        <p:txBody>
          <a:bodyPr/>
          <a:lstStyle/>
          <a:p>
            <a:r>
              <a:rPr lang="nl-NL" sz="7200" dirty="0"/>
              <a:t>FPGA </a:t>
            </a:r>
            <a:r>
              <a:rPr lang="nl-NL" sz="4000" dirty="0"/>
              <a:t>field-</a:t>
            </a:r>
            <a:r>
              <a:rPr lang="nl-NL" sz="4000" dirty="0" err="1"/>
              <a:t>programmable</a:t>
            </a:r>
            <a:r>
              <a:rPr lang="nl-NL" sz="4000" dirty="0"/>
              <a:t> gate array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5936" y="1780456"/>
            <a:ext cx="10009112" cy="6840759"/>
          </a:xfrm>
        </p:spPr>
        <p:txBody>
          <a:bodyPr/>
          <a:lstStyle/>
          <a:p>
            <a:endParaRPr lang="en-GB" dirty="0"/>
          </a:p>
          <a:p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581" y="8693224"/>
            <a:ext cx="2831523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4" t="28125" r="33528" b="8592"/>
          <a:stretch/>
        </p:blipFill>
        <p:spPr bwMode="auto">
          <a:xfrm>
            <a:off x="1533848" y="2257550"/>
            <a:ext cx="10567218" cy="643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25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1960" y="412304"/>
            <a:ext cx="10462840" cy="1512166"/>
          </a:xfrm>
        </p:spPr>
        <p:txBody>
          <a:bodyPr/>
          <a:lstStyle/>
          <a:p>
            <a:endParaRPr lang="nl-NL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5936" y="1780456"/>
            <a:ext cx="10009112" cy="6840759"/>
          </a:xfrm>
        </p:spPr>
        <p:txBody>
          <a:bodyPr/>
          <a:lstStyle/>
          <a:p>
            <a:endParaRPr lang="en-GB" dirty="0"/>
          </a:p>
          <a:p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581" y="8693224"/>
            <a:ext cx="2831523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3" t="17968" r="44949" b="11979"/>
          <a:stretch/>
        </p:blipFill>
        <p:spPr bwMode="auto">
          <a:xfrm>
            <a:off x="2397944" y="56280"/>
            <a:ext cx="7228388" cy="953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25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3928" y="412304"/>
            <a:ext cx="10009112" cy="1512166"/>
          </a:xfrm>
        </p:spPr>
        <p:txBody>
          <a:bodyPr/>
          <a:lstStyle/>
          <a:p>
            <a:r>
              <a:rPr lang="nl-NL" sz="5400" dirty="0"/>
              <a:t>Quantum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5936" y="1780456"/>
            <a:ext cx="10009112" cy="6840759"/>
          </a:xfrm>
        </p:spPr>
        <p:txBody>
          <a:bodyPr/>
          <a:lstStyle/>
          <a:p>
            <a:endParaRPr lang="en-GB" dirty="0"/>
          </a:p>
          <a:p>
            <a:pPr marL="0" indent="0">
              <a:buNone/>
            </a:pPr>
            <a:r>
              <a:rPr lang="en-US" sz="2000" dirty="0" smtClean="0"/>
              <a:t>M</a:t>
            </a:r>
            <a:r>
              <a:rPr lang="en-US" sz="2000" dirty="0"/>
              <a:t>. Moeller and C. Vuik</a:t>
            </a:r>
          </a:p>
          <a:p>
            <a:pPr marL="0" indent="0">
              <a:buNone/>
            </a:pPr>
            <a:r>
              <a:rPr lang="en-US" sz="2000" dirty="0" smtClean="0"/>
              <a:t> On </a:t>
            </a:r>
            <a:r>
              <a:rPr lang="en-US" sz="2000" dirty="0"/>
              <a:t>the impact of quantum computing technology on future developments in </a:t>
            </a:r>
            <a:r>
              <a:rPr lang="en-US" sz="2000" dirty="0" smtClean="0"/>
              <a:t>high-     performance </a:t>
            </a:r>
            <a:r>
              <a:rPr lang="en-US" sz="2000" dirty="0"/>
              <a:t>scientific </a:t>
            </a:r>
            <a:r>
              <a:rPr lang="en-US" sz="2000" dirty="0" smtClean="0"/>
              <a:t>computing </a:t>
            </a:r>
          </a:p>
          <a:p>
            <a:pPr marL="0" indent="0">
              <a:buNone/>
            </a:pPr>
            <a:r>
              <a:rPr lang="en-US" sz="2000" dirty="0" smtClean="0"/>
              <a:t>Ethics </a:t>
            </a:r>
            <a:r>
              <a:rPr lang="en-US" sz="2000" dirty="0"/>
              <a:t>and Information Technology, 19, pp. 253-269, </a:t>
            </a:r>
            <a:r>
              <a:rPr lang="en-US" sz="2000" dirty="0" smtClean="0"/>
              <a:t>2017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M. Moeller and C. Vuik</a:t>
            </a:r>
          </a:p>
          <a:p>
            <a:pPr marL="0" indent="0">
              <a:buNone/>
            </a:pPr>
            <a:r>
              <a:rPr lang="en-US" sz="2000" dirty="0"/>
              <a:t>A conceptual framework for quantum accelerated automated design optimization</a:t>
            </a:r>
          </a:p>
          <a:p>
            <a:pPr marL="0" indent="0">
              <a:buNone/>
            </a:pPr>
            <a:r>
              <a:rPr lang="en-US" sz="2000" dirty="0"/>
              <a:t>Microprocessors and Microsystems, 66, pp. 67-71, 2019</a:t>
            </a:r>
          </a:p>
          <a:p>
            <a:pPr marL="0" indent="0">
              <a:buNone/>
            </a:pPr>
            <a:endParaRPr lang="en-US" sz="2000" dirty="0"/>
          </a:p>
          <a:p>
            <a:endParaRPr lang="nl-NL" sz="4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581" y="8693224"/>
            <a:ext cx="2831523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82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3928" y="412304"/>
            <a:ext cx="10009112" cy="1512166"/>
          </a:xfrm>
        </p:spPr>
        <p:txBody>
          <a:bodyPr/>
          <a:lstStyle/>
          <a:p>
            <a:r>
              <a:rPr lang="en-GB" sz="5400" dirty="0" smtClean="0"/>
              <a:t>Conclusions</a:t>
            </a:r>
            <a:endParaRPr lang="nl-NL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5936" y="1780456"/>
            <a:ext cx="10009112" cy="6840759"/>
          </a:xfrm>
        </p:spPr>
        <p:txBody>
          <a:bodyPr/>
          <a:lstStyle/>
          <a:p>
            <a:r>
              <a:rPr lang="en-GB" sz="4000" dirty="0" smtClean="0"/>
              <a:t>CPU’s will not be faster</a:t>
            </a:r>
          </a:p>
          <a:p>
            <a:endParaRPr lang="en-GB" sz="4000" dirty="0"/>
          </a:p>
          <a:p>
            <a:r>
              <a:rPr lang="en-GB" sz="4000" dirty="0" smtClean="0"/>
              <a:t>Heterogeneous computing is the future</a:t>
            </a:r>
          </a:p>
          <a:p>
            <a:endParaRPr lang="en-GB" sz="4000" dirty="0"/>
          </a:p>
          <a:p>
            <a:r>
              <a:rPr lang="en-GB" sz="4000" dirty="0" smtClean="0"/>
              <a:t>More parallelism</a:t>
            </a:r>
          </a:p>
          <a:p>
            <a:endParaRPr lang="en-GB" sz="4000" dirty="0"/>
          </a:p>
          <a:p>
            <a:r>
              <a:rPr lang="en-GB" sz="4000" dirty="0" smtClean="0"/>
              <a:t>Various precisions used</a:t>
            </a:r>
          </a:p>
          <a:p>
            <a:endParaRPr lang="en-GB" sz="4000" dirty="0"/>
          </a:p>
          <a:p>
            <a:r>
              <a:rPr lang="en-GB" sz="4000" dirty="0" smtClean="0"/>
              <a:t>Special algorithms needed</a:t>
            </a:r>
          </a:p>
          <a:p>
            <a:endParaRPr lang="en-GB" sz="4000" dirty="0"/>
          </a:p>
          <a:p>
            <a:r>
              <a:rPr lang="en-GB" sz="4000" dirty="0" smtClean="0"/>
              <a:t>Optimization of code is important</a:t>
            </a:r>
          </a:p>
          <a:p>
            <a:endParaRPr lang="en-GB" sz="4000" dirty="0"/>
          </a:p>
          <a:p>
            <a:r>
              <a:rPr lang="en-GB" sz="4000" dirty="0" smtClean="0"/>
              <a:t>Decrease memory access</a:t>
            </a:r>
          </a:p>
          <a:p>
            <a:endParaRPr lang="en-GB" sz="4000" dirty="0"/>
          </a:p>
          <a:p>
            <a:r>
              <a:rPr lang="en-GB" sz="4000"/>
              <a:t>http://homepage.tudelft.nl/d2b4e/</a:t>
            </a:r>
            <a:endParaRPr lang="en-GB" sz="4000" dirty="0" smtClean="0"/>
          </a:p>
          <a:p>
            <a:endParaRPr lang="en-GB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581" y="8693224"/>
            <a:ext cx="2831523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82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3928" y="412304"/>
            <a:ext cx="10009112" cy="1512166"/>
          </a:xfrm>
        </p:spPr>
        <p:txBody>
          <a:bodyPr/>
          <a:lstStyle/>
          <a:p>
            <a:r>
              <a:rPr lang="en-GB" sz="5400" dirty="0" smtClean="0"/>
              <a:t>Content</a:t>
            </a:r>
            <a:endParaRPr lang="nl-NL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5936" y="2284512"/>
            <a:ext cx="10009112" cy="6336703"/>
          </a:xfrm>
        </p:spPr>
        <p:txBody>
          <a:bodyPr/>
          <a:lstStyle/>
          <a:p>
            <a:r>
              <a:rPr lang="en-GB" sz="4000" dirty="0" smtClean="0"/>
              <a:t>Introduction</a:t>
            </a:r>
          </a:p>
          <a:p>
            <a:endParaRPr lang="en-GB" sz="4000" dirty="0"/>
          </a:p>
          <a:p>
            <a:r>
              <a:rPr lang="en-GB" sz="4000" dirty="0" smtClean="0"/>
              <a:t>Problem and solution methods</a:t>
            </a:r>
          </a:p>
          <a:p>
            <a:endParaRPr lang="en-GB" sz="4000" dirty="0"/>
          </a:p>
          <a:p>
            <a:r>
              <a:rPr lang="en-GB" sz="4000" dirty="0" smtClean="0"/>
              <a:t>Building blocks</a:t>
            </a:r>
          </a:p>
          <a:p>
            <a:endParaRPr lang="en-GB" sz="4000" dirty="0"/>
          </a:p>
          <a:p>
            <a:r>
              <a:rPr lang="en-GB" sz="4000" dirty="0" smtClean="0"/>
              <a:t>Implementation on Modern Hardware</a:t>
            </a:r>
          </a:p>
          <a:p>
            <a:endParaRPr lang="en-GB" sz="4000" dirty="0"/>
          </a:p>
          <a:p>
            <a:r>
              <a:rPr lang="en-GB" sz="4000" dirty="0" smtClean="0"/>
              <a:t>Conclusions</a:t>
            </a:r>
          </a:p>
          <a:p>
            <a:endParaRPr lang="en-GB" sz="4000" dirty="0"/>
          </a:p>
          <a:p>
            <a:pPr marL="0" indent="0">
              <a:buNone/>
            </a:pPr>
            <a:endParaRPr lang="en-GB" sz="3000" dirty="0" smtClean="0"/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r>
              <a:rPr lang="en-GB" sz="3000" dirty="0" smtClean="0"/>
              <a:t>Collaboration with the group of </a:t>
            </a:r>
            <a:r>
              <a:rPr lang="en-GB" sz="3000" dirty="0" err="1" smtClean="0"/>
              <a:t>Prof.</a:t>
            </a:r>
            <a:r>
              <a:rPr lang="en-GB" sz="3000" dirty="0" smtClean="0"/>
              <a:t> Hai Xiang Lin</a:t>
            </a:r>
            <a:endParaRPr lang="en-GB" sz="3000" dirty="0" smtClean="0"/>
          </a:p>
          <a:p>
            <a:endParaRPr lang="en-GB" dirty="0"/>
          </a:p>
          <a:p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581" y="8693224"/>
            <a:ext cx="2831523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849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896" y="196280"/>
            <a:ext cx="11161240" cy="1728190"/>
          </a:xfrm>
        </p:spPr>
        <p:txBody>
          <a:bodyPr/>
          <a:lstStyle/>
          <a:p>
            <a:r>
              <a:rPr lang="en-GB" sz="5400" dirty="0" smtClean="0"/>
              <a:t>1. Introduction: discretized Partial Differential Equations</a:t>
            </a:r>
            <a:endParaRPr lang="nl-NL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5936" y="2068488"/>
            <a:ext cx="10009112" cy="6552727"/>
          </a:xfrm>
        </p:spPr>
        <p:txBody>
          <a:bodyPr/>
          <a:lstStyle/>
          <a:p>
            <a:r>
              <a:rPr lang="en-GB" sz="4000" dirty="0" smtClean="0"/>
              <a:t>Applications</a:t>
            </a:r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r>
              <a:rPr lang="en-GB" sz="4000" dirty="0" smtClean="0"/>
              <a:t>   Computational Fluid Dynamics</a:t>
            </a:r>
          </a:p>
          <a:p>
            <a:pPr marL="0" indent="0">
              <a:buNone/>
            </a:pPr>
            <a:r>
              <a:rPr lang="en-GB" sz="4000" dirty="0"/>
              <a:t> </a:t>
            </a:r>
            <a:endParaRPr lang="en-GB" sz="4000" dirty="0" smtClean="0"/>
          </a:p>
          <a:p>
            <a:pPr marL="0" indent="0">
              <a:buNone/>
            </a:pPr>
            <a:r>
              <a:rPr lang="en-GB" sz="4000" dirty="0"/>
              <a:t> </a:t>
            </a:r>
            <a:r>
              <a:rPr lang="en-GB" sz="4000" dirty="0" smtClean="0"/>
              <a:t>  Mechanical problems</a:t>
            </a:r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r>
              <a:rPr lang="en-GB" sz="4000" dirty="0" smtClean="0"/>
              <a:t>   Helmholtz problems (seismic, MRI)</a:t>
            </a:r>
          </a:p>
          <a:p>
            <a:pPr marL="0" indent="0">
              <a:buNone/>
            </a:pPr>
            <a:endParaRPr lang="en-GB" sz="4000" dirty="0" smtClean="0"/>
          </a:p>
          <a:p>
            <a:r>
              <a:rPr lang="en-GB" sz="4000" dirty="0" smtClean="0"/>
              <a:t>Methods</a:t>
            </a:r>
          </a:p>
          <a:p>
            <a:endParaRPr lang="en-GB" sz="4000" dirty="0" smtClean="0"/>
          </a:p>
          <a:p>
            <a:pPr marL="0" indent="0">
              <a:buNone/>
            </a:pPr>
            <a:r>
              <a:rPr lang="en-GB" sz="4000" dirty="0" smtClean="0"/>
              <a:t>   Multigrid Methods</a:t>
            </a:r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r>
              <a:rPr lang="en-GB" sz="4000" dirty="0" smtClean="0"/>
              <a:t>   </a:t>
            </a:r>
            <a:r>
              <a:rPr lang="en-GB" sz="4000" dirty="0" err="1" smtClean="0"/>
              <a:t>Krylov</a:t>
            </a:r>
            <a:r>
              <a:rPr lang="en-GB" sz="4000" dirty="0" smtClean="0"/>
              <a:t> Subspace Methods</a:t>
            </a:r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r>
              <a:rPr lang="en-GB" sz="4000" dirty="0" smtClean="0"/>
              <a:t>   Domain Decomposition Methods</a:t>
            </a:r>
            <a:endParaRPr lang="en-GB" dirty="0"/>
          </a:p>
          <a:p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581" y="8693224"/>
            <a:ext cx="2831523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254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3928" y="412304"/>
            <a:ext cx="10009112" cy="1512166"/>
          </a:xfrm>
        </p:spPr>
        <p:txBody>
          <a:bodyPr/>
          <a:lstStyle/>
          <a:p>
            <a:r>
              <a:rPr lang="en-GB" sz="5400" dirty="0" smtClean="0"/>
              <a:t>Example Linear Systems</a:t>
            </a:r>
            <a:endParaRPr lang="nl-NL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5936" y="1780456"/>
            <a:ext cx="10009112" cy="6840759"/>
          </a:xfrm>
        </p:spPr>
        <p:txBody>
          <a:bodyPr/>
          <a:lstStyle/>
          <a:p>
            <a:endParaRPr lang="en-GB" dirty="0"/>
          </a:p>
          <a:p>
            <a:r>
              <a:rPr lang="en-GB" dirty="0" err="1" smtClean="0"/>
              <a:t>Ruede</a:t>
            </a:r>
            <a:r>
              <a:rPr lang="en-GB" dirty="0" smtClean="0"/>
              <a:t> et al, 2015</a:t>
            </a:r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581" y="8693224"/>
            <a:ext cx="2831523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8" t="41667" r="21084" b="26041"/>
          <a:stretch/>
        </p:blipFill>
        <p:spPr bwMode="auto">
          <a:xfrm>
            <a:off x="1317823" y="3724672"/>
            <a:ext cx="12018087" cy="384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54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3928" y="412304"/>
            <a:ext cx="10585176" cy="1512166"/>
          </a:xfrm>
        </p:spPr>
        <p:txBody>
          <a:bodyPr/>
          <a:lstStyle/>
          <a:p>
            <a:r>
              <a:rPr lang="en-GB" sz="5400" dirty="0" smtClean="0"/>
              <a:t>Introduction: Eigenvalue Problems</a:t>
            </a:r>
            <a:endParaRPr lang="nl-NL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5936" y="1780456"/>
            <a:ext cx="10009112" cy="6840759"/>
          </a:xfrm>
        </p:spPr>
        <p:txBody>
          <a:bodyPr/>
          <a:lstStyle/>
          <a:p>
            <a:r>
              <a:rPr lang="en-GB" sz="4000" dirty="0" smtClean="0"/>
              <a:t>Applications</a:t>
            </a:r>
          </a:p>
          <a:p>
            <a:pPr marL="0" indent="0">
              <a:buNone/>
            </a:pPr>
            <a:endParaRPr lang="en-GB" sz="4000" dirty="0" smtClean="0"/>
          </a:p>
          <a:p>
            <a:pPr marL="0" indent="0">
              <a:buNone/>
            </a:pPr>
            <a:r>
              <a:rPr lang="en-GB" sz="4000" dirty="0"/>
              <a:t> </a:t>
            </a:r>
            <a:r>
              <a:rPr lang="en-GB" sz="4000" dirty="0" smtClean="0"/>
              <a:t>  Stability of a structure</a:t>
            </a:r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r>
              <a:rPr lang="en-GB" sz="4000" dirty="0" smtClean="0"/>
              <a:t>   Resonance</a:t>
            </a:r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r>
              <a:rPr lang="en-GB" sz="4000" dirty="0" smtClean="0"/>
              <a:t>   Google PageRank</a:t>
            </a:r>
          </a:p>
          <a:p>
            <a:pPr marL="0" indent="0">
              <a:buNone/>
            </a:pPr>
            <a:endParaRPr lang="en-GB" sz="4000" dirty="0"/>
          </a:p>
          <a:p>
            <a:r>
              <a:rPr lang="en-GB" sz="4000" dirty="0" smtClean="0"/>
              <a:t>Methods</a:t>
            </a:r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r>
              <a:rPr lang="en-GB" sz="4000" dirty="0" smtClean="0"/>
              <a:t>   Power method (google)</a:t>
            </a:r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r>
              <a:rPr lang="en-GB" sz="4000" dirty="0" smtClean="0"/>
              <a:t>   </a:t>
            </a:r>
            <a:r>
              <a:rPr lang="en-GB" sz="4000" dirty="0" err="1" smtClean="0"/>
              <a:t>Arnoldi</a:t>
            </a:r>
            <a:endParaRPr lang="en-GB" sz="4000" dirty="0" smtClean="0"/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r>
              <a:rPr lang="en-GB" sz="4000" dirty="0"/>
              <a:t> </a:t>
            </a:r>
            <a:r>
              <a:rPr lang="en-GB" sz="4000" dirty="0" smtClean="0"/>
              <a:t>  Jacobi Davidson</a:t>
            </a:r>
          </a:p>
          <a:p>
            <a:endParaRPr lang="en-GB" sz="4000" dirty="0"/>
          </a:p>
          <a:p>
            <a:endParaRPr lang="en-GB" sz="4000" dirty="0" smtClean="0"/>
          </a:p>
          <a:p>
            <a:endParaRPr lang="en-GB" dirty="0"/>
          </a:p>
          <a:p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581" y="8693224"/>
            <a:ext cx="2831523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254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3928" y="412304"/>
            <a:ext cx="10009112" cy="1512166"/>
          </a:xfrm>
        </p:spPr>
        <p:txBody>
          <a:bodyPr/>
          <a:lstStyle/>
          <a:p>
            <a:r>
              <a:rPr lang="en-GB" sz="5400" dirty="0" smtClean="0"/>
              <a:t>Example eigenvalues (</a:t>
            </a:r>
            <a:r>
              <a:rPr lang="en-GB" sz="5400" dirty="0" err="1" smtClean="0"/>
              <a:t>Ipsen</a:t>
            </a:r>
            <a:r>
              <a:rPr lang="en-GB" sz="5400" dirty="0" smtClean="0"/>
              <a:t>)</a:t>
            </a:r>
            <a:endParaRPr lang="nl-NL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5936" y="1780456"/>
            <a:ext cx="10009112" cy="6840759"/>
          </a:xfrm>
        </p:spPr>
        <p:txBody>
          <a:bodyPr/>
          <a:lstStyle/>
          <a:p>
            <a:endParaRPr lang="en-GB" sz="4000" dirty="0" smtClean="0"/>
          </a:p>
          <a:p>
            <a:endParaRPr lang="en-GB" dirty="0"/>
          </a:p>
          <a:p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581" y="8693224"/>
            <a:ext cx="2831523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4" t="21505" r="32678" b="17103"/>
          <a:stretch/>
        </p:blipFill>
        <p:spPr bwMode="auto">
          <a:xfrm>
            <a:off x="2685976" y="1996480"/>
            <a:ext cx="9390738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54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/>
              <a:t>Example</a:t>
            </a:r>
            <a:r>
              <a:rPr lang="en-GB" dirty="0"/>
              <a:t> </a:t>
            </a:r>
            <a:r>
              <a:rPr lang="en-GB" sz="5400" dirty="0"/>
              <a:t>eigenvalues</a:t>
            </a:r>
            <a:endParaRPr lang="nl-NL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4400" dirty="0" err="1" smtClean="0"/>
              <a:t>Faster</a:t>
            </a:r>
            <a:r>
              <a:rPr lang="nl-NL" sz="4400" dirty="0" smtClean="0"/>
              <a:t> </a:t>
            </a:r>
            <a:r>
              <a:rPr lang="nl-NL" sz="4400" dirty="0" err="1" smtClean="0"/>
              <a:t>convergence</a:t>
            </a:r>
            <a:r>
              <a:rPr lang="nl-NL" sz="4400" dirty="0" smtClean="0"/>
              <a:t> of </a:t>
            </a:r>
            <a:r>
              <a:rPr lang="nl-NL" sz="4400" dirty="0" err="1" smtClean="0"/>
              <a:t>linear</a:t>
            </a:r>
            <a:r>
              <a:rPr lang="nl-NL" sz="4400" dirty="0" smtClean="0"/>
              <a:t> systems</a:t>
            </a:r>
          </a:p>
          <a:p>
            <a:endParaRPr lang="nl-NL" sz="4400" dirty="0"/>
          </a:p>
          <a:p>
            <a:r>
              <a:rPr lang="nl-NL" sz="4400" dirty="0" err="1" smtClean="0"/>
              <a:t>Resonance</a:t>
            </a:r>
            <a:r>
              <a:rPr lang="nl-NL" sz="4400" dirty="0" smtClean="0"/>
              <a:t> of a bridge</a:t>
            </a:r>
          </a:p>
          <a:p>
            <a:endParaRPr lang="nl-NL" sz="4400" dirty="0"/>
          </a:p>
          <a:p>
            <a:r>
              <a:rPr lang="nl-NL" sz="4400" dirty="0" smtClean="0"/>
              <a:t>Model order </a:t>
            </a:r>
            <a:r>
              <a:rPr lang="nl-NL" sz="4400" dirty="0" err="1" smtClean="0"/>
              <a:t>reduction</a:t>
            </a:r>
            <a:endParaRPr lang="nl-NL" sz="4400" dirty="0" smtClean="0"/>
          </a:p>
          <a:p>
            <a:endParaRPr lang="nl-NL" sz="4400" dirty="0"/>
          </a:p>
          <a:p>
            <a:r>
              <a:rPr lang="nl-NL" sz="4400" dirty="0" smtClean="0"/>
              <a:t>3D </a:t>
            </a:r>
            <a:r>
              <a:rPr lang="nl-NL" sz="4400" dirty="0" err="1" smtClean="0"/>
              <a:t>printing</a:t>
            </a:r>
            <a:r>
              <a:rPr lang="nl-NL" sz="4400" dirty="0" smtClean="0"/>
              <a:t>, ASML, Additive Industries,</a:t>
            </a:r>
          </a:p>
          <a:p>
            <a:endParaRPr lang="nl-NL" sz="4400" dirty="0"/>
          </a:p>
          <a:p>
            <a:pPr marL="0" indent="0">
              <a:buNone/>
            </a:pPr>
            <a:r>
              <a:rPr lang="nl-NL" sz="4400" dirty="0" smtClean="0"/>
              <a:t>   </a:t>
            </a:r>
            <a:r>
              <a:rPr lang="nl-NL" sz="4400" dirty="0" err="1" smtClean="0"/>
              <a:t>Nexperia</a:t>
            </a:r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val="138486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">
  <a:themeElements>
    <a:clrScheme name="">
      <a:dk1>
        <a:srgbClr val="000000"/>
      </a:dk1>
      <a:lt1>
        <a:srgbClr val="FFFFFF"/>
      </a:lt1>
      <a:dk2>
        <a:srgbClr val="000000"/>
      </a:dk2>
      <a:lt2>
        <a:srgbClr val="108BD9"/>
      </a:lt2>
      <a:accent1>
        <a:srgbClr val="ADC610"/>
      </a:accent1>
      <a:accent2>
        <a:srgbClr val="002B60"/>
      </a:accent2>
      <a:accent3>
        <a:srgbClr val="FFFFFF"/>
      </a:accent3>
      <a:accent4>
        <a:srgbClr val="000000"/>
      </a:accent4>
      <a:accent5>
        <a:srgbClr val="D3DFAA"/>
      </a:accent5>
      <a:accent6>
        <a:srgbClr val="002656"/>
      </a:accent6>
      <a:hlink>
        <a:srgbClr val="A10058"/>
      </a:hlink>
      <a:folHlink>
        <a:srgbClr val="66BCAA"/>
      </a:folHlink>
    </a:clrScheme>
    <a:fontScheme name="text">
      <a:majorFont>
        <a:latin typeface="Bookman Old Style"/>
        <a:ea typeface=""/>
        <a:cs typeface=""/>
      </a:majorFont>
      <a:minorFont>
        <a:latin typeface="Tahoma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text 1">
        <a:dk1>
          <a:srgbClr val="000000"/>
        </a:dk1>
        <a:lt1>
          <a:srgbClr val="FFFFFF"/>
        </a:lt1>
        <a:dk2>
          <a:srgbClr val="000000"/>
        </a:dk2>
        <a:lt2>
          <a:srgbClr val="108BD9"/>
        </a:lt2>
        <a:accent1>
          <a:srgbClr val="C1C700"/>
        </a:accent1>
        <a:accent2>
          <a:srgbClr val="003B74"/>
        </a:accent2>
        <a:accent3>
          <a:srgbClr val="FFFFFF"/>
        </a:accent3>
        <a:accent4>
          <a:srgbClr val="000000"/>
        </a:accent4>
        <a:accent5>
          <a:srgbClr val="DDE0AA"/>
        </a:accent5>
        <a:accent6>
          <a:srgbClr val="003568"/>
        </a:accent6>
        <a:hlink>
          <a:srgbClr val="C2006E"/>
        </a:hlink>
        <a:folHlink>
          <a:srgbClr val="7FC6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114282</TotalTime>
  <Pages>0</Pages>
  <Words>2818</Words>
  <Characters>0</Characters>
  <Application>Microsoft Office PowerPoint</Application>
  <PresentationFormat>Custom</PresentationFormat>
  <Lines>0</Lines>
  <Paragraphs>352</Paragraphs>
  <Slides>36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9" baseType="lpstr">
      <vt:lpstr>ＭＳ Ｐゴシック</vt:lpstr>
      <vt:lpstr>ＭＳ Ｐゴシック</vt:lpstr>
      <vt:lpstr>Arial</vt:lpstr>
      <vt:lpstr>Bookman Old Style</vt:lpstr>
      <vt:lpstr>Calibri</vt:lpstr>
      <vt:lpstr>Cambria Math</vt:lpstr>
      <vt:lpstr>Gill Sans</vt:lpstr>
      <vt:lpstr>Tahoma</vt:lpstr>
      <vt:lpstr>Times</vt:lpstr>
      <vt:lpstr>ヒラギノ角ゴ ProN W3</vt:lpstr>
      <vt:lpstr>text</vt:lpstr>
      <vt:lpstr>1_Custom Design</vt:lpstr>
      <vt:lpstr>Custom Design</vt:lpstr>
      <vt:lpstr>High Performance Solvers for Partial Differential Equations</vt:lpstr>
      <vt:lpstr>Affiliation Kees Vuik </vt:lpstr>
      <vt:lpstr> TU Delft Institute for  Computational Science and Engineering      </vt:lpstr>
      <vt:lpstr>Content</vt:lpstr>
      <vt:lpstr>1. Introduction: discretized Partial Differential Equations</vt:lpstr>
      <vt:lpstr>Example Linear Systems</vt:lpstr>
      <vt:lpstr>Introduction: Eigenvalue Problems</vt:lpstr>
      <vt:lpstr>Example eigenvalues (Ipsen)</vt:lpstr>
      <vt:lpstr>Example eigenvalues</vt:lpstr>
      <vt:lpstr>2. Problem and solution methods </vt:lpstr>
      <vt:lpstr>Roofline model</vt:lpstr>
      <vt:lpstr>New Hardware</vt:lpstr>
      <vt:lpstr>Data distribution</vt:lpstr>
      <vt:lpstr>Domain decomposition</vt:lpstr>
      <vt:lpstr>3. Building blocks </vt:lpstr>
      <vt:lpstr>Vector update</vt:lpstr>
      <vt:lpstr>Inner product</vt:lpstr>
      <vt:lpstr>Matrix vector product</vt:lpstr>
      <vt:lpstr>Preconditioning</vt:lpstr>
      <vt:lpstr>Second level preconditioning</vt:lpstr>
      <vt:lpstr> 4. Implementation on Modern Hardware </vt:lpstr>
      <vt:lpstr>Multi-core CPU</vt:lpstr>
      <vt:lpstr>Multi-core CPU</vt:lpstr>
      <vt:lpstr>Clusters of PC’s </vt:lpstr>
      <vt:lpstr>Clusters of PC’s</vt:lpstr>
      <vt:lpstr>GPU Graphics Processing Unit </vt:lpstr>
      <vt:lpstr>PowerPoint Presentation</vt:lpstr>
      <vt:lpstr>GPU graphics processing unit </vt:lpstr>
      <vt:lpstr>GPU graphics processing unit </vt:lpstr>
      <vt:lpstr>FPGA field-programable gate array</vt:lpstr>
      <vt:lpstr>FPGA field-programmable gate array</vt:lpstr>
      <vt:lpstr>FPGA field-programmable gate array</vt:lpstr>
      <vt:lpstr>FPGA field-programmable gate array</vt:lpstr>
      <vt:lpstr>PowerPoint Presentation</vt:lpstr>
      <vt:lpstr>Quantum Computing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 Delft -  a bird’s eye view</dc:title>
  <dc:creator>Mark Lammerts</dc:creator>
  <cp:lastModifiedBy>Kees Vuik - EWI</cp:lastModifiedBy>
  <cp:revision>1026</cp:revision>
  <cp:lastPrinted>2017-03-06T08:54:07Z</cp:lastPrinted>
  <dcterms:modified xsi:type="dcterms:W3CDTF">2019-03-27T21:12:56Z</dcterms:modified>
</cp:coreProperties>
</file>