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2" r:id="rId2"/>
    <p:sldId id="287" r:id="rId3"/>
    <p:sldId id="280" r:id="rId4"/>
    <p:sldId id="281" r:id="rId5"/>
    <p:sldId id="284" r:id="rId6"/>
    <p:sldId id="276" r:id="rId7"/>
    <p:sldId id="292" r:id="rId8"/>
    <p:sldId id="294" r:id="rId9"/>
    <p:sldId id="293" r:id="rId10"/>
    <p:sldId id="295" r:id="rId11"/>
    <p:sldId id="259" r:id="rId12"/>
  </p:sldIdLst>
  <p:sldSz cx="18288000" cy="10287000"/>
  <p:notesSz cx="6858000" cy="9144000"/>
  <p:embeddedFontLst>
    <p:embeddedFont>
      <p:font typeface="Hind Jalandhar" panose="02000000000000000000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ind Jalandhar Bold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3310" autoAdjust="0"/>
  </p:normalViewPr>
  <p:slideViewPr>
    <p:cSldViewPr>
      <p:cViewPr>
        <p:scale>
          <a:sx n="25" d="100"/>
          <a:sy n="25" d="100"/>
        </p:scale>
        <p:origin x="335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logo en beeld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389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Tijdlijn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7315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logo en beeld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slogan - gradient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537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header (links) en foto's (rechts)</a:t>
            </a:r>
          </a:p>
          <a:p>
            <a:endParaRPr lang="en-US"/>
          </a:p>
          <a:p>
            <a:r>
              <a:rPr lang="en-US"/>
              <a:t>Afbeeldingen wijzigen? Sleep een foto in de vorm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3931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slogan - kleur aanpasbaar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9641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foto (links) en header groot (rechts)</a:t>
            </a:r>
          </a:p>
          <a:p>
            <a:endParaRPr lang="en-US"/>
          </a:p>
          <a:p>
            <a:r>
              <a:rPr lang="en-US"/>
              <a:t>Afbeeldingen wijzigen? Sleep een foto in de vorm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011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logo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9040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foto (links) en header groot (rechts)</a:t>
            </a:r>
          </a:p>
          <a:p>
            <a:endParaRPr lang="en-US"/>
          </a:p>
          <a:p>
            <a:r>
              <a:rPr lang="en-US"/>
              <a:t>Afbeeldingen wijzigen? Sleep een foto in de vorm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4177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Tijdlijn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8293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Slide met logo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15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18230850" cy="102679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6200" y="-157641"/>
            <a:ext cx="18768512" cy="10602282"/>
            <a:chOff x="0" y="0"/>
            <a:chExt cx="4943147" cy="27923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3147" cy="2792370"/>
            </a:xfrm>
            <a:custGeom>
              <a:avLst/>
              <a:gdLst/>
              <a:ahLst/>
              <a:cxnLst/>
              <a:rect l="l" t="t" r="r" b="b"/>
              <a:pathLst>
                <a:path w="4943147" h="2792370">
                  <a:moveTo>
                    <a:pt x="0" y="0"/>
                  </a:moveTo>
                  <a:lnTo>
                    <a:pt x="4943147" y="0"/>
                  </a:lnTo>
                  <a:lnTo>
                    <a:pt x="4943147" y="2792370"/>
                  </a:lnTo>
                  <a:lnTo>
                    <a:pt x="0" y="2792370"/>
                  </a:lnTo>
                  <a:close/>
                </a:path>
              </a:pathLst>
            </a:custGeom>
            <a:solidFill>
              <a:srgbClr val="1E3C72">
                <a:alpha val="5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70332" y="-952500"/>
            <a:ext cx="14747337" cy="6915297"/>
          </a:xfrm>
          <a:custGeom>
            <a:avLst/>
            <a:gdLst/>
            <a:ahLst/>
            <a:cxnLst/>
            <a:rect l="l" t="t" r="r" b="b"/>
            <a:pathLst>
              <a:path w="14747337" h="6915297">
                <a:moveTo>
                  <a:pt x="0" y="0"/>
                </a:moveTo>
                <a:lnTo>
                  <a:pt x="14747336" y="0"/>
                </a:lnTo>
                <a:lnTo>
                  <a:pt x="14747336" y="6915296"/>
                </a:lnTo>
                <a:lnTo>
                  <a:pt x="0" y="6915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628" b="-56628"/>
            </a:stretch>
          </a:blipFill>
        </p:spPr>
      </p:sp>
      <p:sp>
        <p:nvSpPr>
          <p:cNvPr id="7" name="TextBox 3"/>
          <p:cNvSpPr txBox="1"/>
          <p:nvPr/>
        </p:nvSpPr>
        <p:spPr>
          <a:xfrm>
            <a:off x="3276599" y="5143500"/>
            <a:ext cx="121920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6396" smtClean="0">
                <a:solidFill>
                  <a:srgbClr val="FFFFFF"/>
                </a:solidFill>
                <a:latin typeface="Hind Jalandhar Bold"/>
              </a:rPr>
              <a:t>Kees </a:t>
            </a:r>
            <a:r>
              <a:rPr lang="en-US" sz="6396" dirty="0">
                <a:solidFill>
                  <a:srgbClr val="FFFFFF"/>
                </a:solidFill>
                <a:latin typeface="Hind Jalandhar Bold"/>
              </a:rPr>
              <a:t>Vuik</a:t>
            </a:r>
          </a:p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6396" smtClean="0">
                <a:solidFill>
                  <a:srgbClr val="FFFFFF"/>
                </a:solidFill>
                <a:latin typeface="Hind Jalandhar Bold"/>
              </a:rPr>
              <a:t>12 September 2023</a:t>
            </a:r>
            <a:endParaRPr lang="en-US" sz="6396" dirty="0">
              <a:solidFill>
                <a:srgbClr val="FFFFFF"/>
              </a:solidFill>
              <a:latin typeface="Hind Jalandhar Bold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550880" y="8527685"/>
            <a:ext cx="7643439" cy="1111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4000" smtClean="0">
                <a:solidFill>
                  <a:srgbClr val="FFFFFF"/>
                </a:solidFill>
                <a:latin typeface="Hind Jalandhar Bold"/>
              </a:rPr>
              <a:t>www.computationalsciencenl.nl</a:t>
            </a:r>
            <a:endParaRPr lang="en-US" sz="4000" dirty="0">
              <a:solidFill>
                <a:srgbClr val="FFFFFF"/>
              </a:solidFill>
              <a:latin typeface="Hind Jalandhar Bold"/>
            </a:endParaRPr>
          </a:p>
        </p:txBody>
      </p:sp>
    </p:spTree>
    <p:extLst>
      <p:ext uri="{BB962C8B-B14F-4D97-AF65-F5344CB8AC3E}">
        <p14:creationId xmlns:p14="http://schemas.microsoft.com/office/powerpoint/2010/main" val="853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2209800" y="868998"/>
            <a:ext cx="19092" cy="8617901"/>
          </a:xfrm>
          <a:prstGeom prst="line">
            <a:avLst/>
          </a:prstGeom>
          <a:ln w="152400" cap="flat">
            <a:solidFill>
              <a:srgbClr val="8FD1E3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Freeform 6"/>
          <p:cNvSpPr/>
          <p:nvPr/>
        </p:nvSpPr>
        <p:spPr>
          <a:xfrm rot="5924059">
            <a:off x="12110229" y="3212852"/>
            <a:ext cx="10337373" cy="10337373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3" y="0"/>
                </a:lnTo>
                <a:lnTo>
                  <a:pt x="10337373" y="10337373"/>
                </a:lnTo>
                <a:lnTo>
                  <a:pt x="0" y="10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961399">
            <a:off x="-7489362" y="222390"/>
            <a:ext cx="10337373" cy="10337373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4" y="0"/>
                </a:lnTo>
                <a:lnTo>
                  <a:pt x="10337374" y="10337374"/>
                </a:lnTo>
                <a:lnTo>
                  <a:pt x="0" y="10337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18836" y="420157"/>
            <a:ext cx="622996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smtClean="0">
                <a:solidFill>
                  <a:srgbClr val="00A469"/>
                </a:solidFill>
                <a:latin typeface="Hind Jalandhar Bold"/>
              </a:rPr>
              <a:t>Per September 2023</a:t>
            </a:r>
            <a:endParaRPr lang="en-US" sz="5000">
              <a:solidFill>
                <a:srgbClr val="00A469"/>
              </a:solidFill>
              <a:latin typeface="Hind Jalandhar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218836" y="1894152"/>
            <a:ext cx="11563964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Start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van het platform (Januari 2024)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Organiseren funding voor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het platform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via instituten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, industrie, topsector,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NWA, NWO-tafels</a:t>
            </a: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Budget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50-100 kEuro per jaar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F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unding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vanuit de wiskunde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instituten verzocht: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1-3 kEuro per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jaar voor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de komende 2-5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jaar</a:t>
            </a: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200" b="1" smtClean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2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200" b="1" smtClean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2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61" y="-38100"/>
            <a:ext cx="18535261" cy="10439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85800" y="-523599"/>
            <a:ext cx="19306267" cy="10924899"/>
            <a:chOff x="0" y="-38100"/>
            <a:chExt cx="5084778" cy="2877339"/>
          </a:xfrm>
        </p:grpSpPr>
        <p:sp>
          <p:nvSpPr>
            <p:cNvPr id="4" name="Freeform 4"/>
            <p:cNvSpPr/>
            <p:nvPr/>
          </p:nvSpPr>
          <p:spPr>
            <a:xfrm>
              <a:off x="141631" y="46869"/>
              <a:ext cx="4943147" cy="2792370"/>
            </a:xfrm>
            <a:custGeom>
              <a:avLst/>
              <a:gdLst/>
              <a:ahLst/>
              <a:cxnLst/>
              <a:rect l="l" t="t" r="r" b="b"/>
              <a:pathLst>
                <a:path w="4943147" h="2792370">
                  <a:moveTo>
                    <a:pt x="0" y="0"/>
                  </a:moveTo>
                  <a:lnTo>
                    <a:pt x="4943147" y="0"/>
                  </a:lnTo>
                  <a:lnTo>
                    <a:pt x="4943147" y="2792370"/>
                  </a:lnTo>
                  <a:lnTo>
                    <a:pt x="0" y="2792370"/>
                  </a:lnTo>
                  <a:close/>
                </a:path>
              </a:pathLst>
            </a:custGeom>
            <a:solidFill>
              <a:srgbClr val="1E3C72">
                <a:alpha val="5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70331" y="-723900"/>
            <a:ext cx="14747337" cy="6915297"/>
          </a:xfrm>
          <a:custGeom>
            <a:avLst/>
            <a:gdLst/>
            <a:ahLst/>
            <a:cxnLst/>
            <a:rect l="l" t="t" r="r" b="b"/>
            <a:pathLst>
              <a:path w="14747337" h="6915297">
                <a:moveTo>
                  <a:pt x="0" y="0"/>
                </a:moveTo>
                <a:lnTo>
                  <a:pt x="14747336" y="0"/>
                </a:lnTo>
                <a:lnTo>
                  <a:pt x="14747336" y="6915296"/>
                </a:lnTo>
                <a:lnTo>
                  <a:pt x="0" y="6915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628" b="-56628"/>
            </a:stretch>
          </a:blipFill>
        </p:spPr>
      </p:sp>
      <p:sp>
        <p:nvSpPr>
          <p:cNvPr id="8" name="Rechthoek 7"/>
          <p:cNvSpPr/>
          <p:nvPr/>
        </p:nvSpPr>
        <p:spPr>
          <a:xfrm>
            <a:off x="6248400" y="5105400"/>
            <a:ext cx="767870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4800" smtClean="0">
                <a:solidFill>
                  <a:srgbClr val="FFFFFF"/>
                </a:solidFill>
                <a:latin typeface="Hind Jalandhar Bold"/>
              </a:rPr>
              <a:t>Dank voor uw aandacht</a:t>
            </a:r>
          </a:p>
          <a:p>
            <a:pPr algn="ctr">
              <a:lnSpc>
                <a:spcPts val="8954"/>
              </a:lnSpc>
              <a:spcBef>
                <a:spcPct val="0"/>
              </a:spcBef>
            </a:pPr>
            <a:endParaRPr lang="en-US" sz="4800" smtClean="0">
              <a:solidFill>
                <a:srgbClr val="FFFFFF"/>
              </a:solidFill>
              <a:latin typeface="Hind Jalandhar Bold"/>
            </a:endParaRPr>
          </a:p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4000" smtClean="0">
                <a:solidFill>
                  <a:srgbClr val="FFFFFF"/>
                </a:solidFill>
                <a:latin typeface="Hind Jalandhar Bold"/>
              </a:rPr>
              <a:t>www.computationalsciencenl.nl</a:t>
            </a:r>
          </a:p>
          <a:p>
            <a:pPr algn="ctr">
              <a:lnSpc>
                <a:spcPts val="8954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Hind Jalandhar Bold"/>
              </a:rPr>
              <a:t>info@computationalsciencenl.nl</a:t>
            </a:r>
            <a:endParaRPr lang="en-US" sz="4000" dirty="0">
              <a:solidFill>
                <a:srgbClr val="FFFFFF"/>
              </a:solidFill>
              <a:latin typeface="Hind Jalandh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18" b="-6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927436" y="-1225403"/>
            <a:ext cx="12743115" cy="12737806"/>
          </a:xfrm>
          <a:custGeom>
            <a:avLst/>
            <a:gdLst/>
            <a:ahLst/>
            <a:cxnLst/>
            <a:rect l="l" t="t" r="r" b="b"/>
            <a:pathLst>
              <a:path w="12743115" h="12737806">
                <a:moveTo>
                  <a:pt x="0" y="0"/>
                </a:moveTo>
                <a:lnTo>
                  <a:pt x="12743115" y="0"/>
                </a:lnTo>
                <a:lnTo>
                  <a:pt x="12743115" y="12737806"/>
                </a:lnTo>
                <a:lnTo>
                  <a:pt x="0" y="12737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50461" y="-1225403"/>
            <a:ext cx="12743115" cy="12737806"/>
          </a:xfrm>
          <a:custGeom>
            <a:avLst/>
            <a:gdLst/>
            <a:ahLst/>
            <a:cxnLst/>
            <a:rect l="l" t="t" r="r" b="b"/>
            <a:pathLst>
              <a:path w="12743115" h="12737806">
                <a:moveTo>
                  <a:pt x="0" y="0"/>
                </a:moveTo>
                <a:lnTo>
                  <a:pt x="12743115" y="0"/>
                </a:lnTo>
                <a:lnTo>
                  <a:pt x="12743115" y="12737806"/>
                </a:lnTo>
                <a:lnTo>
                  <a:pt x="0" y="12737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58178" y="3323410"/>
            <a:ext cx="877164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8249" smtClean="0">
                <a:solidFill>
                  <a:srgbClr val="FFFFFF"/>
                </a:solidFill>
                <a:latin typeface="Hind Jalandhar Bold"/>
              </a:rPr>
              <a:t>Missie</a:t>
            </a:r>
            <a:endParaRPr lang="en-US" sz="8249">
              <a:solidFill>
                <a:srgbClr val="FFFFFF"/>
              </a:solidFill>
              <a:latin typeface="Hind Jalandh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834435"/>
            <a:ext cx="895782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sz="4400" smtClean="0">
                <a:solidFill>
                  <a:srgbClr val="FFFFFF"/>
                </a:solidFill>
                <a:latin typeface="Hind Jalandhar"/>
              </a:rPr>
              <a:t>Het </a:t>
            </a:r>
            <a:r>
              <a:rPr lang="nl-NL" sz="4400">
                <a:solidFill>
                  <a:srgbClr val="FFFFFF"/>
                </a:solidFill>
                <a:latin typeface="Hind Jalandhar"/>
              </a:rPr>
              <a:t>vergroten van de </a:t>
            </a:r>
            <a:endParaRPr lang="nl-NL" sz="4400" smtClean="0">
              <a:solidFill>
                <a:srgbClr val="FFFFFF"/>
              </a:solidFill>
              <a:latin typeface="Hind Jalandhar"/>
            </a:endParaRPr>
          </a:p>
          <a:p>
            <a:pPr algn="ctr">
              <a:spcBef>
                <a:spcPct val="0"/>
              </a:spcBef>
            </a:pPr>
            <a:r>
              <a:rPr lang="nl-NL" sz="4400" smtClean="0">
                <a:solidFill>
                  <a:srgbClr val="FFFFFF"/>
                </a:solidFill>
                <a:latin typeface="Hind Jalandhar"/>
              </a:rPr>
              <a:t>zichtbaarheid </a:t>
            </a:r>
            <a:r>
              <a:rPr lang="nl-NL" sz="4400">
                <a:solidFill>
                  <a:srgbClr val="FFFFFF"/>
                </a:solidFill>
                <a:latin typeface="Hind Jalandhar"/>
              </a:rPr>
              <a:t>en impact van Computational Science </a:t>
            </a:r>
            <a:endParaRPr lang="nl-NL" sz="4400" smtClean="0">
              <a:solidFill>
                <a:srgbClr val="FFFFFF"/>
              </a:solidFill>
              <a:latin typeface="Hind Jalandhar"/>
            </a:endParaRPr>
          </a:p>
          <a:p>
            <a:pPr algn="ctr">
              <a:spcBef>
                <a:spcPct val="0"/>
              </a:spcBef>
            </a:pPr>
            <a:r>
              <a:rPr lang="nl-NL" sz="4400" smtClean="0">
                <a:solidFill>
                  <a:srgbClr val="FFFFFF"/>
                </a:solidFill>
                <a:latin typeface="Hind Jalandhar"/>
              </a:rPr>
              <a:t>in Nederland</a:t>
            </a:r>
            <a:endParaRPr lang="nl-NL" sz="4400">
              <a:solidFill>
                <a:srgbClr val="FFFFFF"/>
              </a:solidFill>
              <a:latin typeface="Hind Jalandhar"/>
            </a:endParaRPr>
          </a:p>
        </p:txBody>
      </p:sp>
    </p:spTree>
    <p:extLst>
      <p:ext uri="{BB962C8B-B14F-4D97-AF65-F5344CB8AC3E}">
        <p14:creationId xmlns:p14="http://schemas.microsoft.com/office/powerpoint/2010/main" val="38676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581458" y="952500"/>
            <a:ext cx="877164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49"/>
              </a:lnSpc>
              <a:spcBef>
                <a:spcPct val="0"/>
              </a:spcBef>
            </a:pPr>
            <a:r>
              <a:rPr lang="en-US" sz="8249" smtClean="0">
                <a:solidFill>
                  <a:srgbClr val="1E3C72"/>
                </a:solidFill>
                <a:latin typeface="Hind Jalandhar Bold"/>
              </a:rPr>
              <a:t>Doelen</a:t>
            </a:r>
            <a:endParaRPr lang="en-US" sz="8249">
              <a:solidFill>
                <a:srgbClr val="1E3C72"/>
              </a:solidFill>
              <a:latin typeface="Hind Jalandhar Bold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08CBA57-A8A6-D536-8C68-ADF35626F939}"/>
              </a:ext>
            </a:extLst>
          </p:cNvPr>
          <p:cNvSpPr txBox="1"/>
          <p:nvPr/>
        </p:nvSpPr>
        <p:spPr>
          <a:xfrm>
            <a:off x="1295400" y="2764235"/>
            <a:ext cx="1102549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Zichtbaarheid </a:t>
            </a:r>
            <a:r>
              <a:rPr lang="nl-NL" sz="32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vergroten </a:t>
            </a: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- agendering/financiering</a:t>
            </a: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Structureren</a:t>
            </a:r>
            <a:r>
              <a:rPr lang="nl-NL" sz="3200" b="1" dirty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, stimuleren en coördineren van interdisciplinair onderzoek in </a:t>
            </a:r>
            <a:r>
              <a:rPr lang="nl-NL" sz="3200" b="1" dirty="0" err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Computational</a:t>
            </a:r>
            <a:r>
              <a:rPr lang="nl-NL" sz="3200" b="1" dirty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 Sciences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Versterken </a:t>
            </a:r>
            <a:r>
              <a:rPr lang="nl-NL" sz="3200" b="1" dirty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van ontwikkeling en overdracht van CS kennis(opleiding) tussen universiteiten, bedrijven </a:t>
            </a:r>
            <a:r>
              <a:rPr lang="nl-NL" sz="32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en </a:t>
            </a: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samenleving</a:t>
            </a: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Bevorderen </a:t>
            </a:r>
            <a:r>
              <a:rPr lang="nl-NL" sz="3200" b="1" dirty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van duurzame maatschappelijke innovaties, bijvoorbeeld op het gebied van materialen, energie, water </a:t>
            </a:r>
            <a:r>
              <a:rPr lang="nl-NL" sz="32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en </a:t>
            </a: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voedsel, </a:t>
            </a:r>
            <a:r>
              <a:rPr lang="nl-NL" sz="3200" b="1" dirty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met </a:t>
            </a:r>
            <a:r>
              <a:rPr lang="nl-NL" sz="3200" b="1" err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computationele</a:t>
            </a:r>
            <a:r>
              <a:rPr lang="nl-NL" sz="32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 </a:t>
            </a:r>
            <a:r>
              <a:rPr lang="nl-NL" sz="32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technieken</a:t>
            </a:r>
            <a:endParaRPr lang="nl-NL" sz="32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endParaRPr lang="nl-NL" sz="4000" b="1" dirty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057" y="6667500"/>
            <a:ext cx="4610743" cy="50394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814">
            <a:off x="12941689" y="2062312"/>
            <a:ext cx="4610743" cy="503942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-2275193"/>
            <a:ext cx="4610743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93656" y="495300"/>
            <a:ext cx="97271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Computationele wetenschappen ontstaan en floreren op het snijvlak van informatica,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wiskunde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en andere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wetenschapsdomeinen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1E3C72"/>
              </a:solidFill>
              <a:effectLst/>
              <a:uLnTx/>
              <a:uFillTx/>
              <a:latin typeface="Hind Jalandhar" panose="020B0604020202020204" charset="0"/>
              <a:cs typeface="Hind Jalandhar" panose="020B060402020202020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55" y="1753987"/>
            <a:ext cx="10219948" cy="9194416"/>
          </a:xfrm>
          <a:prstGeom prst="rect">
            <a:avLst/>
          </a:prstGeom>
        </p:spPr>
      </p:pic>
      <p:sp>
        <p:nvSpPr>
          <p:cNvPr id="15" name="Freeform 6"/>
          <p:cNvSpPr/>
          <p:nvPr/>
        </p:nvSpPr>
        <p:spPr>
          <a:xfrm>
            <a:off x="13770402" y="1753987"/>
            <a:ext cx="8457894" cy="7482771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3" y="0"/>
                </a:lnTo>
                <a:lnTo>
                  <a:pt x="10337373" y="10337373"/>
                </a:lnTo>
                <a:lnTo>
                  <a:pt x="0" y="10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7"/>
          <p:cNvSpPr/>
          <p:nvPr/>
        </p:nvSpPr>
        <p:spPr>
          <a:xfrm>
            <a:off x="-4343400" y="-1638300"/>
            <a:ext cx="8347244" cy="8347244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4" y="0"/>
                </a:lnTo>
                <a:lnTo>
                  <a:pt x="10337374" y="10337374"/>
                </a:lnTo>
                <a:lnTo>
                  <a:pt x="0" y="10337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13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52400" y="-114300"/>
            <a:ext cx="18447774" cy="105917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t="-6518" b="-651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302201" y="2171700"/>
            <a:ext cx="649654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rgbClr val="1E3C72"/>
                </a:solidFill>
                <a:latin typeface="Hind Jalandhar Bold"/>
              </a:rPr>
              <a:t>5 Oktober </a:t>
            </a:r>
            <a:r>
              <a:rPr lang="en-US" sz="4400" smtClean="0">
                <a:solidFill>
                  <a:srgbClr val="1E3C72"/>
                </a:solidFill>
                <a:latin typeface="Hind Jalandhar Bold"/>
              </a:rPr>
              <a:t>2022</a:t>
            </a:r>
            <a:endParaRPr lang="en-US" sz="4400">
              <a:solidFill>
                <a:srgbClr val="1E3C72"/>
              </a:solidFill>
              <a:latin typeface="Hind Jalandh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2201" y="2951083"/>
            <a:ext cx="6496547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Hind Jalandhar Bold"/>
              </a:rPr>
              <a:t>Nationale Agenda Computational </a:t>
            </a:r>
            <a:r>
              <a:rPr lang="en-US" sz="4400" smtClean="0">
                <a:solidFill>
                  <a:srgbClr val="FFFFFF"/>
                </a:solidFill>
                <a:latin typeface="Hind Jalandhar Bold"/>
              </a:rPr>
              <a:t>Science </a:t>
            </a:r>
            <a:endParaRPr lang="en-US" sz="4400">
              <a:solidFill>
                <a:srgbClr val="FFFFFF"/>
              </a:solidFill>
              <a:latin typeface="Hind Jalandh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2201" y="4381500"/>
            <a:ext cx="707139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nl-NL" sz="4400" smtClean="0">
                <a:solidFill>
                  <a:srgbClr val="1E3C72"/>
                </a:solidFill>
                <a:latin typeface="Hind Jalandhar Bold"/>
              </a:rPr>
              <a:t>met steun van topsectoren aangeboden </a:t>
            </a:r>
            <a:r>
              <a:rPr lang="nl-NL" sz="4400">
                <a:solidFill>
                  <a:srgbClr val="1E3C72"/>
                </a:solidFill>
                <a:latin typeface="Hind Jalandhar Bold"/>
              </a:rPr>
              <a:t>aan het ministerie van Economische Zaken en Klimaat</a:t>
            </a:r>
          </a:p>
          <a:p>
            <a:pPr>
              <a:spcBef>
                <a:spcPct val="0"/>
              </a:spcBef>
            </a:pPr>
            <a:endParaRPr lang="en-US" sz="4400">
              <a:solidFill>
                <a:srgbClr val="1E3C72"/>
              </a:solidFill>
              <a:latin typeface="Hind Jalandhar Bold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1366316"/>
            <a:ext cx="10744200" cy="755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05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9321AD-5C66-74C2-99D6-4E722A113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14718"/>
            <a:ext cx="9680201" cy="736826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792200" y="5773593"/>
            <a:ext cx="8457894" cy="7482771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3" y="0"/>
                </a:lnTo>
                <a:lnTo>
                  <a:pt x="10337373" y="10337373"/>
                </a:lnTo>
                <a:lnTo>
                  <a:pt x="0" y="10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572000" y="-1562100"/>
            <a:ext cx="8347244" cy="8347244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4" y="0"/>
                </a:lnTo>
                <a:lnTo>
                  <a:pt x="10337374" y="10337374"/>
                </a:lnTo>
                <a:lnTo>
                  <a:pt x="0" y="10337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4"/>
          <p:cNvSpPr txBox="1"/>
          <p:nvPr/>
        </p:nvSpPr>
        <p:spPr>
          <a:xfrm>
            <a:off x="5029200" y="772298"/>
            <a:ext cx="94957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NL" sz="3600" smtClean="0">
                <a:solidFill>
                  <a:srgbClr val="1E3C72"/>
                </a:solidFill>
                <a:latin typeface="Hind Jalandhar Bold" panose="020B0604020202020204" charset="0"/>
                <a:cs typeface="Hind Jalandhar Bold" panose="020B0604020202020204" charset="0"/>
              </a:rPr>
              <a:t>Vijf focusgebieden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rgbClr val="1E3C72"/>
              </a:solidFill>
              <a:effectLst/>
              <a:uLnTx/>
              <a:uFillTx/>
              <a:latin typeface="Hind Jalandhar Bold" panose="020B0604020202020204" charset="0"/>
              <a:cs typeface="Hind Jalandhar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52400" y="-114300"/>
            <a:ext cx="18447774" cy="105917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t="-6518" b="-651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302201" y="2171700"/>
            <a:ext cx="649654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smtClean="0">
                <a:solidFill>
                  <a:srgbClr val="1E3C72"/>
                </a:solidFill>
                <a:latin typeface="Hind Jalandhar Bold"/>
              </a:rPr>
              <a:t>18 </a:t>
            </a:r>
            <a:r>
              <a:rPr lang="en-US" sz="4400">
                <a:solidFill>
                  <a:srgbClr val="1E3C72"/>
                </a:solidFill>
                <a:latin typeface="Hind Jalandhar Bold"/>
              </a:rPr>
              <a:t>Oktober </a:t>
            </a:r>
            <a:r>
              <a:rPr lang="en-US" sz="4400" smtClean="0">
                <a:solidFill>
                  <a:srgbClr val="1E3C72"/>
                </a:solidFill>
                <a:latin typeface="Hind Jalandhar Bold"/>
              </a:rPr>
              <a:t>2022</a:t>
            </a:r>
            <a:endParaRPr lang="en-US" sz="4400">
              <a:solidFill>
                <a:srgbClr val="1E3C72"/>
              </a:solidFill>
              <a:latin typeface="Hind Jalandh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2201" y="2951083"/>
            <a:ext cx="6496547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smtClean="0">
                <a:solidFill>
                  <a:srgbClr val="FFFFFF"/>
                </a:solidFill>
                <a:latin typeface="Hind Jalandhar Bold"/>
              </a:rPr>
              <a:t>Netwerk meeting met computational scientists en professionals</a:t>
            </a:r>
            <a:endParaRPr lang="en-US" sz="4400">
              <a:solidFill>
                <a:srgbClr val="FFFFFF"/>
              </a:solidFill>
              <a:latin typeface="Hind Jalandhar Bold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97" y="6722938"/>
            <a:ext cx="4886996" cy="325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298" y="5790098"/>
            <a:ext cx="4887966" cy="325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97" y="6091125"/>
            <a:ext cx="4886996" cy="325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542701"/>
            <a:ext cx="4886996" cy="325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02" y="3339762"/>
            <a:ext cx="4886996" cy="325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2209800" y="868998"/>
            <a:ext cx="19092" cy="8617901"/>
          </a:xfrm>
          <a:prstGeom prst="line">
            <a:avLst/>
          </a:prstGeom>
          <a:ln w="152400" cap="flat">
            <a:solidFill>
              <a:srgbClr val="8FD1E3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Freeform 6"/>
          <p:cNvSpPr/>
          <p:nvPr/>
        </p:nvSpPr>
        <p:spPr>
          <a:xfrm rot="7448024">
            <a:off x="12110229" y="3212852"/>
            <a:ext cx="10337373" cy="10337373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3" y="0"/>
                </a:lnTo>
                <a:lnTo>
                  <a:pt x="10337373" y="10337373"/>
                </a:lnTo>
                <a:lnTo>
                  <a:pt x="0" y="10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961399">
            <a:off x="-7489362" y="222390"/>
            <a:ext cx="10337373" cy="10337373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4" y="0"/>
                </a:lnTo>
                <a:lnTo>
                  <a:pt x="10337374" y="10337374"/>
                </a:lnTo>
                <a:lnTo>
                  <a:pt x="0" y="10337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18836" y="420157"/>
            <a:ext cx="622996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smtClean="0">
                <a:solidFill>
                  <a:srgbClr val="00A469"/>
                </a:solidFill>
                <a:latin typeface="Hind Jalandhar Bold"/>
              </a:rPr>
              <a:t>Per 2023</a:t>
            </a:r>
            <a:endParaRPr lang="en-US" sz="5000">
              <a:solidFill>
                <a:srgbClr val="00A469"/>
              </a:solidFill>
              <a:latin typeface="Hind Jalandhar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218836" y="1894152"/>
            <a:ext cx="1476436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Kwartiermakersgroep opgericht voor vormgeven platform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 smtClean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Organisatie gestart National Computational Science Conference (DUCOMS Day: 10 November 2023)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 smtClean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Marketing en Communicatie plan opgesteld en uitvoering gestart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 smtClean="0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Governance en TOR opgesteld</a:t>
            </a: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3218836" y="6904315"/>
            <a:ext cx="958276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Opzetten </a:t>
            </a:r>
            <a:r>
              <a:rPr lang="nl-NL" sz="3600" b="1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commissies/raden en werven mensen uit de </a:t>
            </a: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community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600" b="1" smtClean="0">
                <a:solidFill>
                  <a:srgbClr val="1E3C72"/>
                </a:solidFill>
                <a:latin typeface="Hind Jalandhar" panose="020B0604020202020204" charset="0"/>
                <a:cs typeface="Hind Jalandhar" panose="020B0604020202020204" charset="0"/>
              </a:rPr>
              <a:t>Toewerken naar start platform in januari 2024</a:t>
            </a:r>
            <a:endParaRPr lang="nl-NL" sz="3600" b="1">
              <a:solidFill>
                <a:srgbClr val="1E3C72"/>
              </a:solidFill>
              <a:latin typeface="Hind Jalandhar" panose="020B0604020202020204" charset="0"/>
              <a:cs typeface="Hind Jalandh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3792200" y="5773593"/>
            <a:ext cx="8457894" cy="7482771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3" y="0"/>
                </a:lnTo>
                <a:lnTo>
                  <a:pt x="10337373" y="10337373"/>
                </a:lnTo>
                <a:lnTo>
                  <a:pt x="0" y="10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572000" y="-1562100"/>
            <a:ext cx="8347244" cy="8347244"/>
          </a:xfrm>
          <a:custGeom>
            <a:avLst/>
            <a:gdLst/>
            <a:ahLst/>
            <a:cxnLst/>
            <a:rect l="l" t="t" r="r" b="b"/>
            <a:pathLst>
              <a:path w="10337373" h="10337373">
                <a:moveTo>
                  <a:pt x="0" y="0"/>
                </a:moveTo>
                <a:lnTo>
                  <a:pt x="10337374" y="0"/>
                </a:lnTo>
                <a:lnTo>
                  <a:pt x="10337374" y="10337374"/>
                </a:lnTo>
                <a:lnTo>
                  <a:pt x="0" y="10337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4"/>
          <p:cNvSpPr txBox="1"/>
          <p:nvPr/>
        </p:nvSpPr>
        <p:spPr>
          <a:xfrm>
            <a:off x="4502357" y="876300"/>
            <a:ext cx="94957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NL" sz="3600" smtClean="0">
                <a:solidFill>
                  <a:srgbClr val="1E3C72"/>
                </a:solidFill>
                <a:latin typeface="Hind Jalandhar Bold" panose="020B0604020202020204" charset="0"/>
                <a:cs typeface="Hind Jalandhar Bold" panose="020B0604020202020204" charset="0"/>
              </a:rPr>
              <a:t>Roadmap onderdelen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rgbClr val="1E3C72"/>
              </a:solidFill>
              <a:effectLst/>
              <a:uLnTx/>
              <a:uFillTx/>
              <a:latin typeface="Hind Jalandhar Bold" panose="020B0604020202020204" charset="0"/>
              <a:cs typeface="Hind Jalandhar Bold" panose="020B060402020202020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E2229D5-C894-4519-EAB4-BD6951AF6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7676" y="2324100"/>
            <a:ext cx="1202515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335</Words>
  <Application>Microsoft Office PowerPoint</Application>
  <PresentationFormat>Aangepast</PresentationFormat>
  <Paragraphs>87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Hind Jalandhar</vt:lpstr>
      <vt:lpstr>Arial</vt:lpstr>
      <vt:lpstr>Calibri</vt:lpstr>
      <vt:lpstr>Wingdings</vt:lpstr>
      <vt:lpstr>Hind Jalandhar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Computational Science NL - Slide deck</dc:title>
  <dc:creator>Duren, Dr. S. van [Stephan]</dc:creator>
  <cp:lastModifiedBy>Duren, Dr. S. van [Stephan]</cp:lastModifiedBy>
  <cp:revision>44</cp:revision>
  <dcterms:created xsi:type="dcterms:W3CDTF">2006-08-16T00:00:00Z</dcterms:created>
  <dcterms:modified xsi:type="dcterms:W3CDTF">2023-11-29T14:38:31Z</dcterms:modified>
  <dc:identifier>DAFt3-NJpps</dc:identifier>
</cp:coreProperties>
</file>